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8"/>
  </p:notesMasterIdLst>
  <p:sldIdLst>
    <p:sldId id="503" r:id="rId5"/>
    <p:sldId id="547" r:id="rId6"/>
    <p:sldId id="504" r:id="rId7"/>
    <p:sldId id="542" r:id="rId8"/>
    <p:sldId id="505" r:id="rId9"/>
    <p:sldId id="508" r:id="rId10"/>
    <p:sldId id="509" r:id="rId11"/>
    <p:sldId id="510" r:id="rId12"/>
    <p:sldId id="511" r:id="rId13"/>
    <p:sldId id="512" r:id="rId14"/>
    <p:sldId id="513" r:id="rId15"/>
    <p:sldId id="506" r:id="rId16"/>
    <p:sldId id="507" r:id="rId17"/>
    <p:sldId id="514" r:id="rId18"/>
    <p:sldId id="515" r:id="rId19"/>
    <p:sldId id="520" r:id="rId20"/>
    <p:sldId id="516" r:id="rId21"/>
    <p:sldId id="518" r:id="rId22"/>
    <p:sldId id="519" r:id="rId23"/>
    <p:sldId id="522" r:id="rId24"/>
    <p:sldId id="526" r:id="rId25"/>
    <p:sldId id="527" r:id="rId26"/>
    <p:sldId id="530" r:id="rId27"/>
    <p:sldId id="559" r:id="rId28"/>
    <p:sldId id="531" r:id="rId29"/>
    <p:sldId id="558" r:id="rId30"/>
    <p:sldId id="556" r:id="rId31"/>
    <p:sldId id="540" r:id="rId32"/>
    <p:sldId id="545" r:id="rId33"/>
    <p:sldId id="546" r:id="rId34"/>
    <p:sldId id="544" r:id="rId35"/>
    <p:sldId id="534" r:id="rId36"/>
    <p:sldId id="536" r:id="rId37"/>
    <p:sldId id="537" r:id="rId38"/>
    <p:sldId id="539" r:id="rId39"/>
    <p:sldId id="541" r:id="rId40"/>
    <p:sldId id="557" r:id="rId41"/>
    <p:sldId id="550" r:id="rId42"/>
    <p:sldId id="551" r:id="rId43"/>
    <p:sldId id="552" r:id="rId44"/>
    <p:sldId id="553" r:id="rId45"/>
    <p:sldId id="548" r:id="rId46"/>
    <p:sldId id="555" r:id="rId47"/>
  </p:sldIdLst>
  <p:sldSz cx="6858000" cy="9144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008FA1-F54A-4DC6-8F9C-A12C7D8BD431}">
          <p14:sldIdLst>
            <p14:sldId id="503"/>
            <p14:sldId id="547"/>
            <p14:sldId id="504"/>
            <p14:sldId id="542"/>
          </p14:sldIdLst>
        </p14:section>
        <p14:section name="Traffic Management Centers" id="{0AF533F6-94CC-4F81-9517-3FF3B1BA46B0}">
          <p14:sldIdLst>
            <p14:sldId id="505"/>
            <p14:sldId id="508"/>
            <p14:sldId id="509"/>
            <p14:sldId id="510"/>
            <p14:sldId id="511"/>
            <p14:sldId id="512"/>
            <p14:sldId id="513"/>
            <p14:sldId id="506"/>
            <p14:sldId id="507"/>
          </p14:sldIdLst>
        </p14:section>
        <p14:section name="Signals and Arterials" id="{880021C8-F4F6-4CB2-8AA9-508371BEAACD}">
          <p14:sldIdLst>
            <p14:sldId id="514"/>
            <p14:sldId id="515"/>
            <p14:sldId id="520"/>
            <p14:sldId id="516"/>
            <p14:sldId id="518"/>
            <p14:sldId id="519"/>
          </p14:sldIdLst>
        </p14:section>
        <p14:section name="At grade crossing info" id="{064A4D20-CBC9-4563-8E41-16F384847EB4}">
          <p14:sldIdLst>
            <p14:sldId id="522"/>
            <p14:sldId id="526"/>
          </p14:sldIdLst>
        </p14:section>
        <p14:section name="Performance Measures" id="{6A566D6B-EF8B-470C-BE6F-F2AA5E01A0D9}">
          <p14:sldIdLst>
            <p14:sldId id="527"/>
            <p14:sldId id="530"/>
          </p14:sldIdLst>
        </p14:section>
        <p14:section name="Weather Sensors" id="{586724C7-E2EC-4FD3-9F27-9E8C71F7D8AC}">
          <p14:sldIdLst>
            <p14:sldId id="559"/>
          </p14:sldIdLst>
        </p14:section>
        <p14:section name="Transit" id="{BACF7767-A4E2-43F8-A5D1-A56D3919FBB9}">
          <p14:sldIdLst>
            <p14:sldId id="531"/>
          </p14:sldIdLst>
        </p14:section>
        <p14:section name="Freight" id="{CC4CFC79-DC8D-4C98-8CA1-5568C3DB4C3C}">
          <p14:sldIdLst>
            <p14:sldId id="558"/>
          </p14:sldIdLst>
        </p14:section>
        <p14:section name="Data Flows" id="{27FCB4A3-F5E1-4FF5-8D32-21E19AD4131B}">
          <p14:sldIdLst>
            <p14:sldId id="556"/>
            <p14:sldId id="540"/>
            <p14:sldId id="545"/>
            <p14:sldId id="546"/>
            <p14:sldId id="544"/>
            <p14:sldId id="534"/>
            <p14:sldId id="536"/>
          </p14:sldIdLst>
        </p14:section>
        <p14:section name="ITS Education" id="{C9CE4C56-8DF7-4C4D-AF8F-F9ED56B32CB9}">
          <p14:sldIdLst>
            <p14:sldId id="537"/>
            <p14:sldId id="539"/>
            <p14:sldId id="541"/>
          </p14:sldIdLst>
        </p14:section>
        <p14:section name="Staffing and Procurement" id="{6569073F-3BEA-408D-8CA8-1F43F5FB9DC3}">
          <p14:sldIdLst>
            <p14:sldId id="557"/>
          </p14:sldIdLst>
        </p14:section>
        <p14:section name="Untitled Section" id="{0174C41B-DA2A-420E-B200-2222021FB10C}">
          <p14:sldIdLst>
            <p14:sldId id="550"/>
            <p14:sldId id="551"/>
            <p14:sldId id="552"/>
            <p14:sldId id="553"/>
            <p14:sldId id="548"/>
            <p14:sldId id="555"/>
          </p14:sldIdLst>
        </p14:section>
      </p14:sectionLst>
    </p:ext>
    <p:ext uri="{EFAFB233-063F-42B5-8137-9DF3F51BA10A}">
      <p15:sldGuideLst xmlns:p15="http://schemas.microsoft.com/office/powerpoint/2012/main">
        <p15:guide id="1" orient="horz" pos="4096" userDrawn="1">
          <p15:clr>
            <a:srgbClr val="A4A3A4"/>
          </p15:clr>
        </p15:guide>
        <p15:guide id="2" pos="2160" userDrawn="1">
          <p15:clr>
            <a:srgbClr val="A4A3A4"/>
          </p15:clr>
        </p15:guide>
        <p15:guide id="3" orient="horz" pos="1216" userDrawn="1">
          <p15:clr>
            <a:srgbClr val="A4A3A4"/>
          </p15:clr>
        </p15:guide>
        <p15:guide id="4" orient="horz" pos="2240" userDrawn="1">
          <p15:clr>
            <a:srgbClr val="A4A3A4"/>
          </p15:clr>
        </p15:guide>
        <p15:guide id="5" orient="horz" pos="3328" userDrawn="1">
          <p15:clr>
            <a:srgbClr val="A4A3A4"/>
          </p15:clr>
        </p15:guide>
        <p15:guide id="6" orient="horz" pos="44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nagias, Anna" initials="MA" lastIdx="7" clrIdx="0">
    <p:extLst>
      <p:ext uri="{19B8F6BF-5375-455C-9EA6-DF929625EA0E}">
        <p15:presenceInfo xmlns:p15="http://schemas.microsoft.com/office/powerpoint/2012/main" userId="S-1-5-21-1715567821-152049171-1801674531-105242" providerId="AD"/>
      </p:ext>
    </p:extLst>
  </p:cmAuthor>
  <p:cmAuthor id="2" name="Cleary, Chelsea" initials="CC" lastIdx="5" clrIdx="1">
    <p:extLst>
      <p:ext uri="{19B8F6BF-5375-455C-9EA6-DF929625EA0E}">
        <p15:presenceInfo xmlns:p15="http://schemas.microsoft.com/office/powerpoint/2012/main" userId="S-1-5-21-1715567821-152049171-1801674531-207345" providerId="AD"/>
      </p:ext>
    </p:extLst>
  </p:cmAuthor>
  <p:cmAuthor id="3" name="Plisko, Patti" initials="PP" lastIdx="1" clrIdx="2">
    <p:extLst>
      <p:ext uri="{19B8F6BF-5375-455C-9EA6-DF929625EA0E}">
        <p15:presenceInfo xmlns:p15="http://schemas.microsoft.com/office/powerpoint/2012/main" userId="S-1-5-21-1715567821-152049171-1801674531-381179" providerId="AD"/>
      </p:ext>
    </p:extLst>
  </p:cmAuthor>
  <p:cmAuthor id="4" name="Curri, Danielle" initials="CD" lastIdx="167" clrIdx="3">
    <p:extLst>
      <p:ext uri="{19B8F6BF-5375-455C-9EA6-DF929625EA0E}">
        <p15:presenceInfo xmlns:p15="http://schemas.microsoft.com/office/powerpoint/2012/main" userId="S::Danielle.Curri@kimley-horn.com::752f1bb5-c115-4290-8840-f09614f5c9b5" providerId="AD"/>
      </p:ext>
    </p:extLst>
  </p:cmAuthor>
  <p:cmAuthor id="5" name="Dale, Jeff" initials="DJ" lastIdx="27" clrIdx="4">
    <p:extLst>
      <p:ext uri="{19B8F6BF-5375-455C-9EA6-DF929625EA0E}">
        <p15:presenceInfo xmlns:p15="http://schemas.microsoft.com/office/powerpoint/2012/main" userId="S::Jeff.Dale@kimley-horn.com::ca636994-e13e-4692-a49b-ffff8b0ee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C99"/>
    <a:srgbClr val="C15512"/>
    <a:srgbClr val="CCB5ED"/>
    <a:srgbClr val="203764"/>
    <a:srgbClr val="44546A"/>
    <a:srgbClr val="727336"/>
    <a:srgbClr val="CEA42B"/>
    <a:srgbClr val="711C45"/>
    <a:srgbClr val="C9D2DD"/>
    <a:srgbClr val="A6B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1476" y="-2916"/>
      </p:cViewPr>
      <p:guideLst>
        <p:guide orient="horz" pos="4096"/>
        <p:guide pos="2160"/>
        <p:guide orient="horz" pos="1216"/>
        <p:guide orient="horz" pos="2240"/>
        <p:guide orient="horz" pos="3328"/>
        <p:guide orient="horz" pos="4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E08C08-CDD9-40FE-875A-DA3B04AF7927}"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E9E45710-2F6D-4F6F-BC97-66125215BDE6}">
      <dgm:prSet phldrT="[Text]"/>
      <dgm:spPr>
        <a:solidFill>
          <a:srgbClr val="711C45"/>
        </a:solidFill>
      </dgm:spPr>
      <dgm:t>
        <a:bodyPr/>
        <a:lstStyle/>
        <a:p>
          <a:pPr>
            <a:buAutoNum type="arabicPeriod"/>
          </a:pPr>
          <a:r>
            <a:rPr lang="en-US"/>
            <a:t>Traffic Management Centers</a:t>
          </a:r>
        </a:p>
      </dgm:t>
    </dgm:pt>
    <dgm:pt modelId="{2D06CD74-FA44-4484-AD02-00992388BDB8}" type="parTrans" cxnId="{A0095A6E-BA09-4560-8CE9-96364422D94C}">
      <dgm:prSet/>
      <dgm:spPr/>
      <dgm:t>
        <a:bodyPr/>
        <a:lstStyle/>
        <a:p>
          <a:endParaRPr lang="en-US"/>
        </a:p>
      </dgm:t>
    </dgm:pt>
    <dgm:pt modelId="{F27AD387-85A7-47E4-9E78-806F128F118A}" type="sibTrans" cxnId="{A0095A6E-BA09-4560-8CE9-96364422D94C}">
      <dgm:prSet/>
      <dgm:spPr/>
      <dgm:t>
        <a:bodyPr/>
        <a:lstStyle/>
        <a:p>
          <a:endParaRPr lang="en-US"/>
        </a:p>
      </dgm:t>
    </dgm:pt>
    <dgm:pt modelId="{D75D6BF4-9AF2-4F31-BCB4-5FB3185F0F05}">
      <dgm:prSet/>
      <dgm:spPr/>
      <dgm:t>
        <a:bodyPr/>
        <a:lstStyle/>
        <a:p>
          <a:r>
            <a:rPr lang="en-US"/>
            <a:t>Arterials and Signal Coordination</a:t>
          </a:r>
        </a:p>
      </dgm:t>
    </dgm:pt>
    <dgm:pt modelId="{8DE9BB01-4258-4095-BB56-03EAFD55C06B}" type="parTrans" cxnId="{B569F3E0-CB62-4C09-B7BE-737AAECCFA76}">
      <dgm:prSet/>
      <dgm:spPr/>
      <dgm:t>
        <a:bodyPr/>
        <a:lstStyle/>
        <a:p>
          <a:endParaRPr lang="en-US"/>
        </a:p>
      </dgm:t>
    </dgm:pt>
    <dgm:pt modelId="{D78C8482-AF7A-4C0F-8BB4-42D79A3552E5}" type="sibTrans" cxnId="{B569F3E0-CB62-4C09-B7BE-737AAECCFA76}">
      <dgm:prSet/>
      <dgm:spPr/>
      <dgm:t>
        <a:bodyPr/>
        <a:lstStyle/>
        <a:p>
          <a:endParaRPr lang="en-US"/>
        </a:p>
      </dgm:t>
    </dgm:pt>
    <dgm:pt modelId="{DB1A78E5-7446-40D2-9F32-E8448808FBC9}">
      <dgm:prSet/>
      <dgm:spPr>
        <a:solidFill>
          <a:srgbClr val="C15512"/>
        </a:solidFill>
        <a:ln>
          <a:solidFill>
            <a:srgbClr val="C15512"/>
          </a:solidFill>
        </a:ln>
      </dgm:spPr>
      <dgm:t>
        <a:bodyPr/>
        <a:lstStyle/>
        <a:p>
          <a:r>
            <a:rPr lang="en-US"/>
            <a:t>Real Time at Grade Crossing Information</a:t>
          </a:r>
        </a:p>
      </dgm:t>
    </dgm:pt>
    <dgm:pt modelId="{072C6713-C54F-474F-9CDF-81E3C2C23F3B}" type="parTrans" cxnId="{289AE6E9-C0B1-4C1C-BCB1-600B2B531AE8}">
      <dgm:prSet/>
      <dgm:spPr/>
      <dgm:t>
        <a:bodyPr/>
        <a:lstStyle/>
        <a:p>
          <a:endParaRPr lang="en-US"/>
        </a:p>
      </dgm:t>
    </dgm:pt>
    <dgm:pt modelId="{936E7D74-B416-4E16-9D68-DCE0CF26BF5B}" type="sibTrans" cxnId="{289AE6E9-C0B1-4C1C-BCB1-600B2B531AE8}">
      <dgm:prSet/>
      <dgm:spPr/>
      <dgm:t>
        <a:bodyPr/>
        <a:lstStyle/>
        <a:p>
          <a:endParaRPr lang="en-US"/>
        </a:p>
      </dgm:t>
    </dgm:pt>
    <dgm:pt modelId="{63EAB06F-D92D-4DA8-8DDB-D67031F1D791}">
      <dgm:prSet/>
      <dgm:spPr>
        <a:solidFill>
          <a:schemeClr val="tx1">
            <a:lumMod val="50000"/>
          </a:schemeClr>
        </a:solidFill>
      </dgm:spPr>
      <dgm:t>
        <a:bodyPr/>
        <a:lstStyle/>
        <a:p>
          <a:r>
            <a:rPr lang="en-US"/>
            <a:t>Performance Measures</a:t>
          </a:r>
        </a:p>
      </dgm:t>
    </dgm:pt>
    <dgm:pt modelId="{D98D39C8-7200-43EC-A2C0-BF20A653B7F2}" type="parTrans" cxnId="{70E4E660-3B0F-4875-978D-99BE9BC340D1}">
      <dgm:prSet/>
      <dgm:spPr/>
      <dgm:t>
        <a:bodyPr/>
        <a:lstStyle/>
        <a:p>
          <a:endParaRPr lang="en-US"/>
        </a:p>
      </dgm:t>
    </dgm:pt>
    <dgm:pt modelId="{C38A330A-8CBA-45C5-9223-00C661CB14DF}" type="sibTrans" cxnId="{70E4E660-3B0F-4875-978D-99BE9BC340D1}">
      <dgm:prSet/>
      <dgm:spPr/>
      <dgm:t>
        <a:bodyPr/>
        <a:lstStyle/>
        <a:p>
          <a:endParaRPr lang="en-US"/>
        </a:p>
      </dgm:t>
    </dgm:pt>
    <dgm:pt modelId="{81148003-1981-4C97-A4AF-FCFDE61EA34A}">
      <dgm:prSet custT="1"/>
      <dgm:spPr>
        <a:solidFill>
          <a:srgbClr val="44546A"/>
        </a:solidFill>
        <a:ln w="12700" cap="flat" cmpd="sng" algn="ctr">
          <a:solidFill>
            <a:schemeClr val="accent1"/>
          </a:solidFill>
          <a:prstDash val="solid"/>
          <a:miter lim="800000"/>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US" sz="2000" kern="1200">
              <a:solidFill>
                <a:prstClr val="white"/>
              </a:solidFill>
              <a:latin typeface="Calibri" panose="020F0502020204030204"/>
              <a:ea typeface="+mn-ea"/>
              <a:cs typeface="+mn-cs"/>
            </a:rPr>
            <a:t>Regional Data Flows</a:t>
          </a:r>
        </a:p>
      </dgm:t>
    </dgm:pt>
    <dgm:pt modelId="{5FB78387-49AD-41FE-98C4-AB9465278BFD}" type="parTrans" cxnId="{0FF26866-D732-47CC-97F7-D91A355B0776}">
      <dgm:prSet/>
      <dgm:spPr/>
      <dgm:t>
        <a:bodyPr/>
        <a:lstStyle/>
        <a:p>
          <a:endParaRPr lang="en-US"/>
        </a:p>
      </dgm:t>
    </dgm:pt>
    <dgm:pt modelId="{66A28DD4-6684-4AC8-AC76-B23BC2F79AE5}" type="sibTrans" cxnId="{0FF26866-D732-47CC-97F7-D91A355B0776}">
      <dgm:prSet/>
      <dgm:spPr/>
      <dgm:t>
        <a:bodyPr/>
        <a:lstStyle/>
        <a:p>
          <a:endParaRPr lang="en-US"/>
        </a:p>
      </dgm:t>
    </dgm:pt>
    <dgm:pt modelId="{9B41DCDF-690A-445A-9983-7E8ADC231DD6}">
      <dgm:prSet/>
      <dgm:spPr>
        <a:solidFill>
          <a:schemeClr val="tx1">
            <a:lumMod val="50000"/>
          </a:schemeClr>
        </a:solidFill>
      </dgm:spPr>
      <dgm:t>
        <a:bodyPr/>
        <a:lstStyle/>
        <a:p>
          <a:r>
            <a:rPr lang="en-US"/>
            <a:t>ITS Education</a:t>
          </a:r>
        </a:p>
      </dgm:t>
    </dgm:pt>
    <dgm:pt modelId="{A4006E12-1C17-45B9-A2C2-35AF79626DAE}" type="parTrans" cxnId="{624AE572-E8F2-47F6-8B0C-CBA0F9CC1A96}">
      <dgm:prSet/>
      <dgm:spPr/>
      <dgm:t>
        <a:bodyPr/>
        <a:lstStyle/>
        <a:p>
          <a:endParaRPr lang="en-US"/>
        </a:p>
      </dgm:t>
    </dgm:pt>
    <dgm:pt modelId="{E32E906F-EF68-497F-BD80-48E0F10B8BEA}" type="sibTrans" cxnId="{624AE572-E8F2-47F6-8B0C-CBA0F9CC1A96}">
      <dgm:prSet/>
      <dgm:spPr/>
      <dgm:t>
        <a:bodyPr/>
        <a:lstStyle/>
        <a:p>
          <a:endParaRPr lang="en-US"/>
        </a:p>
      </dgm:t>
    </dgm:pt>
    <dgm:pt modelId="{DB5CDA4F-A1C7-41A8-A3A9-116F1E1A9CE6}" type="pres">
      <dgm:prSet presAssocID="{2AE08C08-CDD9-40FE-875A-DA3B04AF7927}" presName="linearFlow" presStyleCnt="0">
        <dgm:presLayoutVars>
          <dgm:dir/>
          <dgm:resizeHandles val="exact"/>
        </dgm:presLayoutVars>
      </dgm:prSet>
      <dgm:spPr/>
    </dgm:pt>
    <dgm:pt modelId="{15DA39CF-F32C-4DD8-AC35-CFEB10941908}" type="pres">
      <dgm:prSet presAssocID="{E9E45710-2F6D-4F6F-BC97-66125215BDE6}" presName="comp" presStyleCnt="0"/>
      <dgm:spPr/>
    </dgm:pt>
    <dgm:pt modelId="{88F2C9E8-1EBF-4C81-A9C2-D167954FB234}" type="pres">
      <dgm:prSet presAssocID="{E9E45710-2F6D-4F6F-BC97-66125215BDE6}" presName="rect2" presStyleLbl="node1" presStyleIdx="0" presStyleCnt="6">
        <dgm:presLayoutVars>
          <dgm:bulletEnabled val="1"/>
        </dgm:presLayoutVars>
      </dgm:prSet>
      <dgm:spPr/>
    </dgm:pt>
    <dgm:pt modelId="{199ED7FB-E973-4317-9A1F-88A5D240E896}" type="pres">
      <dgm:prSet presAssocID="{E9E45710-2F6D-4F6F-BC97-66125215BDE6}" presName="rect1" presStyleLbl="ln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Call center with solid fill"/>
        </a:ext>
      </dgm:extLst>
    </dgm:pt>
    <dgm:pt modelId="{737EB728-CAA8-417D-A39F-5CDAF7E292A0}" type="pres">
      <dgm:prSet presAssocID="{F27AD387-85A7-47E4-9E78-806F128F118A}" presName="sibTrans" presStyleCnt="0"/>
      <dgm:spPr/>
    </dgm:pt>
    <dgm:pt modelId="{DB50BEC8-73C7-4F8B-9E06-E24AE9DEB383}" type="pres">
      <dgm:prSet presAssocID="{D75D6BF4-9AF2-4F31-BCB4-5FB3185F0F05}" presName="comp" presStyleCnt="0"/>
      <dgm:spPr/>
    </dgm:pt>
    <dgm:pt modelId="{F6363477-678F-477D-A46B-2E470C71664C}" type="pres">
      <dgm:prSet presAssocID="{D75D6BF4-9AF2-4F31-BCB4-5FB3185F0F05}" presName="rect2" presStyleLbl="node1" presStyleIdx="1" presStyleCnt="6">
        <dgm:presLayoutVars>
          <dgm:bulletEnabled val="1"/>
        </dgm:presLayoutVars>
      </dgm:prSet>
      <dgm:spPr/>
    </dgm:pt>
    <dgm:pt modelId="{3E212BA9-1FC3-4061-9515-974F0EDCA536}" type="pres">
      <dgm:prSet presAssocID="{D75D6BF4-9AF2-4F31-BCB4-5FB3185F0F05}" presName="rect1" presStyleLbl="ln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Traffic light with solid fill"/>
        </a:ext>
      </dgm:extLst>
    </dgm:pt>
    <dgm:pt modelId="{0BB90E51-BB9F-4463-A07F-7BA540C4B1C0}" type="pres">
      <dgm:prSet presAssocID="{D78C8482-AF7A-4C0F-8BB4-42D79A3552E5}" presName="sibTrans" presStyleCnt="0"/>
      <dgm:spPr/>
    </dgm:pt>
    <dgm:pt modelId="{5BA79ECA-0FA0-4F0E-A64E-ED39AA0F8AD9}" type="pres">
      <dgm:prSet presAssocID="{DB1A78E5-7446-40D2-9F32-E8448808FBC9}" presName="comp" presStyleCnt="0"/>
      <dgm:spPr/>
    </dgm:pt>
    <dgm:pt modelId="{95E83B09-D168-4E1B-97B7-EA7E4539A98F}" type="pres">
      <dgm:prSet presAssocID="{DB1A78E5-7446-40D2-9F32-E8448808FBC9}" presName="rect2" presStyleLbl="node1" presStyleIdx="2" presStyleCnt="6">
        <dgm:presLayoutVars>
          <dgm:bulletEnabled val="1"/>
        </dgm:presLayoutVars>
      </dgm:prSet>
      <dgm:spPr/>
    </dgm:pt>
    <dgm:pt modelId="{BDCFBB90-8398-4960-ADEF-D2168C9F7F96}" type="pres">
      <dgm:prSet presAssocID="{DB1A78E5-7446-40D2-9F32-E8448808FBC9}" presName="rect1" presStyleLbl="ln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Train Tracks with solid fill"/>
        </a:ext>
      </dgm:extLst>
    </dgm:pt>
    <dgm:pt modelId="{32F2516E-EC5B-48FB-ACFF-2557BBC4F4B4}" type="pres">
      <dgm:prSet presAssocID="{936E7D74-B416-4E16-9D68-DCE0CF26BF5B}" presName="sibTrans" presStyleCnt="0"/>
      <dgm:spPr/>
    </dgm:pt>
    <dgm:pt modelId="{26CCC7FA-7382-4DA1-A80D-5667F89ADAC0}" type="pres">
      <dgm:prSet presAssocID="{63EAB06F-D92D-4DA8-8DDB-D67031F1D791}" presName="comp" presStyleCnt="0"/>
      <dgm:spPr/>
    </dgm:pt>
    <dgm:pt modelId="{2C1B3844-CEBD-4DA5-8680-3EBCCA682061}" type="pres">
      <dgm:prSet presAssocID="{63EAB06F-D92D-4DA8-8DDB-D67031F1D791}" presName="rect2" presStyleLbl="node1" presStyleIdx="3" presStyleCnt="6">
        <dgm:presLayoutVars>
          <dgm:bulletEnabled val="1"/>
        </dgm:presLayoutVars>
      </dgm:prSet>
      <dgm:spPr/>
    </dgm:pt>
    <dgm:pt modelId="{55E89874-FFF2-484F-ABC0-85F91A6483A3}" type="pres">
      <dgm:prSet presAssocID="{63EAB06F-D92D-4DA8-8DDB-D67031F1D791}" presName="rect1" presStyleLbl="ln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r chart with solid fill"/>
        </a:ext>
      </dgm:extLst>
    </dgm:pt>
    <dgm:pt modelId="{B95D0B26-6AE2-4FAB-A234-1D185537D747}" type="pres">
      <dgm:prSet presAssocID="{C38A330A-8CBA-45C5-9223-00C661CB14DF}" presName="sibTrans" presStyleCnt="0"/>
      <dgm:spPr/>
    </dgm:pt>
    <dgm:pt modelId="{C66BEE72-6E75-4BA6-82E4-1513C9E7A387}" type="pres">
      <dgm:prSet presAssocID="{81148003-1981-4C97-A4AF-FCFDE61EA34A}" presName="comp" presStyleCnt="0"/>
      <dgm:spPr/>
    </dgm:pt>
    <dgm:pt modelId="{A68BF89A-9FAD-4AB3-B60B-3560374B941F}" type="pres">
      <dgm:prSet presAssocID="{81148003-1981-4C97-A4AF-FCFDE61EA34A}" presName="rect2" presStyleLbl="node1" presStyleIdx="4" presStyleCnt="6">
        <dgm:presLayoutVars>
          <dgm:bulletEnabled val="1"/>
        </dgm:presLayoutVars>
      </dgm:prSet>
      <dgm:spPr>
        <a:xfrm>
          <a:off x="1727358" y="4642922"/>
          <a:ext cx="2201703" cy="995795"/>
        </a:xfrm>
        <a:prstGeom prst="rect">
          <a:avLst/>
        </a:prstGeom>
      </dgm:spPr>
    </dgm:pt>
    <dgm:pt modelId="{82B89142-5CFD-4A88-B492-93751B5A73D5}" type="pres">
      <dgm:prSet presAssocID="{81148003-1981-4C97-A4AF-FCFDE61EA34A}" presName="rect1" presStyleLbl="ln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1000" r="-1000"/>
          </a:stretch>
        </a:blipFill>
      </dgm:spPr>
      <dgm:extLst>
        <a:ext uri="{E40237B7-FDA0-4F09-8148-C483321AD2D9}">
          <dgm14:cNvPr xmlns:dgm14="http://schemas.microsoft.com/office/drawing/2010/diagram" id="0" name="" descr="Workflow with solid fill"/>
        </a:ext>
      </dgm:extLst>
    </dgm:pt>
    <dgm:pt modelId="{9E48558F-9EA6-41D9-B11A-1C20EBFBF304}" type="pres">
      <dgm:prSet presAssocID="{66A28DD4-6684-4AC8-AC76-B23BC2F79AE5}" presName="sibTrans" presStyleCnt="0"/>
      <dgm:spPr/>
    </dgm:pt>
    <dgm:pt modelId="{C7D4EFCE-87DB-4B1A-8BD3-5A82833F0572}" type="pres">
      <dgm:prSet presAssocID="{9B41DCDF-690A-445A-9983-7E8ADC231DD6}" presName="comp" presStyleCnt="0"/>
      <dgm:spPr/>
    </dgm:pt>
    <dgm:pt modelId="{AB489C43-99F5-48BD-A5DC-BAA27977D691}" type="pres">
      <dgm:prSet presAssocID="{9B41DCDF-690A-445A-9983-7E8ADC231DD6}" presName="rect2" presStyleLbl="node1" presStyleIdx="5" presStyleCnt="6">
        <dgm:presLayoutVars>
          <dgm:bulletEnabled val="1"/>
        </dgm:presLayoutVars>
      </dgm:prSet>
      <dgm:spPr/>
    </dgm:pt>
    <dgm:pt modelId="{82CBFD7F-8D69-4218-9A33-723BB1AF73F3}" type="pres">
      <dgm:prSet presAssocID="{9B41DCDF-690A-445A-9983-7E8ADC231DD6}" presName="rect1" presStyleLbl="ln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l="-1000" r="-1000"/>
          </a:stretch>
        </a:blipFill>
      </dgm:spPr>
      <dgm:extLst>
        <a:ext uri="{E40237B7-FDA0-4F09-8148-C483321AD2D9}">
          <dgm14:cNvPr xmlns:dgm14="http://schemas.microsoft.com/office/drawing/2010/diagram" id="0" name="" descr="Books with solid fill"/>
        </a:ext>
      </dgm:extLst>
    </dgm:pt>
  </dgm:ptLst>
  <dgm:cxnLst>
    <dgm:cxn modelId="{540AD305-FD8E-4A92-94B2-0FC22C1D817E}" type="presOf" srcId="{E9E45710-2F6D-4F6F-BC97-66125215BDE6}" destId="{88F2C9E8-1EBF-4C81-A9C2-D167954FB234}" srcOrd="0" destOrd="0" presId="urn:microsoft.com/office/officeart/2008/layout/AlternatingPictureBlocks"/>
    <dgm:cxn modelId="{5B178540-3E8E-4E84-9384-9949BA3C7C11}" type="presOf" srcId="{2AE08C08-CDD9-40FE-875A-DA3B04AF7927}" destId="{DB5CDA4F-A1C7-41A8-A3A9-116F1E1A9CE6}" srcOrd="0" destOrd="0" presId="urn:microsoft.com/office/officeart/2008/layout/AlternatingPictureBlocks"/>
    <dgm:cxn modelId="{70E4E660-3B0F-4875-978D-99BE9BC340D1}" srcId="{2AE08C08-CDD9-40FE-875A-DA3B04AF7927}" destId="{63EAB06F-D92D-4DA8-8DDB-D67031F1D791}" srcOrd="3" destOrd="0" parTransId="{D98D39C8-7200-43EC-A2C0-BF20A653B7F2}" sibTransId="{C38A330A-8CBA-45C5-9223-00C661CB14DF}"/>
    <dgm:cxn modelId="{0FF26866-D732-47CC-97F7-D91A355B0776}" srcId="{2AE08C08-CDD9-40FE-875A-DA3B04AF7927}" destId="{81148003-1981-4C97-A4AF-FCFDE61EA34A}" srcOrd="4" destOrd="0" parTransId="{5FB78387-49AD-41FE-98C4-AB9465278BFD}" sibTransId="{66A28DD4-6684-4AC8-AC76-B23BC2F79AE5}"/>
    <dgm:cxn modelId="{A0095A6E-BA09-4560-8CE9-96364422D94C}" srcId="{2AE08C08-CDD9-40FE-875A-DA3B04AF7927}" destId="{E9E45710-2F6D-4F6F-BC97-66125215BDE6}" srcOrd="0" destOrd="0" parTransId="{2D06CD74-FA44-4484-AD02-00992388BDB8}" sibTransId="{F27AD387-85A7-47E4-9E78-806F128F118A}"/>
    <dgm:cxn modelId="{8F87E670-B2DD-4A84-954E-493424ED3C7E}" type="presOf" srcId="{9B41DCDF-690A-445A-9983-7E8ADC231DD6}" destId="{AB489C43-99F5-48BD-A5DC-BAA27977D691}" srcOrd="0" destOrd="0" presId="urn:microsoft.com/office/officeart/2008/layout/AlternatingPictureBlocks"/>
    <dgm:cxn modelId="{624AE572-E8F2-47F6-8B0C-CBA0F9CC1A96}" srcId="{2AE08C08-CDD9-40FE-875A-DA3B04AF7927}" destId="{9B41DCDF-690A-445A-9983-7E8ADC231DD6}" srcOrd="5" destOrd="0" parTransId="{A4006E12-1C17-45B9-A2C2-35AF79626DAE}" sibTransId="{E32E906F-EF68-497F-BD80-48E0F10B8BEA}"/>
    <dgm:cxn modelId="{C76D6873-AA47-4A9A-9A11-DCD04DF17CBB}" type="presOf" srcId="{81148003-1981-4C97-A4AF-FCFDE61EA34A}" destId="{A68BF89A-9FAD-4AB3-B60B-3560374B941F}" srcOrd="0" destOrd="0" presId="urn:microsoft.com/office/officeart/2008/layout/AlternatingPictureBlocks"/>
    <dgm:cxn modelId="{A6AB5CB3-54A8-4936-BE69-40E5A53C5F51}" type="presOf" srcId="{63EAB06F-D92D-4DA8-8DDB-D67031F1D791}" destId="{2C1B3844-CEBD-4DA5-8680-3EBCCA682061}" srcOrd="0" destOrd="0" presId="urn:microsoft.com/office/officeart/2008/layout/AlternatingPictureBlocks"/>
    <dgm:cxn modelId="{D0298FB4-BC35-4008-963D-0652634985F8}" type="presOf" srcId="{D75D6BF4-9AF2-4F31-BCB4-5FB3185F0F05}" destId="{F6363477-678F-477D-A46B-2E470C71664C}" srcOrd="0" destOrd="0" presId="urn:microsoft.com/office/officeart/2008/layout/AlternatingPictureBlocks"/>
    <dgm:cxn modelId="{B569F3E0-CB62-4C09-B7BE-737AAECCFA76}" srcId="{2AE08C08-CDD9-40FE-875A-DA3B04AF7927}" destId="{D75D6BF4-9AF2-4F31-BCB4-5FB3185F0F05}" srcOrd="1" destOrd="0" parTransId="{8DE9BB01-4258-4095-BB56-03EAFD55C06B}" sibTransId="{D78C8482-AF7A-4C0F-8BB4-42D79A3552E5}"/>
    <dgm:cxn modelId="{289AE6E9-C0B1-4C1C-BCB1-600B2B531AE8}" srcId="{2AE08C08-CDD9-40FE-875A-DA3B04AF7927}" destId="{DB1A78E5-7446-40D2-9F32-E8448808FBC9}" srcOrd="2" destOrd="0" parTransId="{072C6713-C54F-474F-9CDF-81E3C2C23F3B}" sibTransId="{936E7D74-B416-4E16-9D68-DCE0CF26BF5B}"/>
    <dgm:cxn modelId="{9DD216EB-6AA8-4D8A-BD34-4B661DAF4168}" type="presOf" srcId="{DB1A78E5-7446-40D2-9F32-E8448808FBC9}" destId="{95E83B09-D168-4E1B-97B7-EA7E4539A98F}" srcOrd="0" destOrd="0" presId="urn:microsoft.com/office/officeart/2008/layout/AlternatingPictureBlocks"/>
    <dgm:cxn modelId="{0E9BEEA2-7E75-4812-9F15-258799EB5D54}" type="presParOf" srcId="{DB5CDA4F-A1C7-41A8-A3A9-116F1E1A9CE6}" destId="{15DA39CF-F32C-4DD8-AC35-CFEB10941908}" srcOrd="0" destOrd="0" presId="urn:microsoft.com/office/officeart/2008/layout/AlternatingPictureBlocks"/>
    <dgm:cxn modelId="{F307CBC0-74B0-4C4D-B331-ADBD71B613D5}" type="presParOf" srcId="{15DA39CF-F32C-4DD8-AC35-CFEB10941908}" destId="{88F2C9E8-1EBF-4C81-A9C2-D167954FB234}" srcOrd="0" destOrd="0" presId="urn:microsoft.com/office/officeart/2008/layout/AlternatingPictureBlocks"/>
    <dgm:cxn modelId="{6DE01200-D301-4A69-A7F7-42B979C2A98B}" type="presParOf" srcId="{15DA39CF-F32C-4DD8-AC35-CFEB10941908}" destId="{199ED7FB-E973-4317-9A1F-88A5D240E896}" srcOrd="1" destOrd="0" presId="urn:microsoft.com/office/officeart/2008/layout/AlternatingPictureBlocks"/>
    <dgm:cxn modelId="{040FD103-0F1C-420A-B6A4-858D2BE038EC}" type="presParOf" srcId="{DB5CDA4F-A1C7-41A8-A3A9-116F1E1A9CE6}" destId="{737EB728-CAA8-417D-A39F-5CDAF7E292A0}" srcOrd="1" destOrd="0" presId="urn:microsoft.com/office/officeart/2008/layout/AlternatingPictureBlocks"/>
    <dgm:cxn modelId="{33BEA0DF-C5FE-44E8-9F97-D39E382B6890}" type="presParOf" srcId="{DB5CDA4F-A1C7-41A8-A3A9-116F1E1A9CE6}" destId="{DB50BEC8-73C7-4F8B-9E06-E24AE9DEB383}" srcOrd="2" destOrd="0" presId="urn:microsoft.com/office/officeart/2008/layout/AlternatingPictureBlocks"/>
    <dgm:cxn modelId="{BE6D8D20-8A3B-41DC-A94B-1B2EC76046D8}" type="presParOf" srcId="{DB50BEC8-73C7-4F8B-9E06-E24AE9DEB383}" destId="{F6363477-678F-477D-A46B-2E470C71664C}" srcOrd="0" destOrd="0" presId="urn:microsoft.com/office/officeart/2008/layout/AlternatingPictureBlocks"/>
    <dgm:cxn modelId="{EAC93AAB-33FE-4FFA-80BE-298303F7226D}" type="presParOf" srcId="{DB50BEC8-73C7-4F8B-9E06-E24AE9DEB383}" destId="{3E212BA9-1FC3-4061-9515-974F0EDCA536}" srcOrd="1" destOrd="0" presId="urn:microsoft.com/office/officeart/2008/layout/AlternatingPictureBlocks"/>
    <dgm:cxn modelId="{4975A96C-1141-42CF-9E7D-8CE77778FDFD}" type="presParOf" srcId="{DB5CDA4F-A1C7-41A8-A3A9-116F1E1A9CE6}" destId="{0BB90E51-BB9F-4463-A07F-7BA540C4B1C0}" srcOrd="3" destOrd="0" presId="urn:microsoft.com/office/officeart/2008/layout/AlternatingPictureBlocks"/>
    <dgm:cxn modelId="{86A57668-6206-44A4-BEB3-7B66FD13057B}" type="presParOf" srcId="{DB5CDA4F-A1C7-41A8-A3A9-116F1E1A9CE6}" destId="{5BA79ECA-0FA0-4F0E-A64E-ED39AA0F8AD9}" srcOrd="4" destOrd="0" presId="urn:microsoft.com/office/officeart/2008/layout/AlternatingPictureBlocks"/>
    <dgm:cxn modelId="{E2AB3D0B-FAF9-458E-B123-94C9EA922BA7}" type="presParOf" srcId="{5BA79ECA-0FA0-4F0E-A64E-ED39AA0F8AD9}" destId="{95E83B09-D168-4E1B-97B7-EA7E4539A98F}" srcOrd="0" destOrd="0" presId="urn:microsoft.com/office/officeart/2008/layout/AlternatingPictureBlocks"/>
    <dgm:cxn modelId="{0D3DCA6F-3816-45F3-99AD-6B2C2F29BA02}" type="presParOf" srcId="{5BA79ECA-0FA0-4F0E-A64E-ED39AA0F8AD9}" destId="{BDCFBB90-8398-4960-ADEF-D2168C9F7F96}" srcOrd="1" destOrd="0" presId="urn:microsoft.com/office/officeart/2008/layout/AlternatingPictureBlocks"/>
    <dgm:cxn modelId="{4E8C99F3-276E-4D42-9CED-2C4B17773597}" type="presParOf" srcId="{DB5CDA4F-A1C7-41A8-A3A9-116F1E1A9CE6}" destId="{32F2516E-EC5B-48FB-ACFF-2557BBC4F4B4}" srcOrd="5" destOrd="0" presId="urn:microsoft.com/office/officeart/2008/layout/AlternatingPictureBlocks"/>
    <dgm:cxn modelId="{D08D3C3C-5820-4457-94AC-5B018A70412F}" type="presParOf" srcId="{DB5CDA4F-A1C7-41A8-A3A9-116F1E1A9CE6}" destId="{26CCC7FA-7382-4DA1-A80D-5667F89ADAC0}" srcOrd="6" destOrd="0" presId="urn:microsoft.com/office/officeart/2008/layout/AlternatingPictureBlocks"/>
    <dgm:cxn modelId="{AE966CCE-83C4-41CA-8B5B-EFA22918A2C1}" type="presParOf" srcId="{26CCC7FA-7382-4DA1-A80D-5667F89ADAC0}" destId="{2C1B3844-CEBD-4DA5-8680-3EBCCA682061}" srcOrd="0" destOrd="0" presId="urn:microsoft.com/office/officeart/2008/layout/AlternatingPictureBlocks"/>
    <dgm:cxn modelId="{808B5598-214C-4DFE-A633-89DF78BC8DE9}" type="presParOf" srcId="{26CCC7FA-7382-4DA1-A80D-5667F89ADAC0}" destId="{55E89874-FFF2-484F-ABC0-85F91A6483A3}" srcOrd="1" destOrd="0" presId="urn:microsoft.com/office/officeart/2008/layout/AlternatingPictureBlocks"/>
    <dgm:cxn modelId="{079272DE-D9D5-4FE7-9FB7-678A83535027}" type="presParOf" srcId="{DB5CDA4F-A1C7-41A8-A3A9-116F1E1A9CE6}" destId="{B95D0B26-6AE2-4FAB-A234-1D185537D747}" srcOrd="7" destOrd="0" presId="urn:microsoft.com/office/officeart/2008/layout/AlternatingPictureBlocks"/>
    <dgm:cxn modelId="{E6C11295-310E-4DFD-87C8-5011C6ED8F81}" type="presParOf" srcId="{DB5CDA4F-A1C7-41A8-A3A9-116F1E1A9CE6}" destId="{C66BEE72-6E75-4BA6-82E4-1513C9E7A387}" srcOrd="8" destOrd="0" presId="urn:microsoft.com/office/officeart/2008/layout/AlternatingPictureBlocks"/>
    <dgm:cxn modelId="{D1745ACF-CEB4-4F57-8F87-9D9EC77ED15F}" type="presParOf" srcId="{C66BEE72-6E75-4BA6-82E4-1513C9E7A387}" destId="{A68BF89A-9FAD-4AB3-B60B-3560374B941F}" srcOrd="0" destOrd="0" presId="urn:microsoft.com/office/officeart/2008/layout/AlternatingPictureBlocks"/>
    <dgm:cxn modelId="{19ED8BA4-9FF5-442B-8DFA-AF91B9FBE89E}" type="presParOf" srcId="{C66BEE72-6E75-4BA6-82E4-1513C9E7A387}" destId="{82B89142-5CFD-4A88-B492-93751B5A73D5}" srcOrd="1" destOrd="0" presId="urn:microsoft.com/office/officeart/2008/layout/AlternatingPictureBlocks"/>
    <dgm:cxn modelId="{9CCEEC7D-5C17-4349-83A0-5E94D7FDEBED}" type="presParOf" srcId="{DB5CDA4F-A1C7-41A8-A3A9-116F1E1A9CE6}" destId="{9E48558F-9EA6-41D9-B11A-1C20EBFBF304}" srcOrd="9" destOrd="0" presId="urn:microsoft.com/office/officeart/2008/layout/AlternatingPictureBlocks"/>
    <dgm:cxn modelId="{6F0D4E18-0571-46FA-88E1-A6589FC5E7A8}" type="presParOf" srcId="{DB5CDA4F-A1C7-41A8-A3A9-116F1E1A9CE6}" destId="{C7D4EFCE-87DB-4B1A-8BD3-5A82833F0572}" srcOrd="10" destOrd="0" presId="urn:microsoft.com/office/officeart/2008/layout/AlternatingPictureBlocks"/>
    <dgm:cxn modelId="{31A38AB4-2567-4413-997E-4738DBFE9917}" type="presParOf" srcId="{C7D4EFCE-87DB-4B1A-8BD3-5A82833F0572}" destId="{AB489C43-99F5-48BD-A5DC-BAA27977D691}" srcOrd="0" destOrd="0" presId="urn:microsoft.com/office/officeart/2008/layout/AlternatingPictureBlocks"/>
    <dgm:cxn modelId="{10A25EBE-6AE2-41B9-9054-10AC907CD066}" type="presParOf" srcId="{C7D4EFCE-87DB-4B1A-8BD3-5A82833F0572}" destId="{82CBFD7F-8D69-4218-9A33-723BB1AF73F3}"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42BC07-C624-4C44-A973-BC50CA60BF6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9BCF614D-D4E1-497D-8210-6B2BF6C3DBD1}">
      <dgm:prSet phldrT="[Text]" custT="1"/>
      <dgm:spPr>
        <a:solidFill>
          <a:srgbClr val="711C45"/>
        </a:solidFill>
      </dgm:spPr>
      <dgm:t>
        <a:bodyPr/>
        <a:lstStyle/>
        <a:p>
          <a:r>
            <a:rPr lang="en-US" sz="900" b="0" dirty="0"/>
            <a:t>TMC’s</a:t>
          </a:r>
        </a:p>
      </dgm:t>
    </dgm:pt>
    <dgm:pt modelId="{60CFA1D6-17F0-42DC-92D0-12A031D4AA22}" type="parTrans" cxnId="{5460663C-F977-45C3-A381-8459C58FF7A1}">
      <dgm:prSet/>
      <dgm:spPr/>
      <dgm:t>
        <a:bodyPr/>
        <a:lstStyle/>
        <a:p>
          <a:endParaRPr lang="en-US" sz="2800" b="0"/>
        </a:p>
      </dgm:t>
    </dgm:pt>
    <dgm:pt modelId="{6D52F3B8-1497-414A-A809-DD24B4FAD1F2}" type="sibTrans" cxnId="{5460663C-F977-45C3-A381-8459C58FF7A1}">
      <dgm:prSet/>
      <dgm:spPr/>
      <dgm:t>
        <a:bodyPr/>
        <a:lstStyle/>
        <a:p>
          <a:endParaRPr lang="en-US" sz="2800" b="0"/>
        </a:p>
      </dgm:t>
    </dgm:pt>
    <dgm:pt modelId="{7E7F024E-7CA4-4A40-AD98-C806DE98740C}">
      <dgm:prSet phldrT="[Text]" custT="1"/>
      <dgm:spPr>
        <a:solidFill>
          <a:srgbClr val="44546A"/>
        </a:solidFill>
      </dgm:spPr>
      <dgm:t>
        <a:bodyPr/>
        <a:lstStyle/>
        <a:p>
          <a:r>
            <a:rPr lang="en-US" sz="900" b="0"/>
            <a:t>Arterials and Signals</a:t>
          </a:r>
        </a:p>
      </dgm:t>
    </dgm:pt>
    <dgm:pt modelId="{1BA07C00-A908-4040-B321-1CECD8E6854A}" type="parTrans" cxnId="{7AA70FA2-201A-4097-AAD8-DE2351999F14}">
      <dgm:prSet/>
      <dgm:spPr/>
      <dgm:t>
        <a:bodyPr/>
        <a:lstStyle/>
        <a:p>
          <a:endParaRPr lang="en-US" sz="2800" b="0"/>
        </a:p>
      </dgm:t>
    </dgm:pt>
    <dgm:pt modelId="{34D2598D-DCB6-41E5-ABBB-F4CE8776BBEC}" type="sibTrans" cxnId="{7AA70FA2-201A-4097-AAD8-DE2351999F14}">
      <dgm:prSet/>
      <dgm:spPr/>
      <dgm:t>
        <a:bodyPr/>
        <a:lstStyle/>
        <a:p>
          <a:endParaRPr lang="en-US" sz="2800" b="0"/>
        </a:p>
      </dgm:t>
    </dgm:pt>
    <dgm:pt modelId="{A879624B-223F-4775-8D8A-4A40C6B916A8}">
      <dgm:prSet phldrT="[Text]" custT="1"/>
      <dgm:spPr>
        <a:solidFill>
          <a:srgbClr val="711C45"/>
        </a:solidFill>
      </dgm:spPr>
      <dgm:t>
        <a:bodyPr/>
        <a:lstStyle/>
        <a:p>
          <a:r>
            <a:rPr lang="en-US" sz="900" b="0"/>
            <a:t>Integrated TMC Operations</a:t>
          </a:r>
        </a:p>
      </dgm:t>
    </dgm:pt>
    <dgm:pt modelId="{22928419-2DD1-4CDA-935B-DBB1C6C67EDC}" type="parTrans" cxnId="{32DF96D8-F569-470F-A9C6-06109C4546B0}">
      <dgm:prSet/>
      <dgm:spPr/>
      <dgm:t>
        <a:bodyPr/>
        <a:lstStyle/>
        <a:p>
          <a:endParaRPr lang="en-US" sz="2800" b="0"/>
        </a:p>
      </dgm:t>
    </dgm:pt>
    <dgm:pt modelId="{55F37BA3-4758-4C25-8BAB-A3CD64A9FDD1}" type="sibTrans" cxnId="{32DF96D8-F569-470F-A9C6-06109C4546B0}">
      <dgm:prSet/>
      <dgm:spPr/>
      <dgm:t>
        <a:bodyPr/>
        <a:lstStyle/>
        <a:p>
          <a:endParaRPr lang="en-US" sz="2800" b="0"/>
        </a:p>
      </dgm:t>
    </dgm:pt>
    <dgm:pt modelId="{F992E7D9-CC13-4B7B-A5AC-4EA480ABFDBB}">
      <dgm:prSet phldrT="[Text]" custT="1"/>
      <dgm:spPr>
        <a:solidFill>
          <a:srgbClr val="711C45"/>
        </a:solidFill>
      </dgm:spPr>
      <dgm:t>
        <a:bodyPr/>
        <a:lstStyle/>
        <a:p>
          <a:r>
            <a:rPr lang="en-US" sz="900" b="0"/>
            <a:t>Sustainable Resources for TMC’s </a:t>
          </a:r>
        </a:p>
      </dgm:t>
    </dgm:pt>
    <dgm:pt modelId="{664B3660-BDD2-421D-9B63-5D06AB7DCDEE}" type="parTrans" cxnId="{26DF68A1-E6CE-40F9-B4D2-AB0EB762DE31}">
      <dgm:prSet/>
      <dgm:spPr/>
      <dgm:t>
        <a:bodyPr/>
        <a:lstStyle/>
        <a:p>
          <a:endParaRPr lang="en-US" sz="2800" b="0"/>
        </a:p>
      </dgm:t>
    </dgm:pt>
    <dgm:pt modelId="{D2CC1C15-5C33-417B-BD77-DE4DDD94BD2C}" type="sibTrans" cxnId="{26DF68A1-E6CE-40F9-B4D2-AB0EB762DE31}">
      <dgm:prSet/>
      <dgm:spPr/>
      <dgm:t>
        <a:bodyPr/>
        <a:lstStyle/>
        <a:p>
          <a:endParaRPr lang="en-US" sz="2800" b="0"/>
        </a:p>
      </dgm:t>
    </dgm:pt>
    <dgm:pt modelId="{E40FA58E-6D96-4716-8BCF-914D110C50E0}">
      <dgm:prSet phldrT="[Text]" custT="1"/>
      <dgm:spPr>
        <a:solidFill>
          <a:srgbClr val="727336"/>
        </a:solidFill>
      </dgm:spPr>
      <dgm:t>
        <a:bodyPr/>
        <a:lstStyle/>
        <a:p>
          <a:r>
            <a:rPr lang="en-US" sz="900" b="0"/>
            <a:t>Integrated Real Time Network Data</a:t>
          </a:r>
        </a:p>
      </dgm:t>
    </dgm:pt>
    <dgm:pt modelId="{7ED13C9B-8C4B-4E35-9824-3CE626CE0D96}" type="parTrans" cxnId="{38AB68D6-FD88-47AD-9CE9-A61F0911F52C}">
      <dgm:prSet/>
      <dgm:spPr/>
      <dgm:t>
        <a:bodyPr/>
        <a:lstStyle/>
        <a:p>
          <a:endParaRPr lang="en-US" sz="2800" b="0"/>
        </a:p>
      </dgm:t>
    </dgm:pt>
    <dgm:pt modelId="{6FFBB460-17C6-408F-B010-57B026B2D149}" type="sibTrans" cxnId="{38AB68D6-FD88-47AD-9CE9-A61F0911F52C}">
      <dgm:prSet/>
      <dgm:spPr/>
      <dgm:t>
        <a:bodyPr/>
        <a:lstStyle/>
        <a:p>
          <a:endParaRPr lang="en-US" sz="2800" b="0"/>
        </a:p>
      </dgm:t>
    </dgm:pt>
    <dgm:pt modelId="{B20DE0D0-AA82-4A17-8DD5-74E73F87A7F0}">
      <dgm:prSet phldrT="[Text]" custT="1"/>
      <dgm:spPr>
        <a:solidFill>
          <a:srgbClr val="44546A"/>
        </a:solidFill>
      </dgm:spPr>
      <dgm:t>
        <a:bodyPr/>
        <a:lstStyle/>
        <a:p>
          <a:r>
            <a:rPr lang="en-US" sz="900" b="0"/>
            <a:t>Integrated Traffic Management </a:t>
          </a:r>
        </a:p>
      </dgm:t>
    </dgm:pt>
    <dgm:pt modelId="{45253029-D310-46E6-AEB7-971B8C0F9F69}" type="parTrans" cxnId="{C4CA82DC-66D9-470B-AC8D-96F755176627}">
      <dgm:prSet/>
      <dgm:spPr/>
      <dgm:t>
        <a:bodyPr/>
        <a:lstStyle/>
        <a:p>
          <a:endParaRPr lang="en-US" sz="2800" b="0"/>
        </a:p>
      </dgm:t>
    </dgm:pt>
    <dgm:pt modelId="{D26C7816-B559-46DA-8A12-63E35FE36F51}" type="sibTrans" cxnId="{C4CA82DC-66D9-470B-AC8D-96F755176627}">
      <dgm:prSet/>
      <dgm:spPr/>
      <dgm:t>
        <a:bodyPr/>
        <a:lstStyle/>
        <a:p>
          <a:endParaRPr lang="en-US" sz="2800" b="0"/>
        </a:p>
      </dgm:t>
    </dgm:pt>
    <dgm:pt modelId="{9685366C-D0D4-4A59-8D68-871096D5C41B}">
      <dgm:prSet phldrT="[Text]" custT="1"/>
      <dgm:spPr>
        <a:solidFill>
          <a:srgbClr val="44546A"/>
        </a:solidFill>
      </dgm:spPr>
      <dgm:t>
        <a:bodyPr/>
        <a:lstStyle/>
        <a:p>
          <a:r>
            <a:rPr lang="en-US" sz="900" b="0"/>
            <a:t>Dedicated Resources for Operations and Maintenance</a:t>
          </a:r>
        </a:p>
      </dgm:t>
    </dgm:pt>
    <dgm:pt modelId="{4EA7671C-74E9-48E6-BE6A-1CBF6979E892}" type="parTrans" cxnId="{34F306A7-6979-4B54-8446-7A5A6C701EFB}">
      <dgm:prSet/>
      <dgm:spPr/>
      <dgm:t>
        <a:bodyPr/>
        <a:lstStyle/>
        <a:p>
          <a:endParaRPr lang="en-US" sz="2800" b="0"/>
        </a:p>
      </dgm:t>
    </dgm:pt>
    <dgm:pt modelId="{93ACAEF6-E3D5-40D1-89AD-CECCC4131EC8}" type="sibTrans" cxnId="{34F306A7-6979-4B54-8446-7A5A6C701EFB}">
      <dgm:prSet/>
      <dgm:spPr/>
      <dgm:t>
        <a:bodyPr/>
        <a:lstStyle/>
        <a:p>
          <a:endParaRPr lang="en-US" sz="2800" b="0"/>
        </a:p>
      </dgm:t>
    </dgm:pt>
    <dgm:pt modelId="{255EEDD4-93D9-4C5A-B846-080205B86E63}">
      <dgm:prSet phldrT="[Text]" custT="1"/>
      <dgm:spPr>
        <a:solidFill>
          <a:srgbClr val="44546A"/>
        </a:solidFill>
      </dgm:spPr>
      <dgm:t>
        <a:bodyPr/>
        <a:lstStyle/>
        <a:p>
          <a:r>
            <a:rPr lang="en-US" sz="900" b="0"/>
            <a:t>Remote Access to Signal Systems</a:t>
          </a:r>
        </a:p>
      </dgm:t>
    </dgm:pt>
    <dgm:pt modelId="{B053401F-07AE-434F-B2B6-38DFAB8473BA}" type="parTrans" cxnId="{C81E69E5-8211-4996-9459-84E3C6019C44}">
      <dgm:prSet/>
      <dgm:spPr/>
      <dgm:t>
        <a:bodyPr/>
        <a:lstStyle/>
        <a:p>
          <a:endParaRPr lang="en-US" sz="2800" b="0"/>
        </a:p>
      </dgm:t>
    </dgm:pt>
    <dgm:pt modelId="{884D1BD9-EA4E-4A18-82F9-4B7BCDCB1107}" type="sibTrans" cxnId="{C81E69E5-8211-4996-9459-84E3C6019C44}">
      <dgm:prSet/>
      <dgm:spPr/>
      <dgm:t>
        <a:bodyPr/>
        <a:lstStyle/>
        <a:p>
          <a:endParaRPr lang="en-US" sz="2800" b="0"/>
        </a:p>
      </dgm:t>
    </dgm:pt>
    <dgm:pt modelId="{1F6A7917-DA6A-4B49-8FC5-BA2BFDBB59D9}">
      <dgm:prSet phldrT="[Text]" custT="1"/>
      <dgm:spPr>
        <a:solidFill>
          <a:srgbClr val="44546A"/>
        </a:solidFill>
      </dgm:spPr>
      <dgm:t>
        <a:bodyPr/>
        <a:lstStyle/>
        <a:p>
          <a:r>
            <a:rPr lang="en-US" sz="900" b="0"/>
            <a:t>Signal Timing Prioritization Program</a:t>
          </a:r>
        </a:p>
      </dgm:t>
    </dgm:pt>
    <dgm:pt modelId="{0D70C555-E89F-45D0-AFBE-A95E4AF4293F}" type="parTrans" cxnId="{F4827639-4C3C-4219-8DC6-336D5534ED30}">
      <dgm:prSet/>
      <dgm:spPr/>
      <dgm:t>
        <a:bodyPr/>
        <a:lstStyle/>
        <a:p>
          <a:endParaRPr lang="en-US" sz="2800" b="0"/>
        </a:p>
      </dgm:t>
    </dgm:pt>
    <dgm:pt modelId="{A7FDAE64-8746-44C9-9516-E17B9FCDED5D}" type="sibTrans" cxnId="{F4827639-4C3C-4219-8DC6-336D5534ED30}">
      <dgm:prSet/>
      <dgm:spPr/>
      <dgm:t>
        <a:bodyPr/>
        <a:lstStyle/>
        <a:p>
          <a:endParaRPr lang="en-US" sz="2800" b="0"/>
        </a:p>
      </dgm:t>
    </dgm:pt>
    <dgm:pt modelId="{ACC7EB5E-F035-4FCF-99EF-6AA8B9B8AB7E}">
      <dgm:prSet phldrT="[Text]" custT="1"/>
      <dgm:spPr>
        <a:solidFill>
          <a:srgbClr val="C15512"/>
        </a:solidFill>
      </dgm:spPr>
      <dgm:t>
        <a:bodyPr/>
        <a:lstStyle/>
        <a:p>
          <a:r>
            <a:rPr lang="en-US" sz="900" b="0"/>
            <a:t>Real Time At-Grade Crossing Information</a:t>
          </a:r>
        </a:p>
      </dgm:t>
    </dgm:pt>
    <dgm:pt modelId="{AF70B7B7-D198-4B27-BA3D-0D41586645C6}" type="sibTrans" cxnId="{09CD27DB-B08B-4A98-96F6-312C85BB7FC0}">
      <dgm:prSet/>
      <dgm:spPr/>
      <dgm:t>
        <a:bodyPr/>
        <a:lstStyle/>
        <a:p>
          <a:endParaRPr lang="en-US" sz="2800" b="0"/>
        </a:p>
      </dgm:t>
    </dgm:pt>
    <dgm:pt modelId="{50E7B18E-0D3C-457A-B140-76CBC4F2B91F}" type="parTrans" cxnId="{09CD27DB-B08B-4A98-96F6-312C85BB7FC0}">
      <dgm:prSet/>
      <dgm:spPr/>
      <dgm:t>
        <a:bodyPr/>
        <a:lstStyle/>
        <a:p>
          <a:endParaRPr lang="en-US" sz="2800" b="0"/>
        </a:p>
      </dgm:t>
    </dgm:pt>
    <dgm:pt modelId="{F7CE2AE1-6A4F-48C0-B9C2-949A36A39ED7}">
      <dgm:prSet phldrT="[Text]" custT="1"/>
      <dgm:spPr>
        <a:solidFill>
          <a:srgbClr val="C15512"/>
        </a:solidFill>
      </dgm:spPr>
      <dgm:t>
        <a:bodyPr/>
        <a:lstStyle/>
        <a:p>
          <a:r>
            <a:rPr lang="en-US" sz="900" b="0"/>
            <a:t>Real Time sharing of at grade crossing information</a:t>
          </a:r>
        </a:p>
      </dgm:t>
    </dgm:pt>
    <dgm:pt modelId="{39B48846-4D52-4391-B746-8A4A7CEC11D3}" type="sibTrans" cxnId="{3FDD2896-3BE0-45F7-90C1-47158A454C98}">
      <dgm:prSet/>
      <dgm:spPr/>
      <dgm:t>
        <a:bodyPr/>
        <a:lstStyle/>
        <a:p>
          <a:endParaRPr lang="en-US" sz="2800" b="0"/>
        </a:p>
      </dgm:t>
    </dgm:pt>
    <dgm:pt modelId="{9454DA66-CF80-4132-A18F-0D2491C8E41F}" type="parTrans" cxnId="{3FDD2896-3BE0-45F7-90C1-47158A454C98}">
      <dgm:prSet/>
      <dgm:spPr/>
      <dgm:t>
        <a:bodyPr/>
        <a:lstStyle/>
        <a:p>
          <a:endParaRPr lang="en-US" sz="2800" b="0"/>
        </a:p>
      </dgm:t>
    </dgm:pt>
    <dgm:pt modelId="{35E9A147-BCCF-43A3-9AD5-15392F0FA57A}">
      <dgm:prSet phldrT="[Text]" custT="1"/>
      <dgm:spPr>
        <a:solidFill>
          <a:schemeClr val="tx1">
            <a:lumMod val="50000"/>
          </a:schemeClr>
        </a:solidFill>
      </dgm:spPr>
      <dgm:t>
        <a:bodyPr/>
        <a:lstStyle/>
        <a:p>
          <a:r>
            <a:rPr lang="en-US" sz="900" b="0"/>
            <a:t>Performance Measures</a:t>
          </a:r>
        </a:p>
      </dgm:t>
    </dgm:pt>
    <dgm:pt modelId="{6AD975BE-F0CE-47EF-B7FF-C0453939F029}" type="sibTrans" cxnId="{4C801610-75D5-478E-854F-CA66FC798EC3}">
      <dgm:prSet/>
      <dgm:spPr/>
      <dgm:t>
        <a:bodyPr/>
        <a:lstStyle/>
        <a:p>
          <a:endParaRPr lang="en-US" sz="2800" b="0"/>
        </a:p>
      </dgm:t>
    </dgm:pt>
    <dgm:pt modelId="{3551209D-840C-4D8E-B4D0-0AC123823596}" type="parTrans" cxnId="{4C801610-75D5-478E-854F-CA66FC798EC3}">
      <dgm:prSet/>
      <dgm:spPr/>
      <dgm:t>
        <a:bodyPr/>
        <a:lstStyle/>
        <a:p>
          <a:endParaRPr lang="en-US" sz="2800" b="0"/>
        </a:p>
      </dgm:t>
    </dgm:pt>
    <dgm:pt modelId="{DDE3E8B2-9E2E-4A22-89F4-738E834AF94C}">
      <dgm:prSet phldrT="[Text]" custT="1"/>
      <dgm:spPr>
        <a:solidFill>
          <a:schemeClr val="tx1">
            <a:lumMod val="50000"/>
          </a:schemeClr>
        </a:solidFill>
      </dgm:spPr>
      <dgm:t>
        <a:bodyPr/>
        <a:lstStyle/>
        <a:p>
          <a:r>
            <a:rPr lang="en-US" sz="900" b="0"/>
            <a:t>Performance Measures Program</a:t>
          </a:r>
        </a:p>
      </dgm:t>
    </dgm:pt>
    <dgm:pt modelId="{A49111E1-1B84-4A9A-85FD-C168408365DF}" type="sibTrans" cxnId="{BEAD4D25-9696-4D2B-8B09-7233D6BEB3FB}">
      <dgm:prSet/>
      <dgm:spPr/>
      <dgm:t>
        <a:bodyPr/>
        <a:lstStyle/>
        <a:p>
          <a:endParaRPr lang="en-US" sz="2800" b="0"/>
        </a:p>
      </dgm:t>
    </dgm:pt>
    <dgm:pt modelId="{2476F3C3-2FFE-4296-BA58-22D9058558BE}" type="parTrans" cxnId="{BEAD4D25-9696-4D2B-8B09-7233D6BEB3FB}">
      <dgm:prSet/>
      <dgm:spPr/>
      <dgm:t>
        <a:bodyPr/>
        <a:lstStyle/>
        <a:p>
          <a:endParaRPr lang="en-US" sz="2800" b="0"/>
        </a:p>
      </dgm:t>
    </dgm:pt>
    <dgm:pt modelId="{950FEC15-6C4C-476C-96E1-534C7D0984E8}">
      <dgm:prSet phldrT="[Text]" custT="1"/>
      <dgm:spPr>
        <a:solidFill>
          <a:srgbClr val="44546A"/>
        </a:solidFill>
      </dgm:spPr>
      <dgm:t>
        <a:bodyPr/>
        <a:lstStyle/>
        <a:p>
          <a:r>
            <a:rPr lang="en-US" sz="900" b="0"/>
            <a:t>Data Flows</a:t>
          </a:r>
        </a:p>
      </dgm:t>
    </dgm:pt>
    <dgm:pt modelId="{E18A6504-2F12-4C07-8318-1D2B9ED3B8EC}" type="sibTrans" cxnId="{691334DC-118A-4EBB-8C11-13D703C1FB83}">
      <dgm:prSet/>
      <dgm:spPr/>
      <dgm:t>
        <a:bodyPr/>
        <a:lstStyle/>
        <a:p>
          <a:endParaRPr lang="en-US" sz="2800" b="0"/>
        </a:p>
      </dgm:t>
    </dgm:pt>
    <dgm:pt modelId="{52F71F52-9CAA-426F-A769-D59C236C290C}" type="parTrans" cxnId="{691334DC-118A-4EBB-8C11-13D703C1FB83}">
      <dgm:prSet/>
      <dgm:spPr/>
      <dgm:t>
        <a:bodyPr/>
        <a:lstStyle/>
        <a:p>
          <a:endParaRPr lang="en-US" sz="2800" b="0"/>
        </a:p>
      </dgm:t>
    </dgm:pt>
    <dgm:pt modelId="{74334232-97FB-4C00-8192-121850684C6F}">
      <dgm:prSet phldrT="[Text]" custT="1"/>
      <dgm:spPr>
        <a:solidFill>
          <a:srgbClr val="44546A"/>
        </a:solidFill>
      </dgm:spPr>
      <dgm:t>
        <a:bodyPr/>
        <a:lstStyle/>
        <a:p>
          <a:r>
            <a:rPr lang="en-US" sz="900" b="0"/>
            <a:t>Regional Guidance for Assessing and Accessing Data</a:t>
          </a:r>
        </a:p>
      </dgm:t>
    </dgm:pt>
    <dgm:pt modelId="{38123EEF-62F1-44E0-AE25-C8E716B5B144}" type="sibTrans" cxnId="{BA690262-A27F-4D09-BAF6-75DE1317B810}">
      <dgm:prSet/>
      <dgm:spPr/>
      <dgm:t>
        <a:bodyPr/>
        <a:lstStyle/>
        <a:p>
          <a:endParaRPr lang="en-US" sz="2800" b="0"/>
        </a:p>
      </dgm:t>
    </dgm:pt>
    <dgm:pt modelId="{65ABD361-70D0-4784-803C-AC8079106859}" type="parTrans" cxnId="{BA690262-A27F-4D09-BAF6-75DE1317B810}">
      <dgm:prSet/>
      <dgm:spPr/>
      <dgm:t>
        <a:bodyPr/>
        <a:lstStyle/>
        <a:p>
          <a:endParaRPr lang="en-US" sz="2800" b="0"/>
        </a:p>
      </dgm:t>
    </dgm:pt>
    <dgm:pt modelId="{5738A79D-9B5E-421B-BD01-692E47A07C8C}">
      <dgm:prSet phldrT="[Text]" custT="1"/>
      <dgm:spPr>
        <a:solidFill>
          <a:schemeClr val="tx1">
            <a:lumMod val="50000"/>
          </a:schemeClr>
        </a:solidFill>
      </dgm:spPr>
      <dgm:t>
        <a:bodyPr/>
        <a:lstStyle/>
        <a:p>
          <a:r>
            <a:rPr lang="en-US" sz="900" b="0"/>
            <a:t>Existing Education</a:t>
          </a:r>
        </a:p>
      </dgm:t>
    </dgm:pt>
    <dgm:pt modelId="{185AF6F1-128E-457C-981E-CC56FCAFE195}" type="sibTrans" cxnId="{45989C07-60AC-4EA1-ACE7-479654126728}">
      <dgm:prSet/>
      <dgm:spPr/>
      <dgm:t>
        <a:bodyPr/>
        <a:lstStyle/>
        <a:p>
          <a:endParaRPr lang="en-US" sz="2800" b="0"/>
        </a:p>
      </dgm:t>
    </dgm:pt>
    <dgm:pt modelId="{CF927CD5-4626-4244-9524-48886FFAC6F2}" type="parTrans" cxnId="{45989C07-60AC-4EA1-ACE7-479654126728}">
      <dgm:prSet/>
      <dgm:spPr/>
      <dgm:t>
        <a:bodyPr/>
        <a:lstStyle/>
        <a:p>
          <a:endParaRPr lang="en-US" sz="2800" b="0"/>
        </a:p>
      </dgm:t>
    </dgm:pt>
    <dgm:pt modelId="{C074E339-63EA-4FC4-995C-7FF206D746DC}">
      <dgm:prSet phldrT="[Text]" custT="1"/>
      <dgm:spPr>
        <a:solidFill>
          <a:schemeClr val="tx1">
            <a:lumMod val="50000"/>
          </a:schemeClr>
        </a:solidFill>
      </dgm:spPr>
      <dgm:t>
        <a:bodyPr/>
        <a:lstStyle/>
        <a:p>
          <a:r>
            <a:rPr lang="en-US" sz="900" b="0" dirty="0"/>
            <a:t>Education on emerging technologies </a:t>
          </a:r>
        </a:p>
      </dgm:t>
    </dgm:pt>
    <dgm:pt modelId="{0177A24C-9A43-4E68-AC29-53D7880E9F3A}" type="sibTrans" cxnId="{0FF12A96-AEC7-4B1D-BC0D-C1E7EEDC0B2C}">
      <dgm:prSet/>
      <dgm:spPr/>
      <dgm:t>
        <a:bodyPr/>
        <a:lstStyle/>
        <a:p>
          <a:endParaRPr lang="en-US" sz="2800" b="0"/>
        </a:p>
      </dgm:t>
    </dgm:pt>
    <dgm:pt modelId="{840C6190-D5C1-4D4A-A726-27EA492656A9}" type="parTrans" cxnId="{0FF12A96-AEC7-4B1D-BC0D-C1E7EEDC0B2C}">
      <dgm:prSet/>
      <dgm:spPr/>
      <dgm:t>
        <a:bodyPr/>
        <a:lstStyle/>
        <a:p>
          <a:endParaRPr lang="en-US" sz="2800" b="0"/>
        </a:p>
      </dgm:t>
    </dgm:pt>
    <dgm:pt modelId="{CD713E25-8684-49B8-929F-656E1A7D3A9E}">
      <dgm:prSet phldrT="[Text]" custT="1"/>
      <dgm:spPr>
        <a:solidFill>
          <a:schemeClr val="tx1">
            <a:lumMod val="50000"/>
          </a:schemeClr>
        </a:solidFill>
      </dgm:spPr>
      <dgm:t>
        <a:bodyPr/>
        <a:lstStyle/>
        <a:p>
          <a:r>
            <a:rPr lang="en-US" sz="700" b="0" dirty="0"/>
            <a:t>Educate leadership to champion the use and funding of technology to assist with active traffic management </a:t>
          </a:r>
        </a:p>
      </dgm:t>
    </dgm:pt>
    <dgm:pt modelId="{D496E2A2-B9D5-41AF-BACF-5352EF49E91A}" type="parTrans" cxnId="{22BBC2ED-5A93-4D6F-8DC5-58DA69ABBA56}">
      <dgm:prSet/>
      <dgm:spPr/>
      <dgm:t>
        <a:bodyPr/>
        <a:lstStyle/>
        <a:p>
          <a:endParaRPr lang="en-US" sz="2800" b="0"/>
        </a:p>
      </dgm:t>
    </dgm:pt>
    <dgm:pt modelId="{84CC4798-0308-4CE1-9529-E2933B16DF93}" type="sibTrans" cxnId="{22BBC2ED-5A93-4D6F-8DC5-58DA69ABBA56}">
      <dgm:prSet/>
      <dgm:spPr/>
      <dgm:t>
        <a:bodyPr/>
        <a:lstStyle/>
        <a:p>
          <a:endParaRPr lang="en-US" sz="2800" b="0"/>
        </a:p>
      </dgm:t>
    </dgm:pt>
    <dgm:pt modelId="{4C46574B-F024-4201-91D5-FCC09FD57854}" type="pres">
      <dgm:prSet presAssocID="{EA42BC07-C624-4C44-A973-BC50CA60BF65}" presName="hierChild1" presStyleCnt="0">
        <dgm:presLayoutVars>
          <dgm:orgChart val="1"/>
          <dgm:chPref val="1"/>
          <dgm:dir/>
          <dgm:animOne val="branch"/>
          <dgm:animLvl val="lvl"/>
          <dgm:resizeHandles/>
        </dgm:presLayoutVars>
      </dgm:prSet>
      <dgm:spPr/>
    </dgm:pt>
    <dgm:pt modelId="{7510CF7C-8FBA-4A7B-83CB-558E5327DACD}" type="pres">
      <dgm:prSet presAssocID="{9BCF614D-D4E1-497D-8210-6B2BF6C3DBD1}" presName="hierRoot1" presStyleCnt="0">
        <dgm:presLayoutVars>
          <dgm:hierBranch val="init"/>
        </dgm:presLayoutVars>
      </dgm:prSet>
      <dgm:spPr/>
    </dgm:pt>
    <dgm:pt modelId="{09EAEEFF-D86F-4547-9B1E-ECB476401E0F}" type="pres">
      <dgm:prSet presAssocID="{9BCF614D-D4E1-497D-8210-6B2BF6C3DBD1}" presName="rootComposite1" presStyleCnt="0"/>
      <dgm:spPr/>
    </dgm:pt>
    <dgm:pt modelId="{6FAF55D6-2A9E-4152-B93F-A58AF37EB32B}" type="pres">
      <dgm:prSet presAssocID="{9BCF614D-D4E1-497D-8210-6B2BF6C3DBD1}" presName="rootText1" presStyleLbl="node0" presStyleIdx="0" presStyleCnt="6">
        <dgm:presLayoutVars>
          <dgm:chPref val="3"/>
        </dgm:presLayoutVars>
      </dgm:prSet>
      <dgm:spPr/>
    </dgm:pt>
    <dgm:pt modelId="{AC045294-606F-47A4-A80E-7133D67145E3}" type="pres">
      <dgm:prSet presAssocID="{9BCF614D-D4E1-497D-8210-6B2BF6C3DBD1}" presName="rootConnector1" presStyleLbl="node1" presStyleIdx="0" presStyleCnt="0"/>
      <dgm:spPr/>
    </dgm:pt>
    <dgm:pt modelId="{CB54B1F4-CBE1-4EF8-8694-B389010B4323}" type="pres">
      <dgm:prSet presAssocID="{9BCF614D-D4E1-497D-8210-6B2BF6C3DBD1}" presName="hierChild2" presStyleCnt="0"/>
      <dgm:spPr/>
    </dgm:pt>
    <dgm:pt modelId="{5636B54C-A0A1-4EFB-A0E6-852D9B796D6D}" type="pres">
      <dgm:prSet presAssocID="{22928419-2DD1-4CDA-935B-DBB1C6C67EDC}" presName="Name64" presStyleLbl="parChTrans1D2" presStyleIdx="0" presStyleCnt="12"/>
      <dgm:spPr/>
    </dgm:pt>
    <dgm:pt modelId="{90E5CA6F-3568-434A-8A97-43B9B2C4AFB6}" type="pres">
      <dgm:prSet presAssocID="{A879624B-223F-4775-8D8A-4A40C6B916A8}" presName="hierRoot2" presStyleCnt="0">
        <dgm:presLayoutVars>
          <dgm:hierBranch val="init"/>
        </dgm:presLayoutVars>
      </dgm:prSet>
      <dgm:spPr/>
    </dgm:pt>
    <dgm:pt modelId="{ED609B21-CC99-4D0E-9E0E-E5A49F9C6666}" type="pres">
      <dgm:prSet presAssocID="{A879624B-223F-4775-8D8A-4A40C6B916A8}" presName="rootComposite" presStyleCnt="0"/>
      <dgm:spPr/>
    </dgm:pt>
    <dgm:pt modelId="{E99D3CAE-3A81-4BEF-B3E9-547056555BA9}" type="pres">
      <dgm:prSet presAssocID="{A879624B-223F-4775-8D8A-4A40C6B916A8}" presName="rootText" presStyleLbl="node2" presStyleIdx="0" presStyleCnt="12">
        <dgm:presLayoutVars>
          <dgm:chPref val="3"/>
        </dgm:presLayoutVars>
      </dgm:prSet>
      <dgm:spPr/>
    </dgm:pt>
    <dgm:pt modelId="{D4492D3B-ED76-4513-9FE0-8693B2E014B5}" type="pres">
      <dgm:prSet presAssocID="{A879624B-223F-4775-8D8A-4A40C6B916A8}" presName="rootConnector" presStyleLbl="node2" presStyleIdx="0" presStyleCnt="12"/>
      <dgm:spPr/>
    </dgm:pt>
    <dgm:pt modelId="{B6139486-1F0C-462E-B147-0346CACD53C3}" type="pres">
      <dgm:prSet presAssocID="{A879624B-223F-4775-8D8A-4A40C6B916A8}" presName="hierChild4" presStyleCnt="0"/>
      <dgm:spPr/>
    </dgm:pt>
    <dgm:pt modelId="{0D32B414-3292-42DB-A26A-BEDB6B49CC8A}" type="pres">
      <dgm:prSet presAssocID="{A879624B-223F-4775-8D8A-4A40C6B916A8}" presName="hierChild5" presStyleCnt="0"/>
      <dgm:spPr/>
    </dgm:pt>
    <dgm:pt modelId="{DCC88246-34EB-4B71-827F-872590434706}" type="pres">
      <dgm:prSet presAssocID="{664B3660-BDD2-421D-9B63-5D06AB7DCDEE}" presName="Name64" presStyleLbl="parChTrans1D2" presStyleIdx="1" presStyleCnt="12"/>
      <dgm:spPr/>
    </dgm:pt>
    <dgm:pt modelId="{57FE0156-BF95-48D4-B10C-FE4F0714FEB1}" type="pres">
      <dgm:prSet presAssocID="{F992E7D9-CC13-4B7B-A5AC-4EA480ABFDBB}" presName="hierRoot2" presStyleCnt="0">
        <dgm:presLayoutVars>
          <dgm:hierBranch val="init"/>
        </dgm:presLayoutVars>
      </dgm:prSet>
      <dgm:spPr/>
    </dgm:pt>
    <dgm:pt modelId="{7D067F34-0E49-4D1B-A43A-E9EEA79F5173}" type="pres">
      <dgm:prSet presAssocID="{F992E7D9-CC13-4B7B-A5AC-4EA480ABFDBB}" presName="rootComposite" presStyleCnt="0"/>
      <dgm:spPr/>
    </dgm:pt>
    <dgm:pt modelId="{40066F8D-C0B3-4657-B69C-A12A60B8F7E2}" type="pres">
      <dgm:prSet presAssocID="{F992E7D9-CC13-4B7B-A5AC-4EA480ABFDBB}" presName="rootText" presStyleLbl="node2" presStyleIdx="1" presStyleCnt="12">
        <dgm:presLayoutVars>
          <dgm:chPref val="3"/>
        </dgm:presLayoutVars>
      </dgm:prSet>
      <dgm:spPr/>
    </dgm:pt>
    <dgm:pt modelId="{806B865C-D7F3-42AA-B6D6-2ADFBB7CB4B5}" type="pres">
      <dgm:prSet presAssocID="{F992E7D9-CC13-4B7B-A5AC-4EA480ABFDBB}" presName="rootConnector" presStyleLbl="node2" presStyleIdx="1" presStyleCnt="12"/>
      <dgm:spPr/>
    </dgm:pt>
    <dgm:pt modelId="{603DF70B-6BE1-4BD0-B8F3-42AA99015902}" type="pres">
      <dgm:prSet presAssocID="{F992E7D9-CC13-4B7B-A5AC-4EA480ABFDBB}" presName="hierChild4" presStyleCnt="0"/>
      <dgm:spPr/>
    </dgm:pt>
    <dgm:pt modelId="{48E7A613-7420-46DD-896D-0A2E6EFA8845}" type="pres">
      <dgm:prSet presAssocID="{F992E7D9-CC13-4B7B-A5AC-4EA480ABFDBB}" presName="hierChild5" presStyleCnt="0"/>
      <dgm:spPr/>
    </dgm:pt>
    <dgm:pt modelId="{532D1138-F7B9-4D7A-BD06-102F43079347}" type="pres">
      <dgm:prSet presAssocID="{7ED13C9B-8C4B-4E35-9824-3CE626CE0D96}" presName="Name64" presStyleLbl="parChTrans1D2" presStyleIdx="2" presStyleCnt="12"/>
      <dgm:spPr/>
    </dgm:pt>
    <dgm:pt modelId="{377FD4BC-E299-40C0-BDF2-EB4193E08B4D}" type="pres">
      <dgm:prSet presAssocID="{E40FA58E-6D96-4716-8BCF-914D110C50E0}" presName="hierRoot2" presStyleCnt="0">
        <dgm:presLayoutVars>
          <dgm:hierBranch val="init"/>
        </dgm:presLayoutVars>
      </dgm:prSet>
      <dgm:spPr/>
    </dgm:pt>
    <dgm:pt modelId="{80F5D963-9EE6-4912-A761-038404E93071}" type="pres">
      <dgm:prSet presAssocID="{E40FA58E-6D96-4716-8BCF-914D110C50E0}" presName="rootComposite" presStyleCnt="0"/>
      <dgm:spPr/>
    </dgm:pt>
    <dgm:pt modelId="{F8EC038C-9755-45E4-AAF0-588465C31563}" type="pres">
      <dgm:prSet presAssocID="{E40FA58E-6D96-4716-8BCF-914D110C50E0}" presName="rootText" presStyleLbl="node2" presStyleIdx="2" presStyleCnt="12">
        <dgm:presLayoutVars>
          <dgm:chPref val="3"/>
        </dgm:presLayoutVars>
      </dgm:prSet>
      <dgm:spPr/>
    </dgm:pt>
    <dgm:pt modelId="{F2D96E62-DDAC-47F9-A2E8-F7D33F5E057B}" type="pres">
      <dgm:prSet presAssocID="{E40FA58E-6D96-4716-8BCF-914D110C50E0}" presName="rootConnector" presStyleLbl="node2" presStyleIdx="2" presStyleCnt="12"/>
      <dgm:spPr/>
    </dgm:pt>
    <dgm:pt modelId="{3D7DD62A-D0BC-47F2-8CA3-3AB55C5C1FF5}" type="pres">
      <dgm:prSet presAssocID="{E40FA58E-6D96-4716-8BCF-914D110C50E0}" presName="hierChild4" presStyleCnt="0"/>
      <dgm:spPr/>
    </dgm:pt>
    <dgm:pt modelId="{6607B0FB-7E88-4C5B-8E70-5732F615560E}" type="pres">
      <dgm:prSet presAssocID="{E40FA58E-6D96-4716-8BCF-914D110C50E0}" presName="hierChild5" presStyleCnt="0"/>
      <dgm:spPr/>
    </dgm:pt>
    <dgm:pt modelId="{0E4618D7-1AF7-4434-BC6B-84407325F4DB}" type="pres">
      <dgm:prSet presAssocID="{9BCF614D-D4E1-497D-8210-6B2BF6C3DBD1}" presName="hierChild3" presStyleCnt="0"/>
      <dgm:spPr/>
    </dgm:pt>
    <dgm:pt modelId="{1DB9D9DE-0698-4D28-9F4D-3CE76681CF5F}" type="pres">
      <dgm:prSet presAssocID="{7E7F024E-7CA4-4A40-AD98-C806DE98740C}" presName="hierRoot1" presStyleCnt="0">
        <dgm:presLayoutVars>
          <dgm:hierBranch val="init"/>
        </dgm:presLayoutVars>
      </dgm:prSet>
      <dgm:spPr/>
    </dgm:pt>
    <dgm:pt modelId="{EEB22B90-2816-4762-98A6-D1F1E2756B4A}" type="pres">
      <dgm:prSet presAssocID="{7E7F024E-7CA4-4A40-AD98-C806DE98740C}" presName="rootComposite1" presStyleCnt="0"/>
      <dgm:spPr/>
    </dgm:pt>
    <dgm:pt modelId="{266286DB-8C01-4668-A6F2-4DF702469EA9}" type="pres">
      <dgm:prSet presAssocID="{7E7F024E-7CA4-4A40-AD98-C806DE98740C}" presName="rootText1" presStyleLbl="node0" presStyleIdx="1" presStyleCnt="6">
        <dgm:presLayoutVars>
          <dgm:chPref val="3"/>
        </dgm:presLayoutVars>
      </dgm:prSet>
      <dgm:spPr/>
    </dgm:pt>
    <dgm:pt modelId="{DA2F1EFB-D2CB-41C9-A260-CB44A4359CA6}" type="pres">
      <dgm:prSet presAssocID="{7E7F024E-7CA4-4A40-AD98-C806DE98740C}" presName="rootConnector1" presStyleLbl="node1" presStyleIdx="0" presStyleCnt="0"/>
      <dgm:spPr/>
    </dgm:pt>
    <dgm:pt modelId="{875E04B3-A94C-4638-BA42-1D6C3190967D}" type="pres">
      <dgm:prSet presAssocID="{7E7F024E-7CA4-4A40-AD98-C806DE98740C}" presName="hierChild2" presStyleCnt="0"/>
      <dgm:spPr/>
    </dgm:pt>
    <dgm:pt modelId="{3C709BC4-FC7C-4F8F-BD3D-D46A5D9D63C7}" type="pres">
      <dgm:prSet presAssocID="{45253029-D310-46E6-AEB7-971B8C0F9F69}" presName="Name64" presStyleLbl="parChTrans1D2" presStyleIdx="3" presStyleCnt="12"/>
      <dgm:spPr/>
    </dgm:pt>
    <dgm:pt modelId="{23EBD0C5-C31B-4B61-83D5-C2B2EAF90930}" type="pres">
      <dgm:prSet presAssocID="{B20DE0D0-AA82-4A17-8DD5-74E73F87A7F0}" presName="hierRoot2" presStyleCnt="0">
        <dgm:presLayoutVars>
          <dgm:hierBranch val="init"/>
        </dgm:presLayoutVars>
      </dgm:prSet>
      <dgm:spPr/>
    </dgm:pt>
    <dgm:pt modelId="{F4BE2D3F-57B4-4200-AF52-2A1FD7AE6A41}" type="pres">
      <dgm:prSet presAssocID="{B20DE0D0-AA82-4A17-8DD5-74E73F87A7F0}" presName="rootComposite" presStyleCnt="0"/>
      <dgm:spPr/>
    </dgm:pt>
    <dgm:pt modelId="{2AFE0963-1669-41B1-9FC5-29164F86D5B3}" type="pres">
      <dgm:prSet presAssocID="{B20DE0D0-AA82-4A17-8DD5-74E73F87A7F0}" presName="rootText" presStyleLbl="node2" presStyleIdx="3" presStyleCnt="12">
        <dgm:presLayoutVars>
          <dgm:chPref val="3"/>
        </dgm:presLayoutVars>
      </dgm:prSet>
      <dgm:spPr/>
    </dgm:pt>
    <dgm:pt modelId="{BC24DBE9-99A3-4B35-9817-E176B3F2391E}" type="pres">
      <dgm:prSet presAssocID="{B20DE0D0-AA82-4A17-8DD5-74E73F87A7F0}" presName="rootConnector" presStyleLbl="node2" presStyleIdx="3" presStyleCnt="12"/>
      <dgm:spPr/>
    </dgm:pt>
    <dgm:pt modelId="{C14879C2-8879-4A5B-B2ED-0D050E19C49C}" type="pres">
      <dgm:prSet presAssocID="{B20DE0D0-AA82-4A17-8DD5-74E73F87A7F0}" presName="hierChild4" presStyleCnt="0"/>
      <dgm:spPr/>
    </dgm:pt>
    <dgm:pt modelId="{521641C5-E994-450A-9AB0-C3DC403B37B4}" type="pres">
      <dgm:prSet presAssocID="{B20DE0D0-AA82-4A17-8DD5-74E73F87A7F0}" presName="hierChild5" presStyleCnt="0"/>
      <dgm:spPr/>
    </dgm:pt>
    <dgm:pt modelId="{51225A74-8052-4416-9671-054D15C1EDBF}" type="pres">
      <dgm:prSet presAssocID="{4EA7671C-74E9-48E6-BE6A-1CBF6979E892}" presName="Name64" presStyleLbl="parChTrans1D2" presStyleIdx="4" presStyleCnt="12"/>
      <dgm:spPr/>
    </dgm:pt>
    <dgm:pt modelId="{971157C5-53ED-4238-B4B7-CB1778B70B6E}" type="pres">
      <dgm:prSet presAssocID="{9685366C-D0D4-4A59-8D68-871096D5C41B}" presName="hierRoot2" presStyleCnt="0">
        <dgm:presLayoutVars>
          <dgm:hierBranch val="init"/>
        </dgm:presLayoutVars>
      </dgm:prSet>
      <dgm:spPr/>
    </dgm:pt>
    <dgm:pt modelId="{72AEAFE6-6A27-4256-91D2-A5A5258EE5D2}" type="pres">
      <dgm:prSet presAssocID="{9685366C-D0D4-4A59-8D68-871096D5C41B}" presName="rootComposite" presStyleCnt="0"/>
      <dgm:spPr/>
    </dgm:pt>
    <dgm:pt modelId="{115E0029-77C2-47E6-9A3A-7C987DECC776}" type="pres">
      <dgm:prSet presAssocID="{9685366C-D0D4-4A59-8D68-871096D5C41B}" presName="rootText" presStyleLbl="node2" presStyleIdx="4" presStyleCnt="12">
        <dgm:presLayoutVars>
          <dgm:chPref val="3"/>
        </dgm:presLayoutVars>
      </dgm:prSet>
      <dgm:spPr/>
    </dgm:pt>
    <dgm:pt modelId="{3309A425-DA7F-41E7-A537-E1563204870B}" type="pres">
      <dgm:prSet presAssocID="{9685366C-D0D4-4A59-8D68-871096D5C41B}" presName="rootConnector" presStyleLbl="node2" presStyleIdx="4" presStyleCnt="12"/>
      <dgm:spPr/>
    </dgm:pt>
    <dgm:pt modelId="{3A74538C-3A4F-40BD-8ADA-2DC90B5B493C}" type="pres">
      <dgm:prSet presAssocID="{9685366C-D0D4-4A59-8D68-871096D5C41B}" presName="hierChild4" presStyleCnt="0"/>
      <dgm:spPr/>
    </dgm:pt>
    <dgm:pt modelId="{BB60B314-A1CD-42E7-8692-10E2F3AC5E31}" type="pres">
      <dgm:prSet presAssocID="{9685366C-D0D4-4A59-8D68-871096D5C41B}" presName="hierChild5" presStyleCnt="0"/>
      <dgm:spPr/>
    </dgm:pt>
    <dgm:pt modelId="{15AC6177-CCBD-4A8B-82E1-24052BECDCCE}" type="pres">
      <dgm:prSet presAssocID="{B053401F-07AE-434F-B2B6-38DFAB8473BA}" presName="Name64" presStyleLbl="parChTrans1D2" presStyleIdx="5" presStyleCnt="12"/>
      <dgm:spPr/>
    </dgm:pt>
    <dgm:pt modelId="{80B6B152-6953-4E07-9498-F5513407CCE1}" type="pres">
      <dgm:prSet presAssocID="{255EEDD4-93D9-4C5A-B846-080205B86E63}" presName="hierRoot2" presStyleCnt="0">
        <dgm:presLayoutVars>
          <dgm:hierBranch val="init"/>
        </dgm:presLayoutVars>
      </dgm:prSet>
      <dgm:spPr/>
    </dgm:pt>
    <dgm:pt modelId="{2FB4CA11-A7E1-42CC-B4C4-9E0DAB49AD26}" type="pres">
      <dgm:prSet presAssocID="{255EEDD4-93D9-4C5A-B846-080205B86E63}" presName="rootComposite" presStyleCnt="0"/>
      <dgm:spPr/>
    </dgm:pt>
    <dgm:pt modelId="{C4B07617-4CEF-46C2-8DFC-91438DCA0EA7}" type="pres">
      <dgm:prSet presAssocID="{255EEDD4-93D9-4C5A-B846-080205B86E63}" presName="rootText" presStyleLbl="node2" presStyleIdx="5" presStyleCnt="12">
        <dgm:presLayoutVars>
          <dgm:chPref val="3"/>
        </dgm:presLayoutVars>
      </dgm:prSet>
      <dgm:spPr/>
    </dgm:pt>
    <dgm:pt modelId="{097D6E9D-F80C-473F-AAD4-7CD0A32313E6}" type="pres">
      <dgm:prSet presAssocID="{255EEDD4-93D9-4C5A-B846-080205B86E63}" presName="rootConnector" presStyleLbl="node2" presStyleIdx="5" presStyleCnt="12"/>
      <dgm:spPr/>
    </dgm:pt>
    <dgm:pt modelId="{528AFB3B-4B2E-4B3D-B04D-BDA0019F18FC}" type="pres">
      <dgm:prSet presAssocID="{255EEDD4-93D9-4C5A-B846-080205B86E63}" presName="hierChild4" presStyleCnt="0"/>
      <dgm:spPr/>
    </dgm:pt>
    <dgm:pt modelId="{1CA9DB23-B665-42F6-BDDD-D6052A40ECE0}" type="pres">
      <dgm:prSet presAssocID="{255EEDD4-93D9-4C5A-B846-080205B86E63}" presName="hierChild5" presStyleCnt="0"/>
      <dgm:spPr/>
    </dgm:pt>
    <dgm:pt modelId="{AD3827F5-6A93-4015-92FB-C84046B89F60}" type="pres">
      <dgm:prSet presAssocID="{0D70C555-E89F-45D0-AFBE-A95E4AF4293F}" presName="Name64" presStyleLbl="parChTrans1D2" presStyleIdx="6" presStyleCnt="12"/>
      <dgm:spPr/>
    </dgm:pt>
    <dgm:pt modelId="{A4937175-BEDF-4CC4-8F26-31475F292F5E}" type="pres">
      <dgm:prSet presAssocID="{1F6A7917-DA6A-4B49-8FC5-BA2BFDBB59D9}" presName="hierRoot2" presStyleCnt="0">
        <dgm:presLayoutVars>
          <dgm:hierBranch val="init"/>
        </dgm:presLayoutVars>
      </dgm:prSet>
      <dgm:spPr/>
    </dgm:pt>
    <dgm:pt modelId="{C2147557-C298-45E3-9690-B4BA597B0B02}" type="pres">
      <dgm:prSet presAssocID="{1F6A7917-DA6A-4B49-8FC5-BA2BFDBB59D9}" presName="rootComposite" presStyleCnt="0"/>
      <dgm:spPr/>
    </dgm:pt>
    <dgm:pt modelId="{672B7F68-8035-49A5-AA25-85971C2AFC23}" type="pres">
      <dgm:prSet presAssocID="{1F6A7917-DA6A-4B49-8FC5-BA2BFDBB59D9}" presName="rootText" presStyleLbl="node2" presStyleIdx="6" presStyleCnt="12">
        <dgm:presLayoutVars>
          <dgm:chPref val="3"/>
        </dgm:presLayoutVars>
      </dgm:prSet>
      <dgm:spPr/>
    </dgm:pt>
    <dgm:pt modelId="{16F809A5-57C6-41D1-96A8-219D2DD34E24}" type="pres">
      <dgm:prSet presAssocID="{1F6A7917-DA6A-4B49-8FC5-BA2BFDBB59D9}" presName="rootConnector" presStyleLbl="node2" presStyleIdx="6" presStyleCnt="12"/>
      <dgm:spPr/>
    </dgm:pt>
    <dgm:pt modelId="{BAA98B60-570C-4A90-AB69-9BA64F134B4F}" type="pres">
      <dgm:prSet presAssocID="{1F6A7917-DA6A-4B49-8FC5-BA2BFDBB59D9}" presName="hierChild4" presStyleCnt="0"/>
      <dgm:spPr/>
    </dgm:pt>
    <dgm:pt modelId="{ACC8E06D-0564-4FBC-A305-89D58DCEA9A8}" type="pres">
      <dgm:prSet presAssocID="{1F6A7917-DA6A-4B49-8FC5-BA2BFDBB59D9}" presName="hierChild5" presStyleCnt="0"/>
      <dgm:spPr/>
    </dgm:pt>
    <dgm:pt modelId="{6B90B678-FE60-474B-B2D2-0EC9C6A9599E}" type="pres">
      <dgm:prSet presAssocID="{7E7F024E-7CA4-4A40-AD98-C806DE98740C}" presName="hierChild3" presStyleCnt="0"/>
      <dgm:spPr/>
    </dgm:pt>
    <dgm:pt modelId="{6DFEA775-F24E-4F4C-B285-99DD6E462B73}" type="pres">
      <dgm:prSet presAssocID="{ACC7EB5E-F035-4FCF-99EF-6AA8B9B8AB7E}" presName="hierRoot1" presStyleCnt="0">
        <dgm:presLayoutVars>
          <dgm:hierBranch val="init"/>
        </dgm:presLayoutVars>
      </dgm:prSet>
      <dgm:spPr/>
    </dgm:pt>
    <dgm:pt modelId="{C4E670A8-BB99-4EB1-B4BA-0D2923C77EDF}" type="pres">
      <dgm:prSet presAssocID="{ACC7EB5E-F035-4FCF-99EF-6AA8B9B8AB7E}" presName="rootComposite1" presStyleCnt="0"/>
      <dgm:spPr/>
    </dgm:pt>
    <dgm:pt modelId="{6EACEB07-CF38-447C-82B6-6F9136154EBE}" type="pres">
      <dgm:prSet presAssocID="{ACC7EB5E-F035-4FCF-99EF-6AA8B9B8AB7E}" presName="rootText1" presStyleLbl="node0" presStyleIdx="2" presStyleCnt="6">
        <dgm:presLayoutVars>
          <dgm:chPref val="3"/>
        </dgm:presLayoutVars>
      </dgm:prSet>
      <dgm:spPr/>
    </dgm:pt>
    <dgm:pt modelId="{11CBF8B6-38BB-4ACD-9AA2-C8C0C389EBBD}" type="pres">
      <dgm:prSet presAssocID="{ACC7EB5E-F035-4FCF-99EF-6AA8B9B8AB7E}" presName="rootConnector1" presStyleLbl="node1" presStyleIdx="0" presStyleCnt="0"/>
      <dgm:spPr/>
    </dgm:pt>
    <dgm:pt modelId="{A124CCFC-87FB-4961-B291-308104A314BA}" type="pres">
      <dgm:prSet presAssocID="{ACC7EB5E-F035-4FCF-99EF-6AA8B9B8AB7E}" presName="hierChild2" presStyleCnt="0"/>
      <dgm:spPr/>
    </dgm:pt>
    <dgm:pt modelId="{B455D934-9499-4126-A2A9-5D632FCB7B84}" type="pres">
      <dgm:prSet presAssocID="{9454DA66-CF80-4132-A18F-0D2491C8E41F}" presName="Name64" presStyleLbl="parChTrans1D2" presStyleIdx="7" presStyleCnt="12"/>
      <dgm:spPr/>
    </dgm:pt>
    <dgm:pt modelId="{BDF09077-DA6D-473F-8F28-12D8DCDB04BA}" type="pres">
      <dgm:prSet presAssocID="{F7CE2AE1-6A4F-48C0-B9C2-949A36A39ED7}" presName="hierRoot2" presStyleCnt="0">
        <dgm:presLayoutVars>
          <dgm:hierBranch val="init"/>
        </dgm:presLayoutVars>
      </dgm:prSet>
      <dgm:spPr/>
    </dgm:pt>
    <dgm:pt modelId="{AA39C84B-7F7D-45AF-8CFE-B8BD17137341}" type="pres">
      <dgm:prSet presAssocID="{F7CE2AE1-6A4F-48C0-B9C2-949A36A39ED7}" presName="rootComposite" presStyleCnt="0"/>
      <dgm:spPr/>
    </dgm:pt>
    <dgm:pt modelId="{64E5C8C4-5E0B-441D-A07A-C45310569B94}" type="pres">
      <dgm:prSet presAssocID="{F7CE2AE1-6A4F-48C0-B9C2-949A36A39ED7}" presName="rootText" presStyleLbl="node2" presStyleIdx="7" presStyleCnt="12">
        <dgm:presLayoutVars>
          <dgm:chPref val="3"/>
        </dgm:presLayoutVars>
      </dgm:prSet>
      <dgm:spPr/>
    </dgm:pt>
    <dgm:pt modelId="{C86A119F-9FBF-4997-98A7-DD0A9BB81EA5}" type="pres">
      <dgm:prSet presAssocID="{F7CE2AE1-6A4F-48C0-B9C2-949A36A39ED7}" presName="rootConnector" presStyleLbl="node2" presStyleIdx="7" presStyleCnt="12"/>
      <dgm:spPr/>
    </dgm:pt>
    <dgm:pt modelId="{9B24A77B-24A2-4621-B58C-EAD149C9D9D9}" type="pres">
      <dgm:prSet presAssocID="{F7CE2AE1-6A4F-48C0-B9C2-949A36A39ED7}" presName="hierChild4" presStyleCnt="0"/>
      <dgm:spPr/>
    </dgm:pt>
    <dgm:pt modelId="{FE7C649B-A11F-46F4-A772-A7F737C36ADB}" type="pres">
      <dgm:prSet presAssocID="{F7CE2AE1-6A4F-48C0-B9C2-949A36A39ED7}" presName="hierChild5" presStyleCnt="0"/>
      <dgm:spPr/>
    </dgm:pt>
    <dgm:pt modelId="{8F2FD327-BD04-4012-98DA-F47D73B5073F}" type="pres">
      <dgm:prSet presAssocID="{ACC7EB5E-F035-4FCF-99EF-6AA8B9B8AB7E}" presName="hierChild3" presStyleCnt="0"/>
      <dgm:spPr/>
    </dgm:pt>
    <dgm:pt modelId="{97177386-E66C-460E-9F58-93B62D167654}" type="pres">
      <dgm:prSet presAssocID="{35E9A147-BCCF-43A3-9AD5-15392F0FA57A}" presName="hierRoot1" presStyleCnt="0">
        <dgm:presLayoutVars>
          <dgm:hierBranch val="init"/>
        </dgm:presLayoutVars>
      </dgm:prSet>
      <dgm:spPr/>
    </dgm:pt>
    <dgm:pt modelId="{F394E0F4-1971-402E-AB7C-795C97BF97B1}" type="pres">
      <dgm:prSet presAssocID="{35E9A147-BCCF-43A3-9AD5-15392F0FA57A}" presName="rootComposite1" presStyleCnt="0"/>
      <dgm:spPr/>
    </dgm:pt>
    <dgm:pt modelId="{A8DE14DF-3580-4671-9866-F1BE2D81599D}" type="pres">
      <dgm:prSet presAssocID="{35E9A147-BCCF-43A3-9AD5-15392F0FA57A}" presName="rootText1" presStyleLbl="node0" presStyleIdx="3" presStyleCnt="6">
        <dgm:presLayoutVars>
          <dgm:chPref val="3"/>
        </dgm:presLayoutVars>
      </dgm:prSet>
      <dgm:spPr/>
    </dgm:pt>
    <dgm:pt modelId="{020FB873-E74E-43F2-A248-38C912C365BE}" type="pres">
      <dgm:prSet presAssocID="{35E9A147-BCCF-43A3-9AD5-15392F0FA57A}" presName="rootConnector1" presStyleLbl="node1" presStyleIdx="0" presStyleCnt="0"/>
      <dgm:spPr/>
    </dgm:pt>
    <dgm:pt modelId="{CABF9C49-A48F-426D-938A-92D27D5291BA}" type="pres">
      <dgm:prSet presAssocID="{35E9A147-BCCF-43A3-9AD5-15392F0FA57A}" presName="hierChild2" presStyleCnt="0"/>
      <dgm:spPr/>
    </dgm:pt>
    <dgm:pt modelId="{542F9E68-C992-4E5B-B141-900D0AD9B9C4}" type="pres">
      <dgm:prSet presAssocID="{2476F3C3-2FFE-4296-BA58-22D9058558BE}" presName="Name64" presStyleLbl="parChTrans1D2" presStyleIdx="8" presStyleCnt="12"/>
      <dgm:spPr/>
    </dgm:pt>
    <dgm:pt modelId="{4F81FDDB-D75E-4523-A0EC-317AB20D76F0}" type="pres">
      <dgm:prSet presAssocID="{DDE3E8B2-9E2E-4A22-89F4-738E834AF94C}" presName="hierRoot2" presStyleCnt="0">
        <dgm:presLayoutVars>
          <dgm:hierBranch val="init"/>
        </dgm:presLayoutVars>
      </dgm:prSet>
      <dgm:spPr/>
    </dgm:pt>
    <dgm:pt modelId="{B03EBB59-0884-4D68-8527-A6122DD3005E}" type="pres">
      <dgm:prSet presAssocID="{DDE3E8B2-9E2E-4A22-89F4-738E834AF94C}" presName="rootComposite" presStyleCnt="0"/>
      <dgm:spPr/>
    </dgm:pt>
    <dgm:pt modelId="{3B04F421-E7D0-4F36-9A4F-3A7BD57017E2}" type="pres">
      <dgm:prSet presAssocID="{DDE3E8B2-9E2E-4A22-89F4-738E834AF94C}" presName="rootText" presStyleLbl="node2" presStyleIdx="8" presStyleCnt="12">
        <dgm:presLayoutVars>
          <dgm:chPref val="3"/>
        </dgm:presLayoutVars>
      </dgm:prSet>
      <dgm:spPr/>
    </dgm:pt>
    <dgm:pt modelId="{F937A597-3100-4582-90F8-F4E04190FCF2}" type="pres">
      <dgm:prSet presAssocID="{DDE3E8B2-9E2E-4A22-89F4-738E834AF94C}" presName="rootConnector" presStyleLbl="node2" presStyleIdx="8" presStyleCnt="12"/>
      <dgm:spPr/>
    </dgm:pt>
    <dgm:pt modelId="{A54DDD4E-60BA-48D9-8430-E0A7106EF427}" type="pres">
      <dgm:prSet presAssocID="{DDE3E8B2-9E2E-4A22-89F4-738E834AF94C}" presName="hierChild4" presStyleCnt="0"/>
      <dgm:spPr/>
    </dgm:pt>
    <dgm:pt modelId="{DF94FE48-88FD-4094-AC4B-83440731BE27}" type="pres">
      <dgm:prSet presAssocID="{DDE3E8B2-9E2E-4A22-89F4-738E834AF94C}" presName="hierChild5" presStyleCnt="0"/>
      <dgm:spPr/>
    </dgm:pt>
    <dgm:pt modelId="{1690259B-8EC6-42D7-9704-F8A0564EB820}" type="pres">
      <dgm:prSet presAssocID="{35E9A147-BCCF-43A3-9AD5-15392F0FA57A}" presName="hierChild3" presStyleCnt="0"/>
      <dgm:spPr/>
    </dgm:pt>
    <dgm:pt modelId="{E455E10C-AD51-4B90-AC99-29E89698B03E}" type="pres">
      <dgm:prSet presAssocID="{950FEC15-6C4C-476C-96E1-534C7D0984E8}" presName="hierRoot1" presStyleCnt="0">
        <dgm:presLayoutVars>
          <dgm:hierBranch val="init"/>
        </dgm:presLayoutVars>
      </dgm:prSet>
      <dgm:spPr/>
    </dgm:pt>
    <dgm:pt modelId="{16C0C263-F007-44F7-9191-7B451C23F642}" type="pres">
      <dgm:prSet presAssocID="{950FEC15-6C4C-476C-96E1-534C7D0984E8}" presName="rootComposite1" presStyleCnt="0"/>
      <dgm:spPr/>
    </dgm:pt>
    <dgm:pt modelId="{99EC88BF-B568-4A30-8E02-15358F4A4FD0}" type="pres">
      <dgm:prSet presAssocID="{950FEC15-6C4C-476C-96E1-534C7D0984E8}" presName="rootText1" presStyleLbl="node0" presStyleIdx="4" presStyleCnt="6">
        <dgm:presLayoutVars>
          <dgm:chPref val="3"/>
        </dgm:presLayoutVars>
      </dgm:prSet>
      <dgm:spPr/>
    </dgm:pt>
    <dgm:pt modelId="{4BEBF9BD-6B20-4EB4-BADC-91A83B17A074}" type="pres">
      <dgm:prSet presAssocID="{950FEC15-6C4C-476C-96E1-534C7D0984E8}" presName="rootConnector1" presStyleLbl="node1" presStyleIdx="0" presStyleCnt="0"/>
      <dgm:spPr/>
    </dgm:pt>
    <dgm:pt modelId="{41958A54-D4C4-4DAE-A5E7-75C553EC0E18}" type="pres">
      <dgm:prSet presAssocID="{950FEC15-6C4C-476C-96E1-534C7D0984E8}" presName="hierChild2" presStyleCnt="0"/>
      <dgm:spPr/>
    </dgm:pt>
    <dgm:pt modelId="{28664F1F-E5FF-444C-AB28-D39AF5634248}" type="pres">
      <dgm:prSet presAssocID="{65ABD361-70D0-4784-803C-AC8079106859}" presName="Name64" presStyleLbl="parChTrans1D2" presStyleIdx="9" presStyleCnt="12"/>
      <dgm:spPr/>
    </dgm:pt>
    <dgm:pt modelId="{7A5131EE-E477-4413-AFCA-0414F03B8478}" type="pres">
      <dgm:prSet presAssocID="{74334232-97FB-4C00-8192-121850684C6F}" presName="hierRoot2" presStyleCnt="0">
        <dgm:presLayoutVars>
          <dgm:hierBranch val="init"/>
        </dgm:presLayoutVars>
      </dgm:prSet>
      <dgm:spPr/>
    </dgm:pt>
    <dgm:pt modelId="{ECCCB723-7E3E-4CFF-AEBB-98CFE51D08C2}" type="pres">
      <dgm:prSet presAssocID="{74334232-97FB-4C00-8192-121850684C6F}" presName="rootComposite" presStyleCnt="0"/>
      <dgm:spPr/>
    </dgm:pt>
    <dgm:pt modelId="{76293461-4B30-4DDD-9923-EA34A197DEB1}" type="pres">
      <dgm:prSet presAssocID="{74334232-97FB-4C00-8192-121850684C6F}" presName="rootText" presStyleLbl="node2" presStyleIdx="9" presStyleCnt="12">
        <dgm:presLayoutVars>
          <dgm:chPref val="3"/>
        </dgm:presLayoutVars>
      </dgm:prSet>
      <dgm:spPr/>
    </dgm:pt>
    <dgm:pt modelId="{75178D69-E2F6-42AE-A2A0-EE84938840EA}" type="pres">
      <dgm:prSet presAssocID="{74334232-97FB-4C00-8192-121850684C6F}" presName="rootConnector" presStyleLbl="node2" presStyleIdx="9" presStyleCnt="12"/>
      <dgm:spPr/>
    </dgm:pt>
    <dgm:pt modelId="{A0193C97-3999-4D2D-9442-F2A80B7D44EE}" type="pres">
      <dgm:prSet presAssocID="{74334232-97FB-4C00-8192-121850684C6F}" presName="hierChild4" presStyleCnt="0"/>
      <dgm:spPr/>
    </dgm:pt>
    <dgm:pt modelId="{E7FE89F7-96E9-4C45-9DF1-7D97782C1635}" type="pres">
      <dgm:prSet presAssocID="{74334232-97FB-4C00-8192-121850684C6F}" presName="hierChild5" presStyleCnt="0"/>
      <dgm:spPr/>
    </dgm:pt>
    <dgm:pt modelId="{4C03BAF8-2479-4396-8A7B-6B65B670B5E9}" type="pres">
      <dgm:prSet presAssocID="{950FEC15-6C4C-476C-96E1-534C7D0984E8}" presName="hierChild3" presStyleCnt="0"/>
      <dgm:spPr/>
    </dgm:pt>
    <dgm:pt modelId="{8B8AA7A5-B102-4DD9-9B07-9E9FC3834DCE}" type="pres">
      <dgm:prSet presAssocID="{5738A79D-9B5E-421B-BD01-692E47A07C8C}" presName="hierRoot1" presStyleCnt="0">
        <dgm:presLayoutVars>
          <dgm:hierBranch val="init"/>
        </dgm:presLayoutVars>
      </dgm:prSet>
      <dgm:spPr/>
    </dgm:pt>
    <dgm:pt modelId="{3686C94F-A10C-4A0E-AF8C-C80A1697EF38}" type="pres">
      <dgm:prSet presAssocID="{5738A79D-9B5E-421B-BD01-692E47A07C8C}" presName="rootComposite1" presStyleCnt="0"/>
      <dgm:spPr/>
    </dgm:pt>
    <dgm:pt modelId="{EE3D5C78-1D6F-4AD1-A2BD-A22D783643FA}" type="pres">
      <dgm:prSet presAssocID="{5738A79D-9B5E-421B-BD01-692E47A07C8C}" presName="rootText1" presStyleLbl="node0" presStyleIdx="5" presStyleCnt="6">
        <dgm:presLayoutVars>
          <dgm:chPref val="3"/>
        </dgm:presLayoutVars>
      </dgm:prSet>
      <dgm:spPr/>
    </dgm:pt>
    <dgm:pt modelId="{BF39D108-B02D-4105-AB13-6ED2460C8B3C}" type="pres">
      <dgm:prSet presAssocID="{5738A79D-9B5E-421B-BD01-692E47A07C8C}" presName="rootConnector1" presStyleLbl="node1" presStyleIdx="0" presStyleCnt="0"/>
      <dgm:spPr/>
    </dgm:pt>
    <dgm:pt modelId="{EE76A0D6-1B56-4301-94C7-E2A11D88F62D}" type="pres">
      <dgm:prSet presAssocID="{5738A79D-9B5E-421B-BD01-692E47A07C8C}" presName="hierChild2" presStyleCnt="0"/>
      <dgm:spPr/>
    </dgm:pt>
    <dgm:pt modelId="{26A5473A-1D49-4B83-ABAE-A3F106DF22A5}" type="pres">
      <dgm:prSet presAssocID="{840C6190-D5C1-4D4A-A726-27EA492656A9}" presName="Name64" presStyleLbl="parChTrans1D2" presStyleIdx="10" presStyleCnt="12"/>
      <dgm:spPr/>
    </dgm:pt>
    <dgm:pt modelId="{5934F009-2CD0-4D9F-A91C-0C72A9117844}" type="pres">
      <dgm:prSet presAssocID="{C074E339-63EA-4FC4-995C-7FF206D746DC}" presName="hierRoot2" presStyleCnt="0">
        <dgm:presLayoutVars>
          <dgm:hierBranch val="init"/>
        </dgm:presLayoutVars>
      </dgm:prSet>
      <dgm:spPr/>
    </dgm:pt>
    <dgm:pt modelId="{920462CA-D4D4-41F9-8DD4-16C6CD2534D1}" type="pres">
      <dgm:prSet presAssocID="{C074E339-63EA-4FC4-995C-7FF206D746DC}" presName="rootComposite" presStyleCnt="0"/>
      <dgm:spPr/>
    </dgm:pt>
    <dgm:pt modelId="{3BF94599-7DF5-4BDC-975A-6BE315B9336F}" type="pres">
      <dgm:prSet presAssocID="{C074E339-63EA-4FC4-995C-7FF206D746DC}" presName="rootText" presStyleLbl="node2" presStyleIdx="10" presStyleCnt="12">
        <dgm:presLayoutVars>
          <dgm:chPref val="3"/>
        </dgm:presLayoutVars>
      </dgm:prSet>
      <dgm:spPr/>
    </dgm:pt>
    <dgm:pt modelId="{6097B460-4BD0-4ECD-AA24-0A3275BC9166}" type="pres">
      <dgm:prSet presAssocID="{C074E339-63EA-4FC4-995C-7FF206D746DC}" presName="rootConnector" presStyleLbl="node2" presStyleIdx="10" presStyleCnt="12"/>
      <dgm:spPr/>
    </dgm:pt>
    <dgm:pt modelId="{93D8F915-3235-4040-B6D6-07223B614599}" type="pres">
      <dgm:prSet presAssocID="{C074E339-63EA-4FC4-995C-7FF206D746DC}" presName="hierChild4" presStyleCnt="0"/>
      <dgm:spPr/>
    </dgm:pt>
    <dgm:pt modelId="{00EAC4FF-69A4-4D61-8AEA-D7D4CAB32D2F}" type="pres">
      <dgm:prSet presAssocID="{C074E339-63EA-4FC4-995C-7FF206D746DC}" presName="hierChild5" presStyleCnt="0"/>
      <dgm:spPr/>
    </dgm:pt>
    <dgm:pt modelId="{FA6E89F2-876C-4D1E-AE5B-FB01B3F74585}" type="pres">
      <dgm:prSet presAssocID="{D496E2A2-B9D5-41AF-BACF-5352EF49E91A}" presName="Name64" presStyleLbl="parChTrans1D2" presStyleIdx="11" presStyleCnt="12"/>
      <dgm:spPr/>
    </dgm:pt>
    <dgm:pt modelId="{E4081FEE-8562-4B2E-B4C7-C277C2DA5D09}" type="pres">
      <dgm:prSet presAssocID="{CD713E25-8684-49B8-929F-656E1A7D3A9E}" presName="hierRoot2" presStyleCnt="0">
        <dgm:presLayoutVars>
          <dgm:hierBranch val="init"/>
        </dgm:presLayoutVars>
      </dgm:prSet>
      <dgm:spPr/>
    </dgm:pt>
    <dgm:pt modelId="{1BE578D3-E2D9-405C-8248-326E4731B68B}" type="pres">
      <dgm:prSet presAssocID="{CD713E25-8684-49B8-929F-656E1A7D3A9E}" presName="rootComposite" presStyleCnt="0"/>
      <dgm:spPr/>
    </dgm:pt>
    <dgm:pt modelId="{F5E79136-03CC-44D7-93B2-7491B0A7BE8F}" type="pres">
      <dgm:prSet presAssocID="{CD713E25-8684-49B8-929F-656E1A7D3A9E}" presName="rootText" presStyleLbl="node2" presStyleIdx="11" presStyleCnt="12">
        <dgm:presLayoutVars>
          <dgm:chPref val="3"/>
        </dgm:presLayoutVars>
      </dgm:prSet>
      <dgm:spPr/>
    </dgm:pt>
    <dgm:pt modelId="{2AC80179-0FC8-4CD7-8C91-657832245253}" type="pres">
      <dgm:prSet presAssocID="{CD713E25-8684-49B8-929F-656E1A7D3A9E}" presName="rootConnector" presStyleLbl="node2" presStyleIdx="11" presStyleCnt="12"/>
      <dgm:spPr/>
    </dgm:pt>
    <dgm:pt modelId="{984BC1FA-16DA-4EBF-85E7-FB80CE224176}" type="pres">
      <dgm:prSet presAssocID="{CD713E25-8684-49B8-929F-656E1A7D3A9E}" presName="hierChild4" presStyleCnt="0"/>
      <dgm:spPr/>
    </dgm:pt>
    <dgm:pt modelId="{18BA678E-D497-423F-AD45-B95317381326}" type="pres">
      <dgm:prSet presAssocID="{CD713E25-8684-49B8-929F-656E1A7D3A9E}" presName="hierChild5" presStyleCnt="0"/>
      <dgm:spPr/>
    </dgm:pt>
    <dgm:pt modelId="{8FAD3680-F4CA-4610-98F8-3F6A1143DEE0}" type="pres">
      <dgm:prSet presAssocID="{5738A79D-9B5E-421B-BD01-692E47A07C8C}" presName="hierChild3" presStyleCnt="0"/>
      <dgm:spPr/>
    </dgm:pt>
  </dgm:ptLst>
  <dgm:cxnLst>
    <dgm:cxn modelId="{69942F05-A482-4A89-839F-7FFCA143F417}" type="presOf" srcId="{DDE3E8B2-9E2E-4A22-89F4-738E834AF94C}" destId="{F937A597-3100-4582-90F8-F4E04190FCF2}" srcOrd="1" destOrd="0" presId="urn:microsoft.com/office/officeart/2009/3/layout/HorizontalOrganizationChart"/>
    <dgm:cxn modelId="{45989C07-60AC-4EA1-ACE7-479654126728}" srcId="{EA42BC07-C624-4C44-A973-BC50CA60BF65}" destId="{5738A79D-9B5E-421B-BD01-692E47A07C8C}" srcOrd="5" destOrd="0" parTransId="{CF927CD5-4626-4244-9524-48886FFAC6F2}" sibTransId="{185AF6F1-128E-457C-981E-CC56FCAFE195}"/>
    <dgm:cxn modelId="{6F42F10F-8DF4-4CE1-BDF4-153A5E6080BA}" type="presOf" srcId="{B20DE0D0-AA82-4A17-8DD5-74E73F87A7F0}" destId="{2AFE0963-1669-41B1-9FC5-29164F86D5B3}" srcOrd="0" destOrd="0" presId="urn:microsoft.com/office/officeart/2009/3/layout/HorizontalOrganizationChart"/>
    <dgm:cxn modelId="{4C801610-75D5-478E-854F-CA66FC798EC3}" srcId="{EA42BC07-C624-4C44-A973-BC50CA60BF65}" destId="{35E9A147-BCCF-43A3-9AD5-15392F0FA57A}" srcOrd="3" destOrd="0" parTransId="{3551209D-840C-4D8E-B4D0-0AC123823596}" sibTransId="{6AD975BE-F0CE-47EF-B7FF-C0453939F029}"/>
    <dgm:cxn modelId="{19597B12-7E65-409F-824E-281D2BBC75C8}" type="presOf" srcId="{45253029-D310-46E6-AEB7-971B8C0F9F69}" destId="{3C709BC4-FC7C-4F8F-BD3D-D46A5D9D63C7}" srcOrd="0" destOrd="0" presId="urn:microsoft.com/office/officeart/2009/3/layout/HorizontalOrganizationChart"/>
    <dgm:cxn modelId="{89FC9C13-8451-413C-978B-0767122DEE94}" type="presOf" srcId="{C074E339-63EA-4FC4-995C-7FF206D746DC}" destId="{3BF94599-7DF5-4BDC-975A-6BE315B9336F}" srcOrd="0" destOrd="0" presId="urn:microsoft.com/office/officeart/2009/3/layout/HorizontalOrganizationChart"/>
    <dgm:cxn modelId="{FB741C18-A16D-4F1A-A2D2-F6BA3B97708F}" type="presOf" srcId="{664B3660-BDD2-421D-9B63-5D06AB7DCDEE}" destId="{DCC88246-34EB-4B71-827F-872590434706}" srcOrd="0" destOrd="0" presId="urn:microsoft.com/office/officeart/2009/3/layout/HorizontalOrganizationChart"/>
    <dgm:cxn modelId="{F5D42F1A-43A8-4D6D-85E8-40BF900609E6}" type="presOf" srcId="{ACC7EB5E-F035-4FCF-99EF-6AA8B9B8AB7E}" destId="{6EACEB07-CF38-447C-82B6-6F9136154EBE}" srcOrd="0" destOrd="0" presId="urn:microsoft.com/office/officeart/2009/3/layout/HorizontalOrganizationChart"/>
    <dgm:cxn modelId="{BEAD4D25-9696-4D2B-8B09-7233D6BEB3FB}" srcId="{35E9A147-BCCF-43A3-9AD5-15392F0FA57A}" destId="{DDE3E8B2-9E2E-4A22-89F4-738E834AF94C}" srcOrd="0" destOrd="0" parTransId="{2476F3C3-2FFE-4296-BA58-22D9058558BE}" sibTransId="{A49111E1-1B84-4A9A-85FD-C168408365DF}"/>
    <dgm:cxn modelId="{0CACE627-A95C-4CD0-B9CD-53604E788893}" type="presOf" srcId="{9BCF614D-D4E1-497D-8210-6B2BF6C3DBD1}" destId="{AC045294-606F-47A4-A80E-7133D67145E3}" srcOrd="1" destOrd="0" presId="urn:microsoft.com/office/officeart/2009/3/layout/HorizontalOrganizationChart"/>
    <dgm:cxn modelId="{F4827639-4C3C-4219-8DC6-336D5534ED30}" srcId="{7E7F024E-7CA4-4A40-AD98-C806DE98740C}" destId="{1F6A7917-DA6A-4B49-8FC5-BA2BFDBB59D9}" srcOrd="3" destOrd="0" parTransId="{0D70C555-E89F-45D0-AFBE-A95E4AF4293F}" sibTransId="{A7FDAE64-8746-44C9-9516-E17B9FCDED5D}"/>
    <dgm:cxn modelId="{5460663C-F977-45C3-A381-8459C58FF7A1}" srcId="{EA42BC07-C624-4C44-A973-BC50CA60BF65}" destId="{9BCF614D-D4E1-497D-8210-6B2BF6C3DBD1}" srcOrd="0" destOrd="0" parTransId="{60CFA1D6-17F0-42DC-92D0-12A031D4AA22}" sibTransId="{6D52F3B8-1497-414A-A809-DD24B4FAD1F2}"/>
    <dgm:cxn modelId="{9C482D40-56B9-4E66-94BF-A62312EB945B}" type="presOf" srcId="{2476F3C3-2FFE-4296-BA58-22D9058558BE}" destId="{542F9E68-C992-4E5B-B141-900D0AD9B9C4}" srcOrd="0" destOrd="0" presId="urn:microsoft.com/office/officeart/2009/3/layout/HorizontalOrganizationChart"/>
    <dgm:cxn modelId="{E0A7895F-940E-4829-9F15-129F8F522662}" type="presOf" srcId="{5738A79D-9B5E-421B-BD01-692E47A07C8C}" destId="{BF39D108-B02D-4105-AB13-6ED2460C8B3C}" srcOrd="1" destOrd="0" presId="urn:microsoft.com/office/officeart/2009/3/layout/HorizontalOrganizationChart"/>
    <dgm:cxn modelId="{27581560-769E-4C34-83C7-76252AC564A8}" type="presOf" srcId="{35E9A147-BCCF-43A3-9AD5-15392F0FA57A}" destId="{A8DE14DF-3580-4671-9866-F1BE2D81599D}" srcOrd="0" destOrd="0" presId="urn:microsoft.com/office/officeart/2009/3/layout/HorizontalOrganizationChart"/>
    <dgm:cxn modelId="{2CD42D60-099C-43BD-849E-15998FDED05D}" type="presOf" srcId="{65ABD361-70D0-4784-803C-AC8079106859}" destId="{28664F1F-E5FF-444C-AB28-D39AF5634248}" srcOrd="0" destOrd="0" presId="urn:microsoft.com/office/officeart/2009/3/layout/HorizontalOrganizationChart"/>
    <dgm:cxn modelId="{6A81C161-151E-4336-8461-7C52276EF847}" type="presOf" srcId="{9BCF614D-D4E1-497D-8210-6B2BF6C3DBD1}" destId="{6FAF55D6-2A9E-4152-B93F-A58AF37EB32B}" srcOrd="0" destOrd="0" presId="urn:microsoft.com/office/officeart/2009/3/layout/HorizontalOrganizationChart"/>
    <dgm:cxn modelId="{BA690262-A27F-4D09-BAF6-75DE1317B810}" srcId="{950FEC15-6C4C-476C-96E1-534C7D0984E8}" destId="{74334232-97FB-4C00-8192-121850684C6F}" srcOrd="0" destOrd="0" parTransId="{65ABD361-70D0-4784-803C-AC8079106859}" sibTransId="{38123EEF-62F1-44E0-AE25-C8E716B5B144}"/>
    <dgm:cxn modelId="{182ADE62-390A-4B6E-AACC-74CC13D4CCDF}" type="presOf" srcId="{840C6190-D5C1-4D4A-A726-27EA492656A9}" destId="{26A5473A-1D49-4B83-ABAE-A3F106DF22A5}" srcOrd="0" destOrd="0" presId="urn:microsoft.com/office/officeart/2009/3/layout/HorizontalOrganizationChart"/>
    <dgm:cxn modelId="{1FC98563-3400-44B9-B201-A9F21B47B238}" type="presOf" srcId="{74334232-97FB-4C00-8192-121850684C6F}" destId="{76293461-4B30-4DDD-9923-EA34A197DEB1}" srcOrd="0" destOrd="0" presId="urn:microsoft.com/office/officeart/2009/3/layout/HorizontalOrganizationChart"/>
    <dgm:cxn modelId="{EABD6B44-D539-4FAD-A041-C76CC08941EE}" type="presOf" srcId="{A879624B-223F-4775-8D8A-4A40C6B916A8}" destId="{D4492D3B-ED76-4513-9FE0-8693B2E014B5}" srcOrd="1" destOrd="0" presId="urn:microsoft.com/office/officeart/2009/3/layout/HorizontalOrganizationChart"/>
    <dgm:cxn modelId="{B71B1B66-0DAA-4188-8504-78B02F55361E}" type="presOf" srcId="{1F6A7917-DA6A-4B49-8FC5-BA2BFDBB59D9}" destId="{16F809A5-57C6-41D1-96A8-219D2DD34E24}" srcOrd="1" destOrd="0" presId="urn:microsoft.com/office/officeart/2009/3/layout/HorizontalOrganizationChart"/>
    <dgm:cxn modelId="{2A1A5566-E019-45AF-B936-9A6DF31CFFAF}" type="presOf" srcId="{74334232-97FB-4C00-8192-121850684C6F}" destId="{75178D69-E2F6-42AE-A2A0-EE84938840EA}" srcOrd="1" destOrd="0" presId="urn:microsoft.com/office/officeart/2009/3/layout/HorizontalOrganizationChart"/>
    <dgm:cxn modelId="{7F1FEC67-53B0-4B39-87BB-D47B89142052}" type="presOf" srcId="{950FEC15-6C4C-476C-96E1-534C7D0984E8}" destId="{99EC88BF-B568-4A30-8E02-15358F4A4FD0}" srcOrd="0" destOrd="0" presId="urn:microsoft.com/office/officeart/2009/3/layout/HorizontalOrganizationChart"/>
    <dgm:cxn modelId="{756F524A-F46E-4BCE-BDB0-6B3DAFD431BE}" type="presOf" srcId="{9685366C-D0D4-4A59-8D68-871096D5C41B}" destId="{3309A425-DA7F-41E7-A537-E1563204870B}" srcOrd="1" destOrd="0" presId="urn:microsoft.com/office/officeart/2009/3/layout/HorizontalOrganizationChart"/>
    <dgm:cxn modelId="{9806656C-746A-4D66-BB75-0EFCE0DBD97D}" type="presOf" srcId="{F7CE2AE1-6A4F-48C0-B9C2-949A36A39ED7}" destId="{C86A119F-9FBF-4997-98A7-DD0A9BB81EA5}" srcOrd="1" destOrd="0" presId="urn:microsoft.com/office/officeart/2009/3/layout/HorizontalOrganizationChart"/>
    <dgm:cxn modelId="{6FE78D4C-403C-44A4-B6B5-9AC8CE3AF098}" type="presOf" srcId="{F992E7D9-CC13-4B7B-A5AC-4EA480ABFDBB}" destId="{806B865C-D7F3-42AA-B6D6-2ADFBB7CB4B5}" srcOrd="1" destOrd="0" presId="urn:microsoft.com/office/officeart/2009/3/layout/HorizontalOrganizationChart"/>
    <dgm:cxn modelId="{F04F3E4E-DF77-43DD-881A-9EC178D67D4A}" type="presOf" srcId="{7E7F024E-7CA4-4A40-AD98-C806DE98740C}" destId="{DA2F1EFB-D2CB-41C9-A260-CB44A4359CA6}" srcOrd="1" destOrd="0" presId="urn:microsoft.com/office/officeart/2009/3/layout/HorizontalOrganizationChart"/>
    <dgm:cxn modelId="{23264477-819A-4FC4-BFCC-6A46F0ED4538}" type="presOf" srcId="{4EA7671C-74E9-48E6-BE6A-1CBF6979E892}" destId="{51225A74-8052-4416-9671-054D15C1EDBF}" srcOrd="0" destOrd="0" presId="urn:microsoft.com/office/officeart/2009/3/layout/HorizontalOrganizationChart"/>
    <dgm:cxn modelId="{9AD6D757-525A-4B8B-8176-9DAD6119B9FB}" type="presOf" srcId="{DDE3E8B2-9E2E-4A22-89F4-738E834AF94C}" destId="{3B04F421-E7D0-4F36-9A4F-3A7BD57017E2}" srcOrd="0" destOrd="0" presId="urn:microsoft.com/office/officeart/2009/3/layout/HorizontalOrganizationChart"/>
    <dgm:cxn modelId="{69AB275A-1339-498D-9AEF-474E19033A83}" type="presOf" srcId="{CD713E25-8684-49B8-929F-656E1A7D3A9E}" destId="{F5E79136-03CC-44D7-93B2-7491B0A7BE8F}" srcOrd="0" destOrd="0" presId="urn:microsoft.com/office/officeart/2009/3/layout/HorizontalOrganizationChart"/>
    <dgm:cxn modelId="{A3D1437A-1174-4313-81F6-CDF52494B639}" type="presOf" srcId="{950FEC15-6C4C-476C-96E1-534C7D0984E8}" destId="{4BEBF9BD-6B20-4EB4-BADC-91A83B17A074}" srcOrd="1" destOrd="0" presId="urn:microsoft.com/office/officeart/2009/3/layout/HorizontalOrganizationChart"/>
    <dgm:cxn modelId="{19156B7B-26CE-4841-AF8B-7B194E9B6E7D}" type="presOf" srcId="{B053401F-07AE-434F-B2B6-38DFAB8473BA}" destId="{15AC6177-CCBD-4A8B-82E1-24052BECDCCE}" srcOrd="0" destOrd="0" presId="urn:microsoft.com/office/officeart/2009/3/layout/HorizontalOrganizationChart"/>
    <dgm:cxn modelId="{307C8C7F-2285-4F56-A6C4-80F47B1B5815}" type="presOf" srcId="{9685366C-D0D4-4A59-8D68-871096D5C41B}" destId="{115E0029-77C2-47E6-9A3A-7C987DECC776}" srcOrd="0" destOrd="0" presId="urn:microsoft.com/office/officeart/2009/3/layout/HorizontalOrganizationChart"/>
    <dgm:cxn modelId="{DA101680-C019-461F-A8BB-2E6ACFD4AC09}" type="presOf" srcId="{7ED13C9B-8C4B-4E35-9824-3CE626CE0D96}" destId="{532D1138-F7B9-4D7A-BD06-102F43079347}" srcOrd="0" destOrd="0" presId="urn:microsoft.com/office/officeart/2009/3/layout/HorizontalOrganizationChart"/>
    <dgm:cxn modelId="{42036680-38D6-495E-8E7F-233926906A22}" type="presOf" srcId="{D496E2A2-B9D5-41AF-BACF-5352EF49E91A}" destId="{FA6E89F2-876C-4D1E-AE5B-FB01B3F74585}" srcOrd="0" destOrd="0" presId="urn:microsoft.com/office/officeart/2009/3/layout/HorizontalOrganizationChart"/>
    <dgm:cxn modelId="{3FDD2896-3BE0-45F7-90C1-47158A454C98}" srcId="{ACC7EB5E-F035-4FCF-99EF-6AA8B9B8AB7E}" destId="{F7CE2AE1-6A4F-48C0-B9C2-949A36A39ED7}" srcOrd="0" destOrd="0" parTransId="{9454DA66-CF80-4132-A18F-0D2491C8E41F}" sibTransId="{39B48846-4D52-4391-B746-8A4A7CEC11D3}"/>
    <dgm:cxn modelId="{0FF12A96-AEC7-4B1D-BC0D-C1E7EEDC0B2C}" srcId="{5738A79D-9B5E-421B-BD01-692E47A07C8C}" destId="{C074E339-63EA-4FC4-995C-7FF206D746DC}" srcOrd="0" destOrd="0" parTransId="{840C6190-D5C1-4D4A-A726-27EA492656A9}" sibTransId="{0177A24C-9A43-4E68-AC29-53D7880E9F3A}"/>
    <dgm:cxn modelId="{26DF68A1-E6CE-40F9-B4D2-AB0EB762DE31}" srcId="{9BCF614D-D4E1-497D-8210-6B2BF6C3DBD1}" destId="{F992E7D9-CC13-4B7B-A5AC-4EA480ABFDBB}" srcOrd="1" destOrd="0" parTransId="{664B3660-BDD2-421D-9B63-5D06AB7DCDEE}" sibTransId="{D2CC1C15-5C33-417B-BD77-DE4DDD94BD2C}"/>
    <dgm:cxn modelId="{7AA70FA2-201A-4097-AAD8-DE2351999F14}" srcId="{EA42BC07-C624-4C44-A973-BC50CA60BF65}" destId="{7E7F024E-7CA4-4A40-AD98-C806DE98740C}" srcOrd="1" destOrd="0" parTransId="{1BA07C00-A908-4040-B321-1CECD8E6854A}" sibTransId="{34D2598D-DCB6-41E5-ABBB-F4CE8776BBEC}"/>
    <dgm:cxn modelId="{8F75B1A3-6DED-42F7-8FBF-5388A4BB4C60}" type="presOf" srcId="{EA42BC07-C624-4C44-A973-BC50CA60BF65}" destId="{4C46574B-F024-4201-91D5-FCC09FD57854}" srcOrd="0" destOrd="0" presId="urn:microsoft.com/office/officeart/2009/3/layout/HorizontalOrganizationChart"/>
    <dgm:cxn modelId="{9523DBA3-CBFB-424A-9A2E-39B2AFE3E3BF}" type="presOf" srcId="{0D70C555-E89F-45D0-AFBE-A95E4AF4293F}" destId="{AD3827F5-6A93-4015-92FB-C84046B89F60}" srcOrd="0" destOrd="0" presId="urn:microsoft.com/office/officeart/2009/3/layout/HorizontalOrganizationChart"/>
    <dgm:cxn modelId="{6FBBF8A3-1909-4CFE-965F-2F2135B3C0CF}" type="presOf" srcId="{22928419-2DD1-4CDA-935B-DBB1C6C67EDC}" destId="{5636B54C-A0A1-4EFB-A0E6-852D9B796D6D}" srcOrd="0" destOrd="0" presId="urn:microsoft.com/office/officeart/2009/3/layout/HorizontalOrganizationChart"/>
    <dgm:cxn modelId="{34F306A7-6979-4B54-8446-7A5A6C701EFB}" srcId="{7E7F024E-7CA4-4A40-AD98-C806DE98740C}" destId="{9685366C-D0D4-4A59-8D68-871096D5C41B}" srcOrd="1" destOrd="0" parTransId="{4EA7671C-74E9-48E6-BE6A-1CBF6979E892}" sibTransId="{93ACAEF6-E3D5-40D1-89AD-CECCC4131EC8}"/>
    <dgm:cxn modelId="{09514FB6-E9D2-47FC-BAF0-9F0A9528B0BF}" type="presOf" srcId="{9454DA66-CF80-4132-A18F-0D2491C8E41F}" destId="{B455D934-9499-4126-A2A9-5D632FCB7B84}" srcOrd="0" destOrd="0" presId="urn:microsoft.com/office/officeart/2009/3/layout/HorizontalOrganizationChart"/>
    <dgm:cxn modelId="{713FDFB8-5232-407B-AB9B-0A2DC8029848}" type="presOf" srcId="{F7CE2AE1-6A4F-48C0-B9C2-949A36A39ED7}" destId="{64E5C8C4-5E0B-441D-A07A-C45310569B94}" srcOrd="0" destOrd="0" presId="urn:microsoft.com/office/officeart/2009/3/layout/HorizontalOrganizationChart"/>
    <dgm:cxn modelId="{F99D74BB-5495-47D2-BD92-1A77DD8D9253}" type="presOf" srcId="{7E7F024E-7CA4-4A40-AD98-C806DE98740C}" destId="{266286DB-8C01-4668-A6F2-4DF702469EA9}" srcOrd="0" destOrd="0" presId="urn:microsoft.com/office/officeart/2009/3/layout/HorizontalOrganizationChart"/>
    <dgm:cxn modelId="{0CB59CC0-87CB-468B-8D34-BA6DE5AB34B0}" type="presOf" srcId="{ACC7EB5E-F035-4FCF-99EF-6AA8B9B8AB7E}" destId="{11CBF8B6-38BB-4ACD-9AA2-C8C0C389EBBD}" srcOrd="1" destOrd="0" presId="urn:microsoft.com/office/officeart/2009/3/layout/HorizontalOrganizationChart"/>
    <dgm:cxn modelId="{43CA4BC2-BB7A-4E2D-BD07-46DED2E2A5DB}" type="presOf" srcId="{5738A79D-9B5E-421B-BD01-692E47A07C8C}" destId="{EE3D5C78-1D6F-4AD1-A2BD-A22D783643FA}" srcOrd="0" destOrd="0" presId="urn:microsoft.com/office/officeart/2009/3/layout/HorizontalOrganizationChart"/>
    <dgm:cxn modelId="{B85D1FCC-C35C-404F-82FA-E0B12D3866AB}" type="presOf" srcId="{1F6A7917-DA6A-4B49-8FC5-BA2BFDBB59D9}" destId="{672B7F68-8035-49A5-AA25-85971C2AFC23}" srcOrd="0" destOrd="0" presId="urn:microsoft.com/office/officeart/2009/3/layout/HorizontalOrganizationChart"/>
    <dgm:cxn modelId="{58D0EED2-265A-40AE-BEF5-84899AEF2C3A}" type="presOf" srcId="{A879624B-223F-4775-8D8A-4A40C6B916A8}" destId="{E99D3CAE-3A81-4BEF-B3E9-547056555BA9}" srcOrd="0" destOrd="0" presId="urn:microsoft.com/office/officeart/2009/3/layout/HorizontalOrganizationChart"/>
    <dgm:cxn modelId="{38AB68D6-FD88-47AD-9CE9-A61F0911F52C}" srcId="{9BCF614D-D4E1-497D-8210-6B2BF6C3DBD1}" destId="{E40FA58E-6D96-4716-8BCF-914D110C50E0}" srcOrd="2" destOrd="0" parTransId="{7ED13C9B-8C4B-4E35-9824-3CE626CE0D96}" sibTransId="{6FFBB460-17C6-408F-B010-57B026B2D149}"/>
    <dgm:cxn modelId="{D6B77FD8-B6A5-412A-83BA-B404EC0B41F7}" type="presOf" srcId="{E40FA58E-6D96-4716-8BCF-914D110C50E0}" destId="{F8EC038C-9755-45E4-AAF0-588465C31563}" srcOrd="0" destOrd="0" presId="urn:microsoft.com/office/officeart/2009/3/layout/HorizontalOrganizationChart"/>
    <dgm:cxn modelId="{32DF96D8-F569-470F-A9C6-06109C4546B0}" srcId="{9BCF614D-D4E1-497D-8210-6B2BF6C3DBD1}" destId="{A879624B-223F-4775-8D8A-4A40C6B916A8}" srcOrd="0" destOrd="0" parTransId="{22928419-2DD1-4CDA-935B-DBB1C6C67EDC}" sibTransId="{55F37BA3-4758-4C25-8BAB-A3CD64A9FDD1}"/>
    <dgm:cxn modelId="{09CD27DB-B08B-4A98-96F6-312C85BB7FC0}" srcId="{EA42BC07-C624-4C44-A973-BC50CA60BF65}" destId="{ACC7EB5E-F035-4FCF-99EF-6AA8B9B8AB7E}" srcOrd="2" destOrd="0" parTransId="{50E7B18E-0D3C-457A-B140-76CBC4F2B91F}" sibTransId="{AF70B7B7-D198-4B27-BA3D-0D41586645C6}"/>
    <dgm:cxn modelId="{691334DC-118A-4EBB-8C11-13D703C1FB83}" srcId="{EA42BC07-C624-4C44-A973-BC50CA60BF65}" destId="{950FEC15-6C4C-476C-96E1-534C7D0984E8}" srcOrd="4" destOrd="0" parTransId="{52F71F52-9CAA-426F-A769-D59C236C290C}" sibTransId="{E18A6504-2F12-4C07-8318-1D2B9ED3B8EC}"/>
    <dgm:cxn modelId="{C4CA82DC-66D9-470B-AC8D-96F755176627}" srcId="{7E7F024E-7CA4-4A40-AD98-C806DE98740C}" destId="{B20DE0D0-AA82-4A17-8DD5-74E73F87A7F0}" srcOrd="0" destOrd="0" parTransId="{45253029-D310-46E6-AEB7-971B8C0F9F69}" sibTransId="{D26C7816-B559-46DA-8A12-63E35FE36F51}"/>
    <dgm:cxn modelId="{43D8A4E1-2CE1-4322-BE3E-4E82041B168A}" type="presOf" srcId="{F992E7D9-CC13-4B7B-A5AC-4EA480ABFDBB}" destId="{40066F8D-C0B3-4657-B69C-A12A60B8F7E2}" srcOrd="0" destOrd="0" presId="urn:microsoft.com/office/officeart/2009/3/layout/HorizontalOrganizationChart"/>
    <dgm:cxn modelId="{390100E3-57E6-41BF-B860-5ADBB4C19DF9}" type="presOf" srcId="{E40FA58E-6D96-4716-8BCF-914D110C50E0}" destId="{F2D96E62-DDAC-47F9-A2E8-F7D33F5E057B}" srcOrd="1" destOrd="0" presId="urn:microsoft.com/office/officeart/2009/3/layout/HorizontalOrganizationChart"/>
    <dgm:cxn modelId="{0872D8E3-569A-48ED-8D86-A74C8BCEF227}" type="presOf" srcId="{B20DE0D0-AA82-4A17-8DD5-74E73F87A7F0}" destId="{BC24DBE9-99A3-4B35-9817-E176B3F2391E}" srcOrd="1" destOrd="0" presId="urn:microsoft.com/office/officeart/2009/3/layout/HorizontalOrganizationChart"/>
    <dgm:cxn modelId="{C81E69E5-8211-4996-9459-84E3C6019C44}" srcId="{7E7F024E-7CA4-4A40-AD98-C806DE98740C}" destId="{255EEDD4-93D9-4C5A-B846-080205B86E63}" srcOrd="2" destOrd="0" parTransId="{B053401F-07AE-434F-B2B6-38DFAB8473BA}" sibTransId="{884D1BD9-EA4E-4A18-82F9-4B7BCDCB1107}"/>
    <dgm:cxn modelId="{E60DD6E8-F13D-4B2F-95CB-0BE962337127}" type="presOf" srcId="{35E9A147-BCCF-43A3-9AD5-15392F0FA57A}" destId="{020FB873-E74E-43F2-A248-38C912C365BE}" srcOrd="1" destOrd="0" presId="urn:microsoft.com/office/officeart/2009/3/layout/HorizontalOrganizationChart"/>
    <dgm:cxn modelId="{22BBC2ED-5A93-4D6F-8DC5-58DA69ABBA56}" srcId="{5738A79D-9B5E-421B-BD01-692E47A07C8C}" destId="{CD713E25-8684-49B8-929F-656E1A7D3A9E}" srcOrd="1" destOrd="0" parTransId="{D496E2A2-B9D5-41AF-BACF-5352EF49E91A}" sibTransId="{84CC4798-0308-4CE1-9529-E2933B16DF93}"/>
    <dgm:cxn modelId="{B5D38CF2-B135-41F5-A962-25696615B582}" type="presOf" srcId="{255EEDD4-93D9-4C5A-B846-080205B86E63}" destId="{C4B07617-4CEF-46C2-8DFC-91438DCA0EA7}" srcOrd="0" destOrd="0" presId="urn:microsoft.com/office/officeart/2009/3/layout/HorizontalOrganizationChart"/>
    <dgm:cxn modelId="{77BE2CF3-623F-4593-BDE4-DA0AE52522ED}" type="presOf" srcId="{255EEDD4-93D9-4C5A-B846-080205B86E63}" destId="{097D6E9D-F80C-473F-AAD4-7CD0A32313E6}" srcOrd="1" destOrd="0" presId="urn:microsoft.com/office/officeart/2009/3/layout/HorizontalOrganizationChart"/>
    <dgm:cxn modelId="{C5D394F3-4773-4F72-B7A8-F2DE6CF8BA91}" type="presOf" srcId="{CD713E25-8684-49B8-929F-656E1A7D3A9E}" destId="{2AC80179-0FC8-4CD7-8C91-657832245253}" srcOrd="1" destOrd="0" presId="urn:microsoft.com/office/officeart/2009/3/layout/HorizontalOrganizationChart"/>
    <dgm:cxn modelId="{9BC986F9-59E3-40FA-9692-D6C83FF3EB7D}" type="presOf" srcId="{C074E339-63EA-4FC4-995C-7FF206D746DC}" destId="{6097B460-4BD0-4ECD-AA24-0A3275BC9166}" srcOrd="1" destOrd="0" presId="urn:microsoft.com/office/officeart/2009/3/layout/HorizontalOrganizationChart"/>
    <dgm:cxn modelId="{5168C56D-AE3F-4230-AB22-7EC93E9C890D}" type="presParOf" srcId="{4C46574B-F024-4201-91D5-FCC09FD57854}" destId="{7510CF7C-8FBA-4A7B-83CB-558E5327DACD}" srcOrd="0" destOrd="0" presId="urn:microsoft.com/office/officeart/2009/3/layout/HorizontalOrganizationChart"/>
    <dgm:cxn modelId="{AE3BD11E-53A1-43FA-A0DA-95910F11C997}" type="presParOf" srcId="{7510CF7C-8FBA-4A7B-83CB-558E5327DACD}" destId="{09EAEEFF-D86F-4547-9B1E-ECB476401E0F}" srcOrd="0" destOrd="0" presId="urn:microsoft.com/office/officeart/2009/3/layout/HorizontalOrganizationChart"/>
    <dgm:cxn modelId="{D6A0EFDE-1E96-4E8B-9FAC-21BD5846A27B}" type="presParOf" srcId="{09EAEEFF-D86F-4547-9B1E-ECB476401E0F}" destId="{6FAF55D6-2A9E-4152-B93F-A58AF37EB32B}" srcOrd="0" destOrd="0" presId="urn:microsoft.com/office/officeart/2009/3/layout/HorizontalOrganizationChart"/>
    <dgm:cxn modelId="{286ADC64-67E1-4CCE-978D-D92B920EF8EC}" type="presParOf" srcId="{09EAEEFF-D86F-4547-9B1E-ECB476401E0F}" destId="{AC045294-606F-47A4-A80E-7133D67145E3}" srcOrd="1" destOrd="0" presId="urn:microsoft.com/office/officeart/2009/3/layout/HorizontalOrganizationChart"/>
    <dgm:cxn modelId="{FBF58D31-D115-4A0D-ACEE-F40E7A34285C}" type="presParOf" srcId="{7510CF7C-8FBA-4A7B-83CB-558E5327DACD}" destId="{CB54B1F4-CBE1-4EF8-8694-B389010B4323}" srcOrd="1" destOrd="0" presId="urn:microsoft.com/office/officeart/2009/3/layout/HorizontalOrganizationChart"/>
    <dgm:cxn modelId="{416C9FC4-3CB2-4863-A51A-DC41D9943B6B}" type="presParOf" srcId="{CB54B1F4-CBE1-4EF8-8694-B389010B4323}" destId="{5636B54C-A0A1-4EFB-A0E6-852D9B796D6D}" srcOrd="0" destOrd="0" presId="urn:microsoft.com/office/officeart/2009/3/layout/HorizontalOrganizationChart"/>
    <dgm:cxn modelId="{F7273555-BCCE-4279-AF59-842BC8721320}" type="presParOf" srcId="{CB54B1F4-CBE1-4EF8-8694-B389010B4323}" destId="{90E5CA6F-3568-434A-8A97-43B9B2C4AFB6}" srcOrd="1" destOrd="0" presId="urn:microsoft.com/office/officeart/2009/3/layout/HorizontalOrganizationChart"/>
    <dgm:cxn modelId="{A0801C0A-9615-493D-9F82-574B5C7ABF0D}" type="presParOf" srcId="{90E5CA6F-3568-434A-8A97-43B9B2C4AFB6}" destId="{ED609B21-CC99-4D0E-9E0E-E5A49F9C6666}" srcOrd="0" destOrd="0" presId="urn:microsoft.com/office/officeart/2009/3/layout/HorizontalOrganizationChart"/>
    <dgm:cxn modelId="{ED9F6772-7395-440C-9C2C-CC4FEBCC13D8}" type="presParOf" srcId="{ED609B21-CC99-4D0E-9E0E-E5A49F9C6666}" destId="{E99D3CAE-3A81-4BEF-B3E9-547056555BA9}" srcOrd="0" destOrd="0" presId="urn:microsoft.com/office/officeart/2009/3/layout/HorizontalOrganizationChart"/>
    <dgm:cxn modelId="{86069D2D-3EF0-450F-935C-F3F9B6DF9F65}" type="presParOf" srcId="{ED609B21-CC99-4D0E-9E0E-E5A49F9C6666}" destId="{D4492D3B-ED76-4513-9FE0-8693B2E014B5}" srcOrd="1" destOrd="0" presId="urn:microsoft.com/office/officeart/2009/3/layout/HorizontalOrganizationChart"/>
    <dgm:cxn modelId="{4C0DA30F-2712-4641-88BB-5195028CE2A6}" type="presParOf" srcId="{90E5CA6F-3568-434A-8A97-43B9B2C4AFB6}" destId="{B6139486-1F0C-462E-B147-0346CACD53C3}" srcOrd="1" destOrd="0" presId="urn:microsoft.com/office/officeart/2009/3/layout/HorizontalOrganizationChart"/>
    <dgm:cxn modelId="{5AC644AB-1B66-4C42-A072-A5B4350C3D47}" type="presParOf" srcId="{90E5CA6F-3568-434A-8A97-43B9B2C4AFB6}" destId="{0D32B414-3292-42DB-A26A-BEDB6B49CC8A}" srcOrd="2" destOrd="0" presId="urn:microsoft.com/office/officeart/2009/3/layout/HorizontalOrganizationChart"/>
    <dgm:cxn modelId="{7EF198A4-599A-41AD-905E-AA45CC1E2761}" type="presParOf" srcId="{CB54B1F4-CBE1-4EF8-8694-B389010B4323}" destId="{DCC88246-34EB-4B71-827F-872590434706}" srcOrd="2" destOrd="0" presId="urn:microsoft.com/office/officeart/2009/3/layout/HorizontalOrganizationChart"/>
    <dgm:cxn modelId="{D550B6DD-CFB4-4376-97F9-78A2A9875D9B}" type="presParOf" srcId="{CB54B1F4-CBE1-4EF8-8694-B389010B4323}" destId="{57FE0156-BF95-48D4-B10C-FE4F0714FEB1}" srcOrd="3" destOrd="0" presId="urn:microsoft.com/office/officeart/2009/3/layout/HorizontalOrganizationChart"/>
    <dgm:cxn modelId="{29D034FD-C734-45BC-B201-40C195BA180D}" type="presParOf" srcId="{57FE0156-BF95-48D4-B10C-FE4F0714FEB1}" destId="{7D067F34-0E49-4D1B-A43A-E9EEA79F5173}" srcOrd="0" destOrd="0" presId="urn:microsoft.com/office/officeart/2009/3/layout/HorizontalOrganizationChart"/>
    <dgm:cxn modelId="{D3E0B939-9529-4CC8-B4A1-5FEB88F6A6E2}" type="presParOf" srcId="{7D067F34-0E49-4D1B-A43A-E9EEA79F5173}" destId="{40066F8D-C0B3-4657-B69C-A12A60B8F7E2}" srcOrd="0" destOrd="0" presId="urn:microsoft.com/office/officeart/2009/3/layout/HorizontalOrganizationChart"/>
    <dgm:cxn modelId="{5A0FD2B8-0CF8-478C-BCD6-F8C318EE4BE1}" type="presParOf" srcId="{7D067F34-0E49-4D1B-A43A-E9EEA79F5173}" destId="{806B865C-D7F3-42AA-B6D6-2ADFBB7CB4B5}" srcOrd="1" destOrd="0" presId="urn:microsoft.com/office/officeart/2009/3/layout/HorizontalOrganizationChart"/>
    <dgm:cxn modelId="{1AA75EDD-978E-4FB9-B921-B6AEC0A3136C}" type="presParOf" srcId="{57FE0156-BF95-48D4-B10C-FE4F0714FEB1}" destId="{603DF70B-6BE1-4BD0-B8F3-42AA99015902}" srcOrd="1" destOrd="0" presId="urn:microsoft.com/office/officeart/2009/3/layout/HorizontalOrganizationChart"/>
    <dgm:cxn modelId="{BAE19F15-BE4C-4344-83F2-37F05E127FCA}" type="presParOf" srcId="{57FE0156-BF95-48D4-B10C-FE4F0714FEB1}" destId="{48E7A613-7420-46DD-896D-0A2E6EFA8845}" srcOrd="2" destOrd="0" presId="urn:microsoft.com/office/officeart/2009/3/layout/HorizontalOrganizationChart"/>
    <dgm:cxn modelId="{9AFB4FBD-EC7B-4617-8BC0-AE4E0A7068C4}" type="presParOf" srcId="{CB54B1F4-CBE1-4EF8-8694-B389010B4323}" destId="{532D1138-F7B9-4D7A-BD06-102F43079347}" srcOrd="4" destOrd="0" presId="urn:microsoft.com/office/officeart/2009/3/layout/HorizontalOrganizationChart"/>
    <dgm:cxn modelId="{3ADC32E4-79C2-40B2-AC74-96F428588D8F}" type="presParOf" srcId="{CB54B1F4-CBE1-4EF8-8694-B389010B4323}" destId="{377FD4BC-E299-40C0-BDF2-EB4193E08B4D}" srcOrd="5" destOrd="0" presId="urn:microsoft.com/office/officeart/2009/3/layout/HorizontalOrganizationChart"/>
    <dgm:cxn modelId="{7499F122-B1C7-4B92-9C47-EF75EDD30DA0}" type="presParOf" srcId="{377FD4BC-E299-40C0-BDF2-EB4193E08B4D}" destId="{80F5D963-9EE6-4912-A761-038404E93071}" srcOrd="0" destOrd="0" presId="urn:microsoft.com/office/officeart/2009/3/layout/HorizontalOrganizationChart"/>
    <dgm:cxn modelId="{F1C2A771-D527-4BC3-BD04-0E8EE17C6BFD}" type="presParOf" srcId="{80F5D963-9EE6-4912-A761-038404E93071}" destId="{F8EC038C-9755-45E4-AAF0-588465C31563}" srcOrd="0" destOrd="0" presId="urn:microsoft.com/office/officeart/2009/3/layout/HorizontalOrganizationChart"/>
    <dgm:cxn modelId="{5F014C41-9259-4FB2-91E2-1567756F5FC7}" type="presParOf" srcId="{80F5D963-9EE6-4912-A761-038404E93071}" destId="{F2D96E62-DDAC-47F9-A2E8-F7D33F5E057B}" srcOrd="1" destOrd="0" presId="urn:microsoft.com/office/officeart/2009/3/layout/HorizontalOrganizationChart"/>
    <dgm:cxn modelId="{CB55AE86-CF11-4399-8962-CEA8249DEB5D}" type="presParOf" srcId="{377FD4BC-E299-40C0-BDF2-EB4193E08B4D}" destId="{3D7DD62A-D0BC-47F2-8CA3-3AB55C5C1FF5}" srcOrd="1" destOrd="0" presId="urn:microsoft.com/office/officeart/2009/3/layout/HorizontalOrganizationChart"/>
    <dgm:cxn modelId="{B3DD459A-6D4E-461A-8529-CC4D60F37543}" type="presParOf" srcId="{377FD4BC-E299-40C0-BDF2-EB4193E08B4D}" destId="{6607B0FB-7E88-4C5B-8E70-5732F615560E}" srcOrd="2" destOrd="0" presId="urn:microsoft.com/office/officeart/2009/3/layout/HorizontalOrganizationChart"/>
    <dgm:cxn modelId="{497E86C0-A025-4B86-9C88-F4A53995D857}" type="presParOf" srcId="{7510CF7C-8FBA-4A7B-83CB-558E5327DACD}" destId="{0E4618D7-1AF7-4434-BC6B-84407325F4DB}" srcOrd="2" destOrd="0" presId="urn:microsoft.com/office/officeart/2009/3/layout/HorizontalOrganizationChart"/>
    <dgm:cxn modelId="{5549F053-2FE7-473A-AD4C-D6475E3046CF}" type="presParOf" srcId="{4C46574B-F024-4201-91D5-FCC09FD57854}" destId="{1DB9D9DE-0698-4D28-9F4D-3CE76681CF5F}" srcOrd="1" destOrd="0" presId="urn:microsoft.com/office/officeart/2009/3/layout/HorizontalOrganizationChart"/>
    <dgm:cxn modelId="{559239B1-771D-4644-9A39-7C0CE37EFAC2}" type="presParOf" srcId="{1DB9D9DE-0698-4D28-9F4D-3CE76681CF5F}" destId="{EEB22B90-2816-4762-98A6-D1F1E2756B4A}" srcOrd="0" destOrd="0" presId="urn:microsoft.com/office/officeart/2009/3/layout/HorizontalOrganizationChart"/>
    <dgm:cxn modelId="{B4EF3EB6-8101-4DDE-956E-FE2C14BF305E}" type="presParOf" srcId="{EEB22B90-2816-4762-98A6-D1F1E2756B4A}" destId="{266286DB-8C01-4668-A6F2-4DF702469EA9}" srcOrd="0" destOrd="0" presId="urn:microsoft.com/office/officeart/2009/3/layout/HorizontalOrganizationChart"/>
    <dgm:cxn modelId="{C1C1CA84-02B7-476A-8305-4189A13BC544}" type="presParOf" srcId="{EEB22B90-2816-4762-98A6-D1F1E2756B4A}" destId="{DA2F1EFB-D2CB-41C9-A260-CB44A4359CA6}" srcOrd="1" destOrd="0" presId="urn:microsoft.com/office/officeart/2009/3/layout/HorizontalOrganizationChart"/>
    <dgm:cxn modelId="{EAFAA10A-3A9D-4788-BA46-E34DAAD1E3F2}" type="presParOf" srcId="{1DB9D9DE-0698-4D28-9F4D-3CE76681CF5F}" destId="{875E04B3-A94C-4638-BA42-1D6C3190967D}" srcOrd="1" destOrd="0" presId="urn:microsoft.com/office/officeart/2009/3/layout/HorizontalOrganizationChart"/>
    <dgm:cxn modelId="{43FB73C3-ACCD-45FB-A326-73F27536ACAB}" type="presParOf" srcId="{875E04B3-A94C-4638-BA42-1D6C3190967D}" destId="{3C709BC4-FC7C-4F8F-BD3D-D46A5D9D63C7}" srcOrd="0" destOrd="0" presId="urn:microsoft.com/office/officeart/2009/3/layout/HorizontalOrganizationChart"/>
    <dgm:cxn modelId="{A902EAB5-8F99-4722-9E1F-EC3F149F4F96}" type="presParOf" srcId="{875E04B3-A94C-4638-BA42-1D6C3190967D}" destId="{23EBD0C5-C31B-4B61-83D5-C2B2EAF90930}" srcOrd="1" destOrd="0" presId="urn:microsoft.com/office/officeart/2009/3/layout/HorizontalOrganizationChart"/>
    <dgm:cxn modelId="{D0CB8142-21BE-4C74-B475-273AD43DDEDD}" type="presParOf" srcId="{23EBD0C5-C31B-4B61-83D5-C2B2EAF90930}" destId="{F4BE2D3F-57B4-4200-AF52-2A1FD7AE6A41}" srcOrd="0" destOrd="0" presId="urn:microsoft.com/office/officeart/2009/3/layout/HorizontalOrganizationChart"/>
    <dgm:cxn modelId="{767EC564-27C2-4351-9D17-4A3A1CE1D61C}" type="presParOf" srcId="{F4BE2D3F-57B4-4200-AF52-2A1FD7AE6A41}" destId="{2AFE0963-1669-41B1-9FC5-29164F86D5B3}" srcOrd="0" destOrd="0" presId="urn:microsoft.com/office/officeart/2009/3/layout/HorizontalOrganizationChart"/>
    <dgm:cxn modelId="{6CE8E93F-915C-4971-899F-3A4A21E61216}" type="presParOf" srcId="{F4BE2D3F-57B4-4200-AF52-2A1FD7AE6A41}" destId="{BC24DBE9-99A3-4B35-9817-E176B3F2391E}" srcOrd="1" destOrd="0" presId="urn:microsoft.com/office/officeart/2009/3/layout/HorizontalOrganizationChart"/>
    <dgm:cxn modelId="{187357FF-2D7B-4FAB-9A92-468184415925}" type="presParOf" srcId="{23EBD0C5-C31B-4B61-83D5-C2B2EAF90930}" destId="{C14879C2-8879-4A5B-B2ED-0D050E19C49C}" srcOrd="1" destOrd="0" presId="urn:microsoft.com/office/officeart/2009/3/layout/HorizontalOrganizationChart"/>
    <dgm:cxn modelId="{C7BBAEDD-D1F6-4DE7-B41A-3A8197CF2F18}" type="presParOf" srcId="{23EBD0C5-C31B-4B61-83D5-C2B2EAF90930}" destId="{521641C5-E994-450A-9AB0-C3DC403B37B4}" srcOrd="2" destOrd="0" presId="urn:microsoft.com/office/officeart/2009/3/layout/HorizontalOrganizationChart"/>
    <dgm:cxn modelId="{0E5A695A-33C7-4239-BF6D-7832008BB33E}" type="presParOf" srcId="{875E04B3-A94C-4638-BA42-1D6C3190967D}" destId="{51225A74-8052-4416-9671-054D15C1EDBF}" srcOrd="2" destOrd="0" presId="urn:microsoft.com/office/officeart/2009/3/layout/HorizontalOrganizationChart"/>
    <dgm:cxn modelId="{9FBFFBCF-380B-4E7F-A2D1-DC5DB3E7BC43}" type="presParOf" srcId="{875E04B3-A94C-4638-BA42-1D6C3190967D}" destId="{971157C5-53ED-4238-B4B7-CB1778B70B6E}" srcOrd="3" destOrd="0" presId="urn:microsoft.com/office/officeart/2009/3/layout/HorizontalOrganizationChart"/>
    <dgm:cxn modelId="{FEADA960-E9D4-4DD7-85D7-5E7F9F260B25}" type="presParOf" srcId="{971157C5-53ED-4238-B4B7-CB1778B70B6E}" destId="{72AEAFE6-6A27-4256-91D2-A5A5258EE5D2}" srcOrd="0" destOrd="0" presId="urn:microsoft.com/office/officeart/2009/3/layout/HorizontalOrganizationChart"/>
    <dgm:cxn modelId="{327B0D23-334D-449B-A1C8-A757D0A8F91B}" type="presParOf" srcId="{72AEAFE6-6A27-4256-91D2-A5A5258EE5D2}" destId="{115E0029-77C2-47E6-9A3A-7C987DECC776}" srcOrd="0" destOrd="0" presId="urn:microsoft.com/office/officeart/2009/3/layout/HorizontalOrganizationChart"/>
    <dgm:cxn modelId="{E4B7B715-9D9E-4A36-984E-EDFD538667B4}" type="presParOf" srcId="{72AEAFE6-6A27-4256-91D2-A5A5258EE5D2}" destId="{3309A425-DA7F-41E7-A537-E1563204870B}" srcOrd="1" destOrd="0" presId="urn:microsoft.com/office/officeart/2009/3/layout/HorizontalOrganizationChart"/>
    <dgm:cxn modelId="{B6EE25CF-B577-4C86-89E6-AF259192B1B9}" type="presParOf" srcId="{971157C5-53ED-4238-B4B7-CB1778B70B6E}" destId="{3A74538C-3A4F-40BD-8ADA-2DC90B5B493C}" srcOrd="1" destOrd="0" presId="urn:microsoft.com/office/officeart/2009/3/layout/HorizontalOrganizationChart"/>
    <dgm:cxn modelId="{08960525-66FA-48A3-A8A0-C4F9BAB48141}" type="presParOf" srcId="{971157C5-53ED-4238-B4B7-CB1778B70B6E}" destId="{BB60B314-A1CD-42E7-8692-10E2F3AC5E31}" srcOrd="2" destOrd="0" presId="urn:microsoft.com/office/officeart/2009/3/layout/HorizontalOrganizationChart"/>
    <dgm:cxn modelId="{AF7E1648-D4F5-4A8F-8D01-ED33DA3429A3}" type="presParOf" srcId="{875E04B3-A94C-4638-BA42-1D6C3190967D}" destId="{15AC6177-CCBD-4A8B-82E1-24052BECDCCE}" srcOrd="4" destOrd="0" presId="urn:microsoft.com/office/officeart/2009/3/layout/HorizontalOrganizationChart"/>
    <dgm:cxn modelId="{AC688394-3D6A-4D0F-8A4C-F78BF1B3102E}" type="presParOf" srcId="{875E04B3-A94C-4638-BA42-1D6C3190967D}" destId="{80B6B152-6953-4E07-9498-F5513407CCE1}" srcOrd="5" destOrd="0" presId="urn:microsoft.com/office/officeart/2009/3/layout/HorizontalOrganizationChart"/>
    <dgm:cxn modelId="{D99B542B-6868-4C8D-9B15-85F41F4CF93B}" type="presParOf" srcId="{80B6B152-6953-4E07-9498-F5513407CCE1}" destId="{2FB4CA11-A7E1-42CC-B4C4-9E0DAB49AD26}" srcOrd="0" destOrd="0" presId="urn:microsoft.com/office/officeart/2009/3/layout/HorizontalOrganizationChart"/>
    <dgm:cxn modelId="{674CBD85-B314-4ABC-878B-BD75141CB78E}" type="presParOf" srcId="{2FB4CA11-A7E1-42CC-B4C4-9E0DAB49AD26}" destId="{C4B07617-4CEF-46C2-8DFC-91438DCA0EA7}" srcOrd="0" destOrd="0" presId="urn:microsoft.com/office/officeart/2009/3/layout/HorizontalOrganizationChart"/>
    <dgm:cxn modelId="{84D4CD4E-D0D1-4362-90E0-51E7DA33BFE5}" type="presParOf" srcId="{2FB4CA11-A7E1-42CC-B4C4-9E0DAB49AD26}" destId="{097D6E9D-F80C-473F-AAD4-7CD0A32313E6}" srcOrd="1" destOrd="0" presId="urn:microsoft.com/office/officeart/2009/3/layout/HorizontalOrganizationChart"/>
    <dgm:cxn modelId="{05E01A00-6752-469F-BBF8-F724ECBC5839}" type="presParOf" srcId="{80B6B152-6953-4E07-9498-F5513407CCE1}" destId="{528AFB3B-4B2E-4B3D-B04D-BDA0019F18FC}" srcOrd="1" destOrd="0" presId="urn:microsoft.com/office/officeart/2009/3/layout/HorizontalOrganizationChart"/>
    <dgm:cxn modelId="{937AC882-BAFC-49E7-BC01-E2FF2E473B41}" type="presParOf" srcId="{80B6B152-6953-4E07-9498-F5513407CCE1}" destId="{1CA9DB23-B665-42F6-BDDD-D6052A40ECE0}" srcOrd="2" destOrd="0" presId="urn:microsoft.com/office/officeart/2009/3/layout/HorizontalOrganizationChart"/>
    <dgm:cxn modelId="{7FE07C4B-5BE7-46EA-9EC0-96F67AC49595}" type="presParOf" srcId="{875E04B3-A94C-4638-BA42-1D6C3190967D}" destId="{AD3827F5-6A93-4015-92FB-C84046B89F60}" srcOrd="6" destOrd="0" presId="urn:microsoft.com/office/officeart/2009/3/layout/HorizontalOrganizationChart"/>
    <dgm:cxn modelId="{C485BE6F-BF06-4D49-9B8F-552C58BBEB37}" type="presParOf" srcId="{875E04B3-A94C-4638-BA42-1D6C3190967D}" destId="{A4937175-BEDF-4CC4-8F26-31475F292F5E}" srcOrd="7" destOrd="0" presId="urn:microsoft.com/office/officeart/2009/3/layout/HorizontalOrganizationChart"/>
    <dgm:cxn modelId="{121500BD-CC5F-4FC0-8020-800BE12401B4}" type="presParOf" srcId="{A4937175-BEDF-4CC4-8F26-31475F292F5E}" destId="{C2147557-C298-45E3-9690-B4BA597B0B02}" srcOrd="0" destOrd="0" presId="urn:microsoft.com/office/officeart/2009/3/layout/HorizontalOrganizationChart"/>
    <dgm:cxn modelId="{8A16FFDF-23AC-4D14-9BCF-7EBBEE2424B3}" type="presParOf" srcId="{C2147557-C298-45E3-9690-B4BA597B0B02}" destId="{672B7F68-8035-49A5-AA25-85971C2AFC23}" srcOrd="0" destOrd="0" presId="urn:microsoft.com/office/officeart/2009/3/layout/HorizontalOrganizationChart"/>
    <dgm:cxn modelId="{59399D01-6768-4DB0-8DEA-4B4386CAA3B0}" type="presParOf" srcId="{C2147557-C298-45E3-9690-B4BA597B0B02}" destId="{16F809A5-57C6-41D1-96A8-219D2DD34E24}" srcOrd="1" destOrd="0" presId="urn:microsoft.com/office/officeart/2009/3/layout/HorizontalOrganizationChart"/>
    <dgm:cxn modelId="{F53A5CAF-8F4E-43A9-B197-8A59089AE43A}" type="presParOf" srcId="{A4937175-BEDF-4CC4-8F26-31475F292F5E}" destId="{BAA98B60-570C-4A90-AB69-9BA64F134B4F}" srcOrd="1" destOrd="0" presId="urn:microsoft.com/office/officeart/2009/3/layout/HorizontalOrganizationChart"/>
    <dgm:cxn modelId="{EEB73FE9-AC9C-47CB-B5E3-E7CF6FFB95B8}" type="presParOf" srcId="{A4937175-BEDF-4CC4-8F26-31475F292F5E}" destId="{ACC8E06D-0564-4FBC-A305-89D58DCEA9A8}" srcOrd="2" destOrd="0" presId="urn:microsoft.com/office/officeart/2009/3/layout/HorizontalOrganizationChart"/>
    <dgm:cxn modelId="{95F1DECA-F473-47F5-81D1-54D22DE0B589}" type="presParOf" srcId="{1DB9D9DE-0698-4D28-9F4D-3CE76681CF5F}" destId="{6B90B678-FE60-474B-B2D2-0EC9C6A9599E}" srcOrd="2" destOrd="0" presId="urn:microsoft.com/office/officeart/2009/3/layout/HorizontalOrganizationChart"/>
    <dgm:cxn modelId="{D60E92D8-FCD7-45D7-9BB5-D7F7FDCCEE64}" type="presParOf" srcId="{4C46574B-F024-4201-91D5-FCC09FD57854}" destId="{6DFEA775-F24E-4F4C-B285-99DD6E462B73}" srcOrd="2" destOrd="0" presId="urn:microsoft.com/office/officeart/2009/3/layout/HorizontalOrganizationChart"/>
    <dgm:cxn modelId="{84A4834D-6D59-407B-83B7-02B788513FF5}" type="presParOf" srcId="{6DFEA775-F24E-4F4C-B285-99DD6E462B73}" destId="{C4E670A8-BB99-4EB1-B4BA-0D2923C77EDF}" srcOrd="0" destOrd="0" presId="urn:microsoft.com/office/officeart/2009/3/layout/HorizontalOrganizationChart"/>
    <dgm:cxn modelId="{E340253B-A360-44E0-BE1E-F14E105A0509}" type="presParOf" srcId="{C4E670A8-BB99-4EB1-B4BA-0D2923C77EDF}" destId="{6EACEB07-CF38-447C-82B6-6F9136154EBE}" srcOrd="0" destOrd="0" presId="urn:microsoft.com/office/officeart/2009/3/layout/HorizontalOrganizationChart"/>
    <dgm:cxn modelId="{AACBC1FE-FCAD-4980-B9D6-E9BAFEF4F93C}" type="presParOf" srcId="{C4E670A8-BB99-4EB1-B4BA-0D2923C77EDF}" destId="{11CBF8B6-38BB-4ACD-9AA2-C8C0C389EBBD}" srcOrd="1" destOrd="0" presId="urn:microsoft.com/office/officeart/2009/3/layout/HorizontalOrganizationChart"/>
    <dgm:cxn modelId="{54F58C46-2C7E-4A9C-94E9-B0B53B07FB32}" type="presParOf" srcId="{6DFEA775-F24E-4F4C-B285-99DD6E462B73}" destId="{A124CCFC-87FB-4961-B291-308104A314BA}" srcOrd="1" destOrd="0" presId="urn:microsoft.com/office/officeart/2009/3/layout/HorizontalOrganizationChart"/>
    <dgm:cxn modelId="{162FA139-AEDA-4B14-80EC-B553E0788483}" type="presParOf" srcId="{A124CCFC-87FB-4961-B291-308104A314BA}" destId="{B455D934-9499-4126-A2A9-5D632FCB7B84}" srcOrd="0" destOrd="0" presId="urn:microsoft.com/office/officeart/2009/3/layout/HorizontalOrganizationChart"/>
    <dgm:cxn modelId="{D356EF67-D4C0-41C2-8681-614480F8B215}" type="presParOf" srcId="{A124CCFC-87FB-4961-B291-308104A314BA}" destId="{BDF09077-DA6D-473F-8F28-12D8DCDB04BA}" srcOrd="1" destOrd="0" presId="urn:microsoft.com/office/officeart/2009/3/layout/HorizontalOrganizationChart"/>
    <dgm:cxn modelId="{C39B5DA4-B2F8-45A5-A42A-0491DD216985}" type="presParOf" srcId="{BDF09077-DA6D-473F-8F28-12D8DCDB04BA}" destId="{AA39C84B-7F7D-45AF-8CFE-B8BD17137341}" srcOrd="0" destOrd="0" presId="urn:microsoft.com/office/officeart/2009/3/layout/HorizontalOrganizationChart"/>
    <dgm:cxn modelId="{47B43213-AF28-4E9D-9BF5-71A3890B790E}" type="presParOf" srcId="{AA39C84B-7F7D-45AF-8CFE-B8BD17137341}" destId="{64E5C8C4-5E0B-441D-A07A-C45310569B94}" srcOrd="0" destOrd="0" presId="urn:microsoft.com/office/officeart/2009/3/layout/HorizontalOrganizationChart"/>
    <dgm:cxn modelId="{C2B35FDC-8CA5-4E63-B267-AE93FA98C689}" type="presParOf" srcId="{AA39C84B-7F7D-45AF-8CFE-B8BD17137341}" destId="{C86A119F-9FBF-4997-98A7-DD0A9BB81EA5}" srcOrd="1" destOrd="0" presId="urn:microsoft.com/office/officeart/2009/3/layout/HorizontalOrganizationChart"/>
    <dgm:cxn modelId="{1F98DB5B-615B-4B58-BA92-F6C56BDC7C8A}" type="presParOf" srcId="{BDF09077-DA6D-473F-8F28-12D8DCDB04BA}" destId="{9B24A77B-24A2-4621-B58C-EAD149C9D9D9}" srcOrd="1" destOrd="0" presId="urn:microsoft.com/office/officeart/2009/3/layout/HorizontalOrganizationChart"/>
    <dgm:cxn modelId="{EDF14D11-C72E-48B3-8665-0926662C7215}" type="presParOf" srcId="{BDF09077-DA6D-473F-8F28-12D8DCDB04BA}" destId="{FE7C649B-A11F-46F4-A772-A7F737C36ADB}" srcOrd="2" destOrd="0" presId="urn:microsoft.com/office/officeart/2009/3/layout/HorizontalOrganizationChart"/>
    <dgm:cxn modelId="{43DB9EB8-B986-4C31-A3D1-6A5F55594624}" type="presParOf" srcId="{6DFEA775-F24E-4F4C-B285-99DD6E462B73}" destId="{8F2FD327-BD04-4012-98DA-F47D73B5073F}" srcOrd="2" destOrd="0" presId="urn:microsoft.com/office/officeart/2009/3/layout/HorizontalOrganizationChart"/>
    <dgm:cxn modelId="{AF1179F1-63F9-4675-8480-3BEB1C3EBAE2}" type="presParOf" srcId="{4C46574B-F024-4201-91D5-FCC09FD57854}" destId="{97177386-E66C-460E-9F58-93B62D167654}" srcOrd="3" destOrd="0" presId="urn:microsoft.com/office/officeart/2009/3/layout/HorizontalOrganizationChart"/>
    <dgm:cxn modelId="{DB2EDF78-2CF6-44B7-B795-F21789C6C1AF}" type="presParOf" srcId="{97177386-E66C-460E-9F58-93B62D167654}" destId="{F394E0F4-1971-402E-AB7C-795C97BF97B1}" srcOrd="0" destOrd="0" presId="urn:microsoft.com/office/officeart/2009/3/layout/HorizontalOrganizationChart"/>
    <dgm:cxn modelId="{BA8C945C-DC7C-4BE3-9611-8DEBECEE859C}" type="presParOf" srcId="{F394E0F4-1971-402E-AB7C-795C97BF97B1}" destId="{A8DE14DF-3580-4671-9866-F1BE2D81599D}" srcOrd="0" destOrd="0" presId="urn:microsoft.com/office/officeart/2009/3/layout/HorizontalOrganizationChart"/>
    <dgm:cxn modelId="{96793715-42FD-46F4-8D45-F57001B68F5F}" type="presParOf" srcId="{F394E0F4-1971-402E-AB7C-795C97BF97B1}" destId="{020FB873-E74E-43F2-A248-38C912C365BE}" srcOrd="1" destOrd="0" presId="urn:microsoft.com/office/officeart/2009/3/layout/HorizontalOrganizationChart"/>
    <dgm:cxn modelId="{0EFC0225-A07B-46E0-A108-A31B6185981B}" type="presParOf" srcId="{97177386-E66C-460E-9F58-93B62D167654}" destId="{CABF9C49-A48F-426D-938A-92D27D5291BA}" srcOrd="1" destOrd="0" presId="urn:microsoft.com/office/officeart/2009/3/layout/HorizontalOrganizationChart"/>
    <dgm:cxn modelId="{2D47F8E5-42CF-4B27-BF4E-909C89190761}" type="presParOf" srcId="{CABF9C49-A48F-426D-938A-92D27D5291BA}" destId="{542F9E68-C992-4E5B-B141-900D0AD9B9C4}" srcOrd="0" destOrd="0" presId="urn:microsoft.com/office/officeart/2009/3/layout/HorizontalOrganizationChart"/>
    <dgm:cxn modelId="{51257DFD-24B6-489F-883E-08785FE9CD6E}" type="presParOf" srcId="{CABF9C49-A48F-426D-938A-92D27D5291BA}" destId="{4F81FDDB-D75E-4523-A0EC-317AB20D76F0}" srcOrd="1" destOrd="0" presId="urn:microsoft.com/office/officeart/2009/3/layout/HorizontalOrganizationChart"/>
    <dgm:cxn modelId="{D639E358-CE76-4AE7-B371-B1C6BE9D9E99}" type="presParOf" srcId="{4F81FDDB-D75E-4523-A0EC-317AB20D76F0}" destId="{B03EBB59-0884-4D68-8527-A6122DD3005E}" srcOrd="0" destOrd="0" presId="urn:microsoft.com/office/officeart/2009/3/layout/HorizontalOrganizationChart"/>
    <dgm:cxn modelId="{35C6F3CA-D43F-4EAC-8878-F93D453E6954}" type="presParOf" srcId="{B03EBB59-0884-4D68-8527-A6122DD3005E}" destId="{3B04F421-E7D0-4F36-9A4F-3A7BD57017E2}" srcOrd="0" destOrd="0" presId="urn:microsoft.com/office/officeart/2009/3/layout/HorizontalOrganizationChart"/>
    <dgm:cxn modelId="{D9782A65-76F6-45FA-AB0A-9E45BC339CAD}" type="presParOf" srcId="{B03EBB59-0884-4D68-8527-A6122DD3005E}" destId="{F937A597-3100-4582-90F8-F4E04190FCF2}" srcOrd="1" destOrd="0" presId="urn:microsoft.com/office/officeart/2009/3/layout/HorizontalOrganizationChart"/>
    <dgm:cxn modelId="{6BF8D2B6-5457-4E79-B3F1-5CF824B304C3}" type="presParOf" srcId="{4F81FDDB-D75E-4523-A0EC-317AB20D76F0}" destId="{A54DDD4E-60BA-48D9-8430-E0A7106EF427}" srcOrd="1" destOrd="0" presId="urn:microsoft.com/office/officeart/2009/3/layout/HorizontalOrganizationChart"/>
    <dgm:cxn modelId="{C90779C7-384C-42BF-B1B5-08C040B735CB}" type="presParOf" srcId="{4F81FDDB-D75E-4523-A0EC-317AB20D76F0}" destId="{DF94FE48-88FD-4094-AC4B-83440731BE27}" srcOrd="2" destOrd="0" presId="urn:microsoft.com/office/officeart/2009/3/layout/HorizontalOrganizationChart"/>
    <dgm:cxn modelId="{EA96F142-1E5C-402E-85D7-A92A967DEACE}" type="presParOf" srcId="{97177386-E66C-460E-9F58-93B62D167654}" destId="{1690259B-8EC6-42D7-9704-F8A0564EB820}" srcOrd="2" destOrd="0" presId="urn:microsoft.com/office/officeart/2009/3/layout/HorizontalOrganizationChart"/>
    <dgm:cxn modelId="{AC4269AE-07DE-4953-BE23-332BC0152044}" type="presParOf" srcId="{4C46574B-F024-4201-91D5-FCC09FD57854}" destId="{E455E10C-AD51-4B90-AC99-29E89698B03E}" srcOrd="4" destOrd="0" presId="urn:microsoft.com/office/officeart/2009/3/layout/HorizontalOrganizationChart"/>
    <dgm:cxn modelId="{1A46BB62-059E-4EC6-94F3-6958C9D7E153}" type="presParOf" srcId="{E455E10C-AD51-4B90-AC99-29E89698B03E}" destId="{16C0C263-F007-44F7-9191-7B451C23F642}" srcOrd="0" destOrd="0" presId="urn:microsoft.com/office/officeart/2009/3/layout/HorizontalOrganizationChart"/>
    <dgm:cxn modelId="{A42BC15C-F4DB-4F5B-AF9B-D4024A89BD4D}" type="presParOf" srcId="{16C0C263-F007-44F7-9191-7B451C23F642}" destId="{99EC88BF-B568-4A30-8E02-15358F4A4FD0}" srcOrd="0" destOrd="0" presId="urn:microsoft.com/office/officeart/2009/3/layout/HorizontalOrganizationChart"/>
    <dgm:cxn modelId="{EC5EA1E7-66F8-4717-9869-AB58D37A97DE}" type="presParOf" srcId="{16C0C263-F007-44F7-9191-7B451C23F642}" destId="{4BEBF9BD-6B20-4EB4-BADC-91A83B17A074}" srcOrd="1" destOrd="0" presId="urn:microsoft.com/office/officeart/2009/3/layout/HorizontalOrganizationChart"/>
    <dgm:cxn modelId="{FFFC01EF-D4E0-425C-B793-E11AE2A90305}" type="presParOf" srcId="{E455E10C-AD51-4B90-AC99-29E89698B03E}" destId="{41958A54-D4C4-4DAE-A5E7-75C553EC0E18}" srcOrd="1" destOrd="0" presId="urn:microsoft.com/office/officeart/2009/3/layout/HorizontalOrganizationChart"/>
    <dgm:cxn modelId="{8730278F-DAC3-4A7D-A0D4-6F4DDF26DC48}" type="presParOf" srcId="{41958A54-D4C4-4DAE-A5E7-75C553EC0E18}" destId="{28664F1F-E5FF-444C-AB28-D39AF5634248}" srcOrd="0" destOrd="0" presId="urn:microsoft.com/office/officeart/2009/3/layout/HorizontalOrganizationChart"/>
    <dgm:cxn modelId="{30C0B179-634A-4B5E-B59D-D79EB3F5C5E2}" type="presParOf" srcId="{41958A54-D4C4-4DAE-A5E7-75C553EC0E18}" destId="{7A5131EE-E477-4413-AFCA-0414F03B8478}" srcOrd="1" destOrd="0" presId="urn:microsoft.com/office/officeart/2009/3/layout/HorizontalOrganizationChart"/>
    <dgm:cxn modelId="{91D6D15C-171E-41D8-AD1C-0C02AFDD6085}" type="presParOf" srcId="{7A5131EE-E477-4413-AFCA-0414F03B8478}" destId="{ECCCB723-7E3E-4CFF-AEBB-98CFE51D08C2}" srcOrd="0" destOrd="0" presId="urn:microsoft.com/office/officeart/2009/3/layout/HorizontalOrganizationChart"/>
    <dgm:cxn modelId="{F10562F6-DA4B-4C5D-91A5-AE185F5D289A}" type="presParOf" srcId="{ECCCB723-7E3E-4CFF-AEBB-98CFE51D08C2}" destId="{76293461-4B30-4DDD-9923-EA34A197DEB1}" srcOrd="0" destOrd="0" presId="urn:microsoft.com/office/officeart/2009/3/layout/HorizontalOrganizationChart"/>
    <dgm:cxn modelId="{978A5654-EEC0-4874-9CF5-F064112D5C6E}" type="presParOf" srcId="{ECCCB723-7E3E-4CFF-AEBB-98CFE51D08C2}" destId="{75178D69-E2F6-42AE-A2A0-EE84938840EA}" srcOrd="1" destOrd="0" presId="urn:microsoft.com/office/officeart/2009/3/layout/HorizontalOrganizationChart"/>
    <dgm:cxn modelId="{7BFC9D1F-6B73-4DC7-8DD1-5900A8E18B67}" type="presParOf" srcId="{7A5131EE-E477-4413-AFCA-0414F03B8478}" destId="{A0193C97-3999-4D2D-9442-F2A80B7D44EE}" srcOrd="1" destOrd="0" presId="urn:microsoft.com/office/officeart/2009/3/layout/HorizontalOrganizationChart"/>
    <dgm:cxn modelId="{8EE2B4C6-7C20-4025-B8A7-1D46137A1E88}" type="presParOf" srcId="{7A5131EE-E477-4413-AFCA-0414F03B8478}" destId="{E7FE89F7-96E9-4C45-9DF1-7D97782C1635}" srcOrd="2" destOrd="0" presId="urn:microsoft.com/office/officeart/2009/3/layout/HorizontalOrganizationChart"/>
    <dgm:cxn modelId="{7BCF7257-2478-472F-9B2C-8D2ABAFED113}" type="presParOf" srcId="{E455E10C-AD51-4B90-AC99-29E89698B03E}" destId="{4C03BAF8-2479-4396-8A7B-6B65B670B5E9}" srcOrd="2" destOrd="0" presId="urn:microsoft.com/office/officeart/2009/3/layout/HorizontalOrganizationChart"/>
    <dgm:cxn modelId="{C9F20FF8-A7B5-426B-B082-A76111174AFE}" type="presParOf" srcId="{4C46574B-F024-4201-91D5-FCC09FD57854}" destId="{8B8AA7A5-B102-4DD9-9B07-9E9FC3834DCE}" srcOrd="5" destOrd="0" presId="urn:microsoft.com/office/officeart/2009/3/layout/HorizontalOrganizationChart"/>
    <dgm:cxn modelId="{7CECAB6C-E37C-409D-9135-C562E8658EA6}" type="presParOf" srcId="{8B8AA7A5-B102-4DD9-9B07-9E9FC3834DCE}" destId="{3686C94F-A10C-4A0E-AF8C-C80A1697EF38}" srcOrd="0" destOrd="0" presId="urn:microsoft.com/office/officeart/2009/3/layout/HorizontalOrganizationChart"/>
    <dgm:cxn modelId="{67D0A18C-CEA2-4607-AA20-C5CFD3FC546D}" type="presParOf" srcId="{3686C94F-A10C-4A0E-AF8C-C80A1697EF38}" destId="{EE3D5C78-1D6F-4AD1-A2BD-A22D783643FA}" srcOrd="0" destOrd="0" presId="urn:microsoft.com/office/officeart/2009/3/layout/HorizontalOrganizationChart"/>
    <dgm:cxn modelId="{14347184-6CD3-41A1-933E-FEFCCAFF2BA3}" type="presParOf" srcId="{3686C94F-A10C-4A0E-AF8C-C80A1697EF38}" destId="{BF39D108-B02D-4105-AB13-6ED2460C8B3C}" srcOrd="1" destOrd="0" presId="urn:microsoft.com/office/officeart/2009/3/layout/HorizontalOrganizationChart"/>
    <dgm:cxn modelId="{73F0E740-8CB9-4CAE-A861-F12AC0497B8B}" type="presParOf" srcId="{8B8AA7A5-B102-4DD9-9B07-9E9FC3834DCE}" destId="{EE76A0D6-1B56-4301-94C7-E2A11D88F62D}" srcOrd="1" destOrd="0" presId="urn:microsoft.com/office/officeart/2009/3/layout/HorizontalOrganizationChart"/>
    <dgm:cxn modelId="{D1D2CB5A-F118-4201-ABEA-B1C97E2370DB}" type="presParOf" srcId="{EE76A0D6-1B56-4301-94C7-E2A11D88F62D}" destId="{26A5473A-1D49-4B83-ABAE-A3F106DF22A5}" srcOrd="0" destOrd="0" presId="urn:microsoft.com/office/officeart/2009/3/layout/HorizontalOrganizationChart"/>
    <dgm:cxn modelId="{CA85D063-D6FC-4EC2-B32A-F14210CEBD6E}" type="presParOf" srcId="{EE76A0D6-1B56-4301-94C7-E2A11D88F62D}" destId="{5934F009-2CD0-4D9F-A91C-0C72A9117844}" srcOrd="1" destOrd="0" presId="urn:microsoft.com/office/officeart/2009/3/layout/HorizontalOrganizationChart"/>
    <dgm:cxn modelId="{BE495B66-60DE-4051-A63E-0A10D6405AA8}" type="presParOf" srcId="{5934F009-2CD0-4D9F-A91C-0C72A9117844}" destId="{920462CA-D4D4-41F9-8DD4-16C6CD2534D1}" srcOrd="0" destOrd="0" presId="urn:microsoft.com/office/officeart/2009/3/layout/HorizontalOrganizationChart"/>
    <dgm:cxn modelId="{DEC1F112-EC3B-464D-8DDD-BE4EE637AB6C}" type="presParOf" srcId="{920462CA-D4D4-41F9-8DD4-16C6CD2534D1}" destId="{3BF94599-7DF5-4BDC-975A-6BE315B9336F}" srcOrd="0" destOrd="0" presId="urn:microsoft.com/office/officeart/2009/3/layout/HorizontalOrganizationChart"/>
    <dgm:cxn modelId="{4818F2F6-9DD3-4491-B494-19D3838F25F4}" type="presParOf" srcId="{920462CA-D4D4-41F9-8DD4-16C6CD2534D1}" destId="{6097B460-4BD0-4ECD-AA24-0A3275BC9166}" srcOrd="1" destOrd="0" presId="urn:microsoft.com/office/officeart/2009/3/layout/HorizontalOrganizationChart"/>
    <dgm:cxn modelId="{E89E7E85-41A9-49DB-909F-777198A11F78}" type="presParOf" srcId="{5934F009-2CD0-4D9F-A91C-0C72A9117844}" destId="{93D8F915-3235-4040-B6D6-07223B614599}" srcOrd="1" destOrd="0" presId="urn:microsoft.com/office/officeart/2009/3/layout/HorizontalOrganizationChart"/>
    <dgm:cxn modelId="{4964B74B-12B2-4272-84FA-6746599FFFA9}" type="presParOf" srcId="{5934F009-2CD0-4D9F-A91C-0C72A9117844}" destId="{00EAC4FF-69A4-4D61-8AEA-D7D4CAB32D2F}" srcOrd="2" destOrd="0" presId="urn:microsoft.com/office/officeart/2009/3/layout/HorizontalOrganizationChart"/>
    <dgm:cxn modelId="{0577CACD-C9B3-46D5-813B-10D53F1E2DEB}" type="presParOf" srcId="{EE76A0D6-1B56-4301-94C7-E2A11D88F62D}" destId="{FA6E89F2-876C-4D1E-AE5B-FB01B3F74585}" srcOrd="2" destOrd="0" presId="urn:microsoft.com/office/officeart/2009/3/layout/HorizontalOrganizationChart"/>
    <dgm:cxn modelId="{66520E94-5E1D-41A4-A122-F8FC86F31073}" type="presParOf" srcId="{EE76A0D6-1B56-4301-94C7-E2A11D88F62D}" destId="{E4081FEE-8562-4B2E-B4C7-C277C2DA5D09}" srcOrd="3" destOrd="0" presId="urn:microsoft.com/office/officeart/2009/3/layout/HorizontalOrganizationChart"/>
    <dgm:cxn modelId="{D4E915A5-0D07-45E3-A416-8C8E64643AAB}" type="presParOf" srcId="{E4081FEE-8562-4B2E-B4C7-C277C2DA5D09}" destId="{1BE578D3-E2D9-405C-8248-326E4731B68B}" srcOrd="0" destOrd="0" presId="urn:microsoft.com/office/officeart/2009/3/layout/HorizontalOrganizationChart"/>
    <dgm:cxn modelId="{2A9496FC-850A-4B8D-B546-DAA743C6DD19}" type="presParOf" srcId="{1BE578D3-E2D9-405C-8248-326E4731B68B}" destId="{F5E79136-03CC-44D7-93B2-7491B0A7BE8F}" srcOrd="0" destOrd="0" presId="urn:microsoft.com/office/officeart/2009/3/layout/HorizontalOrganizationChart"/>
    <dgm:cxn modelId="{29585D3A-D828-4294-B519-0D33ABE91B91}" type="presParOf" srcId="{1BE578D3-E2D9-405C-8248-326E4731B68B}" destId="{2AC80179-0FC8-4CD7-8C91-657832245253}" srcOrd="1" destOrd="0" presId="urn:microsoft.com/office/officeart/2009/3/layout/HorizontalOrganizationChart"/>
    <dgm:cxn modelId="{76CBAC18-15EB-47A8-979A-380538DA490B}" type="presParOf" srcId="{E4081FEE-8562-4B2E-B4C7-C277C2DA5D09}" destId="{984BC1FA-16DA-4EBF-85E7-FB80CE224176}" srcOrd="1" destOrd="0" presId="urn:microsoft.com/office/officeart/2009/3/layout/HorizontalOrganizationChart"/>
    <dgm:cxn modelId="{AFB1F1D2-3A2D-49DD-A8C8-E04499CED449}" type="presParOf" srcId="{E4081FEE-8562-4B2E-B4C7-C277C2DA5D09}" destId="{18BA678E-D497-423F-AD45-B95317381326}" srcOrd="2" destOrd="0" presId="urn:microsoft.com/office/officeart/2009/3/layout/HorizontalOrganizationChart"/>
    <dgm:cxn modelId="{7C54E683-4C1A-4993-8F91-5C3A9474C1E9}" type="presParOf" srcId="{8B8AA7A5-B102-4DD9-9B07-9E9FC3834DCE}" destId="{8FAD3680-F4CA-4610-98F8-3F6A1143DEE0}" srcOrd="2" destOrd="0" presId="urn:microsoft.com/office/officeart/2009/3/layout/HorizontalOrganizationChar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43863D-1688-4A12-97FD-F6C4A1C5D5F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8BF5BAA-306D-46FF-B362-C748BA905EFB}">
      <dgm:prSet phldrT="[Text]"/>
      <dgm:spPr>
        <a:solidFill>
          <a:srgbClr val="44546A"/>
        </a:solidFill>
        <a:ln>
          <a:solidFill>
            <a:schemeClr val="accent1"/>
          </a:solidFill>
        </a:ln>
      </dgm:spPr>
      <dgm:t>
        <a:bodyPr/>
        <a:lstStyle/>
        <a:p>
          <a:r>
            <a:rPr lang="en-US"/>
            <a:t>City of Charleston TMC</a:t>
          </a:r>
        </a:p>
      </dgm:t>
    </dgm:pt>
    <dgm:pt modelId="{5C7273F7-2ECA-445A-9137-7299E57F7B15}" type="parTrans" cxnId="{BB456ED2-F709-498A-8DB2-EEF8C3C82E73}">
      <dgm:prSet/>
      <dgm:spPr/>
      <dgm:t>
        <a:bodyPr/>
        <a:lstStyle/>
        <a:p>
          <a:endParaRPr lang="en-US"/>
        </a:p>
      </dgm:t>
    </dgm:pt>
    <dgm:pt modelId="{09F57D14-AEFD-43DB-A7EE-1FCD603DED89}" type="sibTrans" cxnId="{BB456ED2-F709-498A-8DB2-EEF8C3C82E73}">
      <dgm:prSet/>
      <dgm:spPr/>
      <dgm:t>
        <a:bodyPr/>
        <a:lstStyle/>
        <a:p>
          <a:endParaRPr lang="en-US"/>
        </a:p>
      </dgm:t>
    </dgm:pt>
    <dgm:pt modelId="{0CFBDAC4-DB11-457D-BF34-9C0E937A8721}">
      <dgm:prSet phldrT="[Text]"/>
      <dgm:spPr>
        <a:solidFill>
          <a:srgbClr val="44546A"/>
        </a:solidFill>
        <a:ln>
          <a:solidFill>
            <a:schemeClr val="accent1"/>
          </a:solidFill>
        </a:ln>
      </dgm:spPr>
      <dgm:t>
        <a:bodyPr/>
        <a:lstStyle/>
        <a:p>
          <a:r>
            <a:rPr lang="en-US"/>
            <a:t>City Camera Feeds</a:t>
          </a:r>
        </a:p>
      </dgm:t>
    </dgm:pt>
    <dgm:pt modelId="{C73EE1DC-116C-4C3D-804F-2A7103BF5155}" type="parTrans" cxnId="{D75704F5-D1ED-4E84-95FB-662395137116}">
      <dgm:prSet/>
      <dgm:spPr/>
      <dgm:t>
        <a:bodyPr/>
        <a:lstStyle/>
        <a:p>
          <a:endParaRPr lang="en-US"/>
        </a:p>
      </dgm:t>
    </dgm:pt>
    <dgm:pt modelId="{39EF473B-5CD1-48FD-A532-2697A5E96697}" type="sibTrans" cxnId="{D75704F5-D1ED-4E84-95FB-662395137116}">
      <dgm:prSet/>
      <dgm:spPr/>
      <dgm:t>
        <a:bodyPr/>
        <a:lstStyle/>
        <a:p>
          <a:endParaRPr lang="en-US"/>
        </a:p>
      </dgm:t>
    </dgm:pt>
    <dgm:pt modelId="{1E8C05D0-2B43-4824-97DA-CA46AB2F0E15}">
      <dgm:prSet phldrT="[Text]"/>
      <dgm:spPr>
        <a:solidFill>
          <a:srgbClr val="44546A"/>
        </a:solidFill>
        <a:ln>
          <a:solidFill>
            <a:schemeClr val="accent1"/>
          </a:solidFill>
        </a:ln>
      </dgm:spPr>
      <dgm:t>
        <a:bodyPr/>
        <a:lstStyle/>
        <a:p>
          <a:r>
            <a:rPr lang="en-US"/>
            <a:t>Signal in flash notification</a:t>
          </a:r>
        </a:p>
      </dgm:t>
    </dgm:pt>
    <dgm:pt modelId="{EEC964FE-DD16-41C2-9A1E-3BE1BDA690B5}" type="parTrans" cxnId="{DAD718D5-7347-43B7-8AC4-E8F24B2969E2}">
      <dgm:prSet/>
      <dgm:spPr/>
      <dgm:t>
        <a:bodyPr/>
        <a:lstStyle/>
        <a:p>
          <a:endParaRPr lang="en-US"/>
        </a:p>
      </dgm:t>
    </dgm:pt>
    <dgm:pt modelId="{462C2C8F-C655-4AF0-A033-FDF6E2DC78D9}" type="sibTrans" cxnId="{DAD718D5-7347-43B7-8AC4-E8F24B2969E2}">
      <dgm:prSet/>
      <dgm:spPr/>
      <dgm:t>
        <a:bodyPr/>
        <a:lstStyle/>
        <a:p>
          <a:endParaRPr lang="en-US"/>
        </a:p>
      </dgm:t>
    </dgm:pt>
    <dgm:pt modelId="{F15785FC-940F-4F68-9794-951FFA60D5F5}">
      <dgm:prSet phldrT="[Text]"/>
      <dgm:spPr>
        <a:solidFill>
          <a:srgbClr val="44546A"/>
        </a:solidFill>
        <a:ln>
          <a:solidFill>
            <a:schemeClr val="accent1"/>
          </a:solidFill>
        </a:ln>
      </dgm:spPr>
      <dgm:t>
        <a:bodyPr/>
        <a:lstStyle/>
        <a:p>
          <a:r>
            <a:rPr lang="en-US" err="1"/>
            <a:t>Alastar</a:t>
          </a:r>
          <a:endParaRPr lang="en-US"/>
        </a:p>
      </dgm:t>
    </dgm:pt>
    <dgm:pt modelId="{D8106F3A-36D3-4F03-8E65-B3E1250A74F5}" type="parTrans" cxnId="{5D953B38-5314-4A51-896E-752A4F23CBEC}">
      <dgm:prSet/>
      <dgm:spPr/>
      <dgm:t>
        <a:bodyPr/>
        <a:lstStyle/>
        <a:p>
          <a:endParaRPr lang="en-US"/>
        </a:p>
      </dgm:t>
    </dgm:pt>
    <dgm:pt modelId="{E4CD15CD-3983-4E57-BECC-2C9FFF29DB3F}" type="sibTrans" cxnId="{5D953B38-5314-4A51-896E-752A4F23CBEC}">
      <dgm:prSet/>
      <dgm:spPr/>
      <dgm:t>
        <a:bodyPr/>
        <a:lstStyle/>
        <a:p>
          <a:endParaRPr lang="en-US"/>
        </a:p>
      </dgm:t>
    </dgm:pt>
    <dgm:pt modelId="{D2FFA057-72A5-4915-AA5C-5F3AED700DAF}">
      <dgm:prSet phldrT="[Text]"/>
      <dgm:spPr>
        <a:solidFill>
          <a:srgbClr val="44546A"/>
        </a:solidFill>
        <a:ln>
          <a:solidFill>
            <a:schemeClr val="accent1"/>
          </a:solidFill>
        </a:ln>
      </dgm:spPr>
      <dgm:t>
        <a:bodyPr/>
        <a:lstStyle/>
        <a:p>
          <a:r>
            <a:rPr lang="en-US"/>
            <a:t>SCDOT Camera Feeds</a:t>
          </a:r>
        </a:p>
      </dgm:t>
    </dgm:pt>
    <dgm:pt modelId="{34645E63-6875-4FE3-BBC6-C3228EAD4AC6}" type="parTrans" cxnId="{5A08ABE4-CA2E-40F4-A42C-30474495ECA1}">
      <dgm:prSet/>
      <dgm:spPr/>
      <dgm:t>
        <a:bodyPr/>
        <a:lstStyle/>
        <a:p>
          <a:endParaRPr lang="en-US"/>
        </a:p>
      </dgm:t>
    </dgm:pt>
    <dgm:pt modelId="{C89139C6-9715-4904-BEE4-E3C180FACE08}" type="sibTrans" cxnId="{5A08ABE4-CA2E-40F4-A42C-30474495ECA1}">
      <dgm:prSet/>
      <dgm:spPr/>
      <dgm:t>
        <a:bodyPr/>
        <a:lstStyle/>
        <a:p>
          <a:endParaRPr lang="en-US"/>
        </a:p>
      </dgm:t>
    </dgm:pt>
    <dgm:pt modelId="{EADB4BDC-366F-48E1-BD65-08306507DF22}">
      <dgm:prSet phldrT="[Text]"/>
      <dgm:spPr>
        <a:solidFill>
          <a:srgbClr val="44546A"/>
        </a:solidFill>
        <a:ln>
          <a:solidFill>
            <a:schemeClr val="accent1"/>
          </a:solidFill>
        </a:ln>
      </dgm:spPr>
      <dgm:t>
        <a:bodyPr/>
        <a:lstStyle/>
        <a:p>
          <a:r>
            <a:rPr lang="en-US"/>
            <a:t>Battery backup status</a:t>
          </a:r>
        </a:p>
      </dgm:t>
    </dgm:pt>
    <dgm:pt modelId="{626EB6A0-9717-49C5-B12C-D794ED52FFFE}" type="parTrans" cxnId="{55AE35EE-9DB8-4300-B308-8C7042CE7600}">
      <dgm:prSet/>
      <dgm:spPr/>
      <dgm:t>
        <a:bodyPr/>
        <a:lstStyle/>
        <a:p>
          <a:endParaRPr lang="en-US"/>
        </a:p>
      </dgm:t>
    </dgm:pt>
    <dgm:pt modelId="{DB9D6A0E-5A6C-4CDD-9863-E1C7047CE02F}" type="sibTrans" cxnId="{55AE35EE-9DB8-4300-B308-8C7042CE7600}">
      <dgm:prSet/>
      <dgm:spPr/>
      <dgm:t>
        <a:bodyPr/>
        <a:lstStyle/>
        <a:p>
          <a:endParaRPr lang="en-US"/>
        </a:p>
      </dgm:t>
    </dgm:pt>
    <dgm:pt modelId="{83C80D9E-1C29-4589-8F50-438BA5D86DD8}">
      <dgm:prSet phldrT="[Text]"/>
      <dgm:spPr>
        <a:solidFill>
          <a:srgbClr val="44546A"/>
        </a:solidFill>
        <a:ln>
          <a:solidFill>
            <a:schemeClr val="accent1"/>
          </a:solidFill>
        </a:ln>
      </dgm:spPr>
      <dgm:t>
        <a:bodyPr/>
        <a:lstStyle/>
        <a:p>
          <a:r>
            <a:rPr lang="en-US"/>
            <a:t>MAXVIEW ATMS (proposed)</a:t>
          </a:r>
        </a:p>
      </dgm:t>
    </dgm:pt>
    <dgm:pt modelId="{150F8267-3C16-47DF-AB39-2C4383454E52}" type="parTrans" cxnId="{47BEBC29-FDE8-43A6-AEBD-5556C353D92F}">
      <dgm:prSet/>
      <dgm:spPr/>
      <dgm:t>
        <a:bodyPr/>
        <a:lstStyle/>
        <a:p>
          <a:endParaRPr lang="en-US"/>
        </a:p>
      </dgm:t>
    </dgm:pt>
    <dgm:pt modelId="{7889C6B8-928B-4BFE-8F5B-B76AEB576AD3}" type="sibTrans" cxnId="{47BEBC29-FDE8-43A6-AEBD-5556C353D92F}">
      <dgm:prSet/>
      <dgm:spPr/>
      <dgm:t>
        <a:bodyPr/>
        <a:lstStyle/>
        <a:p>
          <a:endParaRPr lang="en-US"/>
        </a:p>
      </dgm:t>
    </dgm:pt>
    <dgm:pt modelId="{7B5B7EDB-B688-4250-B09A-06BD20CF23D4}">
      <dgm:prSet phldrT="[Text]"/>
      <dgm:spPr>
        <a:solidFill>
          <a:srgbClr val="44546A"/>
        </a:solidFill>
        <a:ln>
          <a:solidFill>
            <a:schemeClr val="accent1"/>
          </a:solidFill>
        </a:ln>
      </dgm:spPr>
      <dgm:t>
        <a:bodyPr/>
        <a:lstStyle/>
        <a:p>
          <a:r>
            <a:rPr lang="en-US"/>
            <a:t>INRIX Data</a:t>
          </a:r>
        </a:p>
      </dgm:t>
    </dgm:pt>
    <dgm:pt modelId="{91DB0693-FB63-42B1-9CD8-D6A1C0C17393}" type="parTrans" cxnId="{D3270116-CE1A-44C6-89B0-D536BB216EEF}">
      <dgm:prSet/>
      <dgm:spPr/>
      <dgm:t>
        <a:bodyPr/>
        <a:lstStyle/>
        <a:p>
          <a:endParaRPr lang="en-US"/>
        </a:p>
      </dgm:t>
    </dgm:pt>
    <dgm:pt modelId="{13971D95-B551-4821-B16B-31D304373BF3}" type="sibTrans" cxnId="{D3270116-CE1A-44C6-89B0-D536BB216EEF}">
      <dgm:prSet/>
      <dgm:spPr/>
      <dgm:t>
        <a:bodyPr/>
        <a:lstStyle/>
        <a:p>
          <a:endParaRPr lang="en-US"/>
        </a:p>
      </dgm:t>
    </dgm:pt>
    <dgm:pt modelId="{68FC07DE-6DF4-4826-AF15-58EF5D5CB18D}" type="pres">
      <dgm:prSet presAssocID="{0443863D-1688-4A12-97FD-F6C4A1C5D5F8}" presName="cycle" presStyleCnt="0">
        <dgm:presLayoutVars>
          <dgm:chMax val="1"/>
          <dgm:dir/>
          <dgm:animLvl val="ctr"/>
          <dgm:resizeHandles val="exact"/>
        </dgm:presLayoutVars>
      </dgm:prSet>
      <dgm:spPr/>
    </dgm:pt>
    <dgm:pt modelId="{C0BE9753-6AC3-4110-9F11-90345A566E96}" type="pres">
      <dgm:prSet presAssocID="{28BF5BAA-306D-46FF-B362-C748BA905EFB}" presName="centerShape" presStyleLbl="node0" presStyleIdx="0" presStyleCnt="1"/>
      <dgm:spPr/>
    </dgm:pt>
    <dgm:pt modelId="{AE97F322-93E5-4D50-957D-CC7140B4E38D}" type="pres">
      <dgm:prSet presAssocID="{C73EE1DC-116C-4C3D-804F-2A7103BF5155}" presName="Name9" presStyleLbl="parChTrans1D2" presStyleIdx="0" presStyleCnt="7"/>
      <dgm:spPr/>
    </dgm:pt>
    <dgm:pt modelId="{9554FC21-61F9-4A4B-8008-76932D51B486}" type="pres">
      <dgm:prSet presAssocID="{C73EE1DC-116C-4C3D-804F-2A7103BF5155}" presName="connTx" presStyleLbl="parChTrans1D2" presStyleIdx="0" presStyleCnt="7"/>
      <dgm:spPr/>
    </dgm:pt>
    <dgm:pt modelId="{478942BB-1E51-464E-8FDD-8EBC3A584112}" type="pres">
      <dgm:prSet presAssocID="{0CFBDAC4-DB11-457D-BF34-9C0E937A8721}" presName="node" presStyleLbl="node1" presStyleIdx="0" presStyleCnt="7">
        <dgm:presLayoutVars>
          <dgm:bulletEnabled val="1"/>
        </dgm:presLayoutVars>
      </dgm:prSet>
      <dgm:spPr/>
    </dgm:pt>
    <dgm:pt modelId="{41A63A4F-FF89-43A3-B691-88F7EF9E1057}" type="pres">
      <dgm:prSet presAssocID="{34645E63-6875-4FE3-BBC6-C3228EAD4AC6}" presName="Name9" presStyleLbl="parChTrans1D2" presStyleIdx="1" presStyleCnt="7"/>
      <dgm:spPr/>
    </dgm:pt>
    <dgm:pt modelId="{F8B1A663-9FF4-446E-800C-BB0F1D14B187}" type="pres">
      <dgm:prSet presAssocID="{34645E63-6875-4FE3-BBC6-C3228EAD4AC6}" presName="connTx" presStyleLbl="parChTrans1D2" presStyleIdx="1" presStyleCnt="7"/>
      <dgm:spPr/>
    </dgm:pt>
    <dgm:pt modelId="{6AF14062-3345-4921-8711-1064744276BC}" type="pres">
      <dgm:prSet presAssocID="{D2FFA057-72A5-4915-AA5C-5F3AED700DAF}" presName="node" presStyleLbl="node1" presStyleIdx="1" presStyleCnt="7">
        <dgm:presLayoutVars>
          <dgm:bulletEnabled val="1"/>
        </dgm:presLayoutVars>
      </dgm:prSet>
      <dgm:spPr/>
    </dgm:pt>
    <dgm:pt modelId="{B80F04D9-19B3-493A-9BE4-60F50B11E030}" type="pres">
      <dgm:prSet presAssocID="{EEC964FE-DD16-41C2-9A1E-3BE1BDA690B5}" presName="Name9" presStyleLbl="parChTrans1D2" presStyleIdx="2" presStyleCnt="7"/>
      <dgm:spPr/>
    </dgm:pt>
    <dgm:pt modelId="{8BD5E12C-930B-41AD-81F1-7C147E38C643}" type="pres">
      <dgm:prSet presAssocID="{EEC964FE-DD16-41C2-9A1E-3BE1BDA690B5}" presName="connTx" presStyleLbl="parChTrans1D2" presStyleIdx="2" presStyleCnt="7"/>
      <dgm:spPr/>
    </dgm:pt>
    <dgm:pt modelId="{550074E4-2964-48B8-9458-0FBA1B03C66F}" type="pres">
      <dgm:prSet presAssocID="{1E8C05D0-2B43-4824-97DA-CA46AB2F0E15}" presName="node" presStyleLbl="node1" presStyleIdx="2" presStyleCnt="7">
        <dgm:presLayoutVars>
          <dgm:bulletEnabled val="1"/>
        </dgm:presLayoutVars>
      </dgm:prSet>
      <dgm:spPr/>
    </dgm:pt>
    <dgm:pt modelId="{8FF03821-7ECE-4451-8640-369868FF07BC}" type="pres">
      <dgm:prSet presAssocID="{D8106F3A-36D3-4F03-8E65-B3E1250A74F5}" presName="Name9" presStyleLbl="parChTrans1D2" presStyleIdx="3" presStyleCnt="7"/>
      <dgm:spPr/>
    </dgm:pt>
    <dgm:pt modelId="{FD617B29-CA3D-405F-9C18-F529ABD0A747}" type="pres">
      <dgm:prSet presAssocID="{D8106F3A-36D3-4F03-8E65-B3E1250A74F5}" presName="connTx" presStyleLbl="parChTrans1D2" presStyleIdx="3" presStyleCnt="7"/>
      <dgm:spPr/>
    </dgm:pt>
    <dgm:pt modelId="{7FEF6299-0D85-4B55-B3CA-3D241992F43A}" type="pres">
      <dgm:prSet presAssocID="{F15785FC-940F-4F68-9794-951FFA60D5F5}" presName="node" presStyleLbl="node1" presStyleIdx="3" presStyleCnt="7">
        <dgm:presLayoutVars>
          <dgm:bulletEnabled val="1"/>
        </dgm:presLayoutVars>
      </dgm:prSet>
      <dgm:spPr/>
    </dgm:pt>
    <dgm:pt modelId="{8B6B129D-F8DC-4B4C-89CE-CA38233F5F32}" type="pres">
      <dgm:prSet presAssocID="{626EB6A0-9717-49C5-B12C-D794ED52FFFE}" presName="Name9" presStyleLbl="parChTrans1D2" presStyleIdx="4" presStyleCnt="7"/>
      <dgm:spPr/>
    </dgm:pt>
    <dgm:pt modelId="{86342250-AEB1-4D80-A626-8D782DAF44C2}" type="pres">
      <dgm:prSet presAssocID="{626EB6A0-9717-49C5-B12C-D794ED52FFFE}" presName="connTx" presStyleLbl="parChTrans1D2" presStyleIdx="4" presStyleCnt="7"/>
      <dgm:spPr/>
    </dgm:pt>
    <dgm:pt modelId="{FF9DA0D0-F98F-46D2-9998-8A98F84921A5}" type="pres">
      <dgm:prSet presAssocID="{EADB4BDC-366F-48E1-BD65-08306507DF22}" presName="node" presStyleLbl="node1" presStyleIdx="4" presStyleCnt="7">
        <dgm:presLayoutVars>
          <dgm:bulletEnabled val="1"/>
        </dgm:presLayoutVars>
      </dgm:prSet>
      <dgm:spPr/>
    </dgm:pt>
    <dgm:pt modelId="{AA1A0FF0-B352-489A-943F-D793677AEC6D}" type="pres">
      <dgm:prSet presAssocID="{150F8267-3C16-47DF-AB39-2C4383454E52}" presName="Name9" presStyleLbl="parChTrans1D2" presStyleIdx="5" presStyleCnt="7"/>
      <dgm:spPr/>
    </dgm:pt>
    <dgm:pt modelId="{AFC80530-1CA6-436C-94E4-A81879DCBB0B}" type="pres">
      <dgm:prSet presAssocID="{150F8267-3C16-47DF-AB39-2C4383454E52}" presName="connTx" presStyleLbl="parChTrans1D2" presStyleIdx="5" presStyleCnt="7"/>
      <dgm:spPr/>
    </dgm:pt>
    <dgm:pt modelId="{619D793E-9881-463F-895F-A5D40B4BCA73}" type="pres">
      <dgm:prSet presAssocID="{83C80D9E-1C29-4589-8F50-438BA5D86DD8}" presName="node" presStyleLbl="node1" presStyleIdx="5" presStyleCnt="7">
        <dgm:presLayoutVars>
          <dgm:bulletEnabled val="1"/>
        </dgm:presLayoutVars>
      </dgm:prSet>
      <dgm:spPr/>
    </dgm:pt>
    <dgm:pt modelId="{4591A617-4F1A-417C-9E55-53F500C9991A}" type="pres">
      <dgm:prSet presAssocID="{91DB0693-FB63-42B1-9CD8-D6A1C0C17393}" presName="Name9" presStyleLbl="parChTrans1D2" presStyleIdx="6" presStyleCnt="7"/>
      <dgm:spPr/>
    </dgm:pt>
    <dgm:pt modelId="{5423CB9E-CFC2-452D-AC0A-A8CA48F8EA38}" type="pres">
      <dgm:prSet presAssocID="{91DB0693-FB63-42B1-9CD8-D6A1C0C17393}" presName="connTx" presStyleLbl="parChTrans1D2" presStyleIdx="6" presStyleCnt="7"/>
      <dgm:spPr/>
    </dgm:pt>
    <dgm:pt modelId="{6A870787-43C5-4D2C-AF70-CEF7076E2686}" type="pres">
      <dgm:prSet presAssocID="{7B5B7EDB-B688-4250-B09A-06BD20CF23D4}" presName="node" presStyleLbl="node1" presStyleIdx="6" presStyleCnt="7">
        <dgm:presLayoutVars>
          <dgm:bulletEnabled val="1"/>
        </dgm:presLayoutVars>
      </dgm:prSet>
      <dgm:spPr/>
    </dgm:pt>
  </dgm:ptLst>
  <dgm:cxnLst>
    <dgm:cxn modelId="{DEFD8C06-71AD-4AA0-B91F-E39AAECF7BBB}" type="presOf" srcId="{EADB4BDC-366F-48E1-BD65-08306507DF22}" destId="{FF9DA0D0-F98F-46D2-9998-8A98F84921A5}" srcOrd="0" destOrd="0" presId="urn:microsoft.com/office/officeart/2005/8/layout/radial1"/>
    <dgm:cxn modelId="{D3270116-CE1A-44C6-89B0-D536BB216EEF}" srcId="{28BF5BAA-306D-46FF-B362-C748BA905EFB}" destId="{7B5B7EDB-B688-4250-B09A-06BD20CF23D4}" srcOrd="6" destOrd="0" parTransId="{91DB0693-FB63-42B1-9CD8-D6A1C0C17393}" sibTransId="{13971D95-B551-4821-B16B-31D304373BF3}"/>
    <dgm:cxn modelId="{E425B017-0415-45D3-B04E-BCF001137843}" type="presOf" srcId="{C73EE1DC-116C-4C3D-804F-2A7103BF5155}" destId="{9554FC21-61F9-4A4B-8008-76932D51B486}" srcOrd="1" destOrd="0" presId="urn:microsoft.com/office/officeart/2005/8/layout/radial1"/>
    <dgm:cxn modelId="{2D05BB17-14FE-4480-883C-27DD1812C9D7}" type="presOf" srcId="{7B5B7EDB-B688-4250-B09A-06BD20CF23D4}" destId="{6A870787-43C5-4D2C-AF70-CEF7076E2686}" srcOrd="0" destOrd="0" presId="urn:microsoft.com/office/officeart/2005/8/layout/radial1"/>
    <dgm:cxn modelId="{F73F4619-94DF-4CE3-BCEA-AFA07461AD9C}" type="presOf" srcId="{626EB6A0-9717-49C5-B12C-D794ED52FFFE}" destId="{86342250-AEB1-4D80-A626-8D782DAF44C2}" srcOrd="1" destOrd="0" presId="urn:microsoft.com/office/officeart/2005/8/layout/radial1"/>
    <dgm:cxn modelId="{D8285B1C-1B2A-461F-B881-EEAA3FE770C9}" type="presOf" srcId="{D8106F3A-36D3-4F03-8E65-B3E1250A74F5}" destId="{8FF03821-7ECE-4451-8640-369868FF07BC}" srcOrd="0" destOrd="0" presId="urn:microsoft.com/office/officeart/2005/8/layout/radial1"/>
    <dgm:cxn modelId="{47BEBC29-FDE8-43A6-AEBD-5556C353D92F}" srcId="{28BF5BAA-306D-46FF-B362-C748BA905EFB}" destId="{83C80D9E-1C29-4589-8F50-438BA5D86DD8}" srcOrd="5" destOrd="0" parTransId="{150F8267-3C16-47DF-AB39-2C4383454E52}" sibTransId="{7889C6B8-928B-4BFE-8F5B-B76AEB576AD3}"/>
    <dgm:cxn modelId="{E3496C2E-B6B2-4053-8A84-85A0F2C77D98}" type="presOf" srcId="{28BF5BAA-306D-46FF-B362-C748BA905EFB}" destId="{C0BE9753-6AC3-4110-9F11-90345A566E96}" srcOrd="0" destOrd="0" presId="urn:microsoft.com/office/officeart/2005/8/layout/radial1"/>
    <dgm:cxn modelId="{178CAA30-2742-4CB6-B424-B6743266A7F6}" type="presOf" srcId="{0CFBDAC4-DB11-457D-BF34-9C0E937A8721}" destId="{478942BB-1E51-464E-8FDD-8EBC3A584112}" srcOrd="0" destOrd="0" presId="urn:microsoft.com/office/officeart/2005/8/layout/radial1"/>
    <dgm:cxn modelId="{5D953B38-5314-4A51-896E-752A4F23CBEC}" srcId="{28BF5BAA-306D-46FF-B362-C748BA905EFB}" destId="{F15785FC-940F-4F68-9794-951FFA60D5F5}" srcOrd="3" destOrd="0" parTransId="{D8106F3A-36D3-4F03-8E65-B3E1250A74F5}" sibTransId="{E4CD15CD-3983-4E57-BECC-2C9FFF29DB3F}"/>
    <dgm:cxn modelId="{6625DC3A-3B21-4E37-A06C-00C3B6D832CF}" type="presOf" srcId="{34645E63-6875-4FE3-BBC6-C3228EAD4AC6}" destId="{41A63A4F-FF89-43A3-B691-88F7EF9E1057}" srcOrd="0" destOrd="0" presId="urn:microsoft.com/office/officeart/2005/8/layout/radial1"/>
    <dgm:cxn modelId="{58E4B95B-C06D-4DE1-94CE-BF2B274FD992}" type="presOf" srcId="{150F8267-3C16-47DF-AB39-2C4383454E52}" destId="{AA1A0FF0-B352-489A-943F-D793677AEC6D}" srcOrd="0" destOrd="0" presId="urn:microsoft.com/office/officeart/2005/8/layout/radial1"/>
    <dgm:cxn modelId="{4C719F43-2BC0-45C7-99B0-7446F0AB1577}" type="presOf" srcId="{D2FFA057-72A5-4915-AA5C-5F3AED700DAF}" destId="{6AF14062-3345-4921-8711-1064744276BC}" srcOrd="0" destOrd="0" presId="urn:microsoft.com/office/officeart/2005/8/layout/radial1"/>
    <dgm:cxn modelId="{FFFA8566-E84D-453F-976F-7BB915FF8CF2}" type="presOf" srcId="{0443863D-1688-4A12-97FD-F6C4A1C5D5F8}" destId="{68FC07DE-6DF4-4826-AF15-58EF5D5CB18D}" srcOrd="0" destOrd="0" presId="urn:microsoft.com/office/officeart/2005/8/layout/radial1"/>
    <dgm:cxn modelId="{B7A3FF67-5C01-4082-894F-1B9EE3D3A1CC}" type="presOf" srcId="{EEC964FE-DD16-41C2-9A1E-3BE1BDA690B5}" destId="{B80F04D9-19B3-493A-9BE4-60F50B11E030}" srcOrd="0" destOrd="0" presId="urn:microsoft.com/office/officeart/2005/8/layout/radial1"/>
    <dgm:cxn modelId="{265A3248-D9D3-4EAE-81D2-A4E1B33EA6A7}" type="presOf" srcId="{1E8C05D0-2B43-4824-97DA-CA46AB2F0E15}" destId="{550074E4-2964-48B8-9458-0FBA1B03C66F}" srcOrd="0" destOrd="0" presId="urn:microsoft.com/office/officeart/2005/8/layout/radial1"/>
    <dgm:cxn modelId="{2251A877-7CA7-4DF4-A735-8647C3DEE9B8}" type="presOf" srcId="{91DB0693-FB63-42B1-9CD8-D6A1C0C17393}" destId="{5423CB9E-CFC2-452D-AC0A-A8CA48F8EA38}" srcOrd="1" destOrd="0" presId="urn:microsoft.com/office/officeart/2005/8/layout/radial1"/>
    <dgm:cxn modelId="{F21EAD79-AAF4-4050-A65C-637F7F3A548A}" type="presOf" srcId="{F15785FC-940F-4F68-9794-951FFA60D5F5}" destId="{7FEF6299-0D85-4B55-B3CA-3D241992F43A}" srcOrd="0" destOrd="0" presId="urn:microsoft.com/office/officeart/2005/8/layout/radial1"/>
    <dgm:cxn modelId="{FBAC008F-C38E-4100-82A2-B2BFFF6ECA32}" type="presOf" srcId="{EEC964FE-DD16-41C2-9A1E-3BE1BDA690B5}" destId="{8BD5E12C-930B-41AD-81F1-7C147E38C643}" srcOrd="1" destOrd="0" presId="urn:microsoft.com/office/officeart/2005/8/layout/radial1"/>
    <dgm:cxn modelId="{B2ADCC9F-EAAB-416A-AE72-AEF4883A0A87}" type="presOf" srcId="{150F8267-3C16-47DF-AB39-2C4383454E52}" destId="{AFC80530-1CA6-436C-94E4-A81879DCBB0B}" srcOrd="1" destOrd="0" presId="urn:microsoft.com/office/officeart/2005/8/layout/radial1"/>
    <dgm:cxn modelId="{F40829A0-2BDA-4B2C-A4DA-B23D81E38C48}" type="presOf" srcId="{C73EE1DC-116C-4C3D-804F-2A7103BF5155}" destId="{AE97F322-93E5-4D50-957D-CC7140B4E38D}" srcOrd="0" destOrd="0" presId="urn:microsoft.com/office/officeart/2005/8/layout/radial1"/>
    <dgm:cxn modelId="{78FDC8D0-C0C1-4B9C-B914-5476E4F4C2EC}" type="presOf" srcId="{91DB0693-FB63-42B1-9CD8-D6A1C0C17393}" destId="{4591A617-4F1A-417C-9E55-53F500C9991A}" srcOrd="0" destOrd="0" presId="urn:microsoft.com/office/officeart/2005/8/layout/radial1"/>
    <dgm:cxn modelId="{BB456ED2-F709-498A-8DB2-EEF8C3C82E73}" srcId="{0443863D-1688-4A12-97FD-F6C4A1C5D5F8}" destId="{28BF5BAA-306D-46FF-B362-C748BA905EFB}" srcOrd="0" destOrd="0" parTransId="{5C7273F7-2ECA-445A-9137-7299E57F7B15}" sibTransId="{09F57D14-AEFD-43DB-A7EE-1FCD603DED89}"/>
    <dgm:cxn modelId="{382827D4-FF26-4CDD-8A7D-EEEB089C2099}" type="presOf" srcId="{D8106F3A-36D3-4F03-8E65-B3E1250A74F5}" destId="{FD617B29-CA3D-405F-9C18-F529ABD0A747}" srcOrd="1" destOrd="0" presId="urn:microsoft.com/office/officeart/2005/8/layout/radial1"/>
    <dgm:cxn modelId="{F961DBD4-06DC-4B61-8CD8-11414A91B0D7}" type="presOf" srcId="{83C80D9E-1C29-4589-8F50-438BA5D86DD8}" destId="{619D793E-9881-463F-895F-A5D40B4BCA73}" srcOrd="0" destOrd="0" presId="urn:microsoft.com/office/officeart/2005/8/layout/radial1"/>
    <dgm:cxn modelId="{DAD718D5-7347-43B7-8AC4-E8F24B2969E2}" srcId="{28BF5BAA-306D-46FF-B362-C748BA905EFB}" destId="{1E8C05D0-2B43-4824-97DA-CA46AB2F0E15}" srcOrd="2" destOrd="0" parTransId="{EEC964FE-DD16-41C2-9A1E-3BE1BDA690B5}" sibTransId="{462C2C8F-C655-4AF0-A033-FDF6E2DC78D9}"/>
    <dgm:cxn modelId="{EF945DDF-AF32-422D-AB2E-1E79B1118732}" type="presOf" srcId="{34645E63-6875-4FE3-BBC6-C3228EAD4AC6}" destId="{F8B1A663-9FF4-446E-800C-BB0F1D14B187}" srcOrd="1" destOrd="0" presId="urn:microsoft.com/office/officeart/2005/8/layout/radial1"/>
    <dgm:cxn modelId="{5A08ABE4-CA2E-40F4-A42C-30474495ECA1}" srcId="{28BF5BAA-306D-46FF-B362-C748BA905EFB}" destId="{D2FFA057-72A5-4915-AA5C-5F3AED700DAF}" srcOrd="1" destOrd="0" parTransId="{34645E63-6875-4FE3-BBC6-C3228EAD4AC6}" sibTransId="{C89139C6-9715-4904-BEE4-E3C180FACE08}"/>
    <dgm:cxn modelId="{C8BA09EE-2DE9-4C86-98B9-8D37A45EB7FF}" type="presOf" srcId="{626EB6A0-9717-49C5-B12C-D794ED52FFFE}" destId="{8B6B129D-F8DC-4B4C-89CE-CA38233F5F32}" srcOrd="0" destOrd="0" presId="urn:microsoft.com/office/officeart/2005/8/layout/radial1"/>
    <dgm:cxn modelId="{55AE35EE-9DB8-4300-B308-8C7042CE7600}" srcId="{28BF5BAA-306D-46FF-B362-C748BA905EFB}" destId="{EADB4BDC-366F-48E1-BD65-08306507DF22}" srcOrd="4" destOrd="0" parTransId="{626EB6A0-9717-49C5-B12C-D794ED52FFFE}" sibTransId="{DB9D6A0E-5A6C-4CDD-9863-E1C7047CE02F}"/>
    <dgm:cxn modelId="{D75704F5-D1ED-4E84-95FB-662395137116}" srcId="{28BF5BAA-306D-46FF-B362-C748BA905EFB}" destId="{0CFBDAC4-DB11-457D-BF34-9C0E937A8721}" srcOrd="0" destOrd="0" parTransId="{C73EE1DC-116C-4C3D-804F-2A7103BF5155}" sibTransId="{39EF473B-5CD1-48FD-A532-2697A5E96697}"/>
    <dgm:cxn modelId="{4E535CF4-98A7-45B0-871E-3F029297E9C3}" type="presParOf" srcId="{68FC07DE-6DF4-4826-AF15-58EF5D5CB18D}" destId="{C0BE9753-6AC3-4110-9F11-90345A566E96}" srcOrd="0" destOrd="0" presId="urn:microsoft.com/office/officeart/2005/8/layout/radial1"/>
    <dgm:cxn modelId="{EEDBB6C7-F5C9-45C5-A831-5AA8548B37C6}" type="presParOf" srcId="{68FC07DE-6DF4-4826-AF15-58EF5D5CB18D}" destId="{AE97F322-93E5-4D50-957D-CC7140B4E38D}" srcOrd="1" destOrd="0" presId="urn:microsoft.com/office/officeart/2005/8/layout/radial1"/>
    <dgm:cxn modelId="{BACBF91A-843D-4072-B4A7-5DDA8818AA83}" type="presParOf" srcId="{AE97F322-93E5-4D50-957D-CC7140B4E38D}" destId="{9554FC21-61F9-4A4B-8008-76932D51B486}" srcOrd="0" destOrd="0" presId="urn:microsoft.com/office/officeart/2005/8/layout/radial1"/>
    <dgm:cxn modelId="{C43F3358-04BE-4303-8A49-CE3708503E2C}" type="presParOf" srcId="{68FC07DE-6DF4-4826-AF15-58EF5D5CB18D}" destId="{478942BB-1E51-464E-8FDD-8EBC3A584112}" srcOrd="2" destOrd="0" presId="urn:microsoft.com/office/officeart/2005/8/layout/radial1"/>
    <dgm:cxn modelId="{EDCDEFEB-39B9-4A3C-8CFE-2CB6A4962234}" type="presParOf" srcId="{68FC07DE-6DF4-4826-AF15-58EF5D5CB18D}" destId="{41A63A4F-FF89-43A3-B691-88F7EF9E1057}" srcOrd="3" destOrd="0" presId="urn:microsoft.com/office/officeart/2005/8/layout/radial1"/>
    <dgm:cxn modelId="{06DFB5C3-FED6-4270-A4A5-7BBC57C2556E}" type="presParOf" srcId="{41A63A4F-FF89-43A3-B691-88F7EF9E1057}" destId="{F8B1A663-9FF4-446E-800C-BB0F1D14B187}" srcOrd="0" destOrd="0" presId="urn:microsoft.com/office/officeart/2005/8/layout/radial1"/>
    <dgm:cxn modelId="{562FF068-3D03-47D9-8DE4-DDEA7098F261}" type="presParOf" srcId="{68FC07DE-6DF4-4826-AF15-58EF5D5CB18D}" destId="{6AF14062-3345-4921-8711-1064744276BC}" srcOrd="4" destOrd="0" presId="urn:microsoft.com/office/officeart/2005/8/layout/radial1"/>
    <dgm:cxn modelId="{8CE07496-E711-4D32-8857-0B95BEAB614F}" type="presParOf" srcId="{68FC07DE-6DF4-4826-AF15-58EF5D5CB18D}" destId="{B80F04D9-19B3-493A-9BE4-60F50B11E030}" srcOrd="5" destOrd="0" presId="urn:microsoft.com/office/officeart/2005/8/layout/radial1"/>
    <dgm:cxn modelId="{43A44C0A-8FA1-43C1-82AD-6DD3C89085F7}" type="presParOf" srcId="{B80F04D9-19B3-493A-9BE4-60F50B11E030}" destId="{8BD5E12C-930B-41AD-81F1-7C147E38C643}" srcOrd="0" destOrd="0" presId="urn:microsoft.com/office/officeart/2005/8/layout/radial1"/>
    <dgm:cxn modelId="{0E959C8A-5D2E-4CE9-95F2-C09BAE60BF76}" type="presParOf" srcId="{68FC07DE-6DF4-4826-AF15-58EF5D5CB18D}" destId="{550074E4-2964-48B8-9458-0FBA1B03C66F}" srcOrd="6" destOrd="0" presId="urn:microsoft.com/office/officeart/2005/8/layout/radial1"/>
    <dgm:cxn modelId="{16035614-7A5D-466A-A33B-D77286D6ACF0}" type="presParOf" srcId="{68FC07DE-6DF4-4826-AF15-58EF5D5CB18D}" destId="{8FF03821-7ECE-4451-8640-369868FF07BC}" srcOrd="7" destOrd="0" presId="urn:microsoft.com/office/officeart/2005/8/layout/radial1"/>
    <dgm:cxn modelId="{9D010A05-A539-4CEC-8B76-2403F523FDD3}" type="presParOf" srcId="{8FF03821-7ECE-4451-8640-369868FF07BC}" destId="{FD617B29-CA3D-405F-9C18-F529ABD0A747}" srcOrd="0" destOrd="0" presId="urn:microsoft.com/office/officeart/2005/8/layout/radial1"/>
    <dgm:cxn modelId="{67D15585-1D50-47A4-91D1-935114E27612}" type="presParOf" srcId="{68FC07DE-6DF4-4826-AF15-58EF5D5CB18D}" destId="{7FEF6299-0D85-4B55-B3CA-3D241992F43A}" srcOrd="8" destOrd="0" presId="urn:microsoft.com/office/officeart/2005/8/layout/radial1"/>
    <dgm:cxn modelId="{9BA29124-8153-445D-B55A-6962D7EB6050}" type="presParOf" srcId="{68FC07DE-6DF4-4826-AF15-58EF5D5CB18D}" destId="{8B6B129D-F8DC-4B4C-89CE-CA38233F5F32}" srcOrd="9" destOrd="0" presId="urn:microsoft.com/office/officeart/2005/8/layout/radial1"/>
    <dgm:cxn modelId="{C8C8784D-CD8D-4970-9428-DF15541C1DCC}" type="presParOf" srcId="{8B6B129D-F8DC-4B4C-89CE-CA38233F5F32}" destId="{86342250-AEB1-4D80-A626-8D782DAF44C2}" srcOrd="0" destOrd="0" presId="urn:microsoft.com/office/officeart/2005/8/layout/radial1"/>
    <dgm:cxn modelId="{C061A9D3-B582-48C4-BCCB-5C0497E0CFB2}" type="presParOf" srcId="{68FC07DE-6DF4-4826-AF15-58EF5D5CB18D}" destId="{FF9DA0D0-F98F-46D2-9998-8A98F84921A5}" srcOrd="10" destOrd="0" presId="urn:microsoft.com/office/officeart/2005/8/layout/radial1"/>
    <dgm:cxn modelId="{15147109-ED80-4268-A4C2-A3D3999DDBE3}" type="presParOf" srcId="{68FC07DE-6DF4-4826-AF15-58EF5D5CB18D}" destId="{AA1A0FF0-B352-489A-943F-D793677AEC6D}" srcOrd="11" destOrd="0" presId="urn:microsoft.com/office/officeart/2005/8/layout/radial1"/>
    <dgm:cxn modelId="{F372E46F-1121-4A95-AF0A-0F65391C3450}" type="presParOf" srcId="{AA1A0FF0-B352-489A-943F-D793677AEC6D}" destId="{AFC80530-1CA6-436C-94E4-A81879DCBB0B}" srcOrd="0" destOrd="0" presId="urn:microsoft.com/office/officeart/2005/8/layout/radial1"/>
    <dgm:cxn modelId="{216CBAD0-5B89-4893-AB7F-F8A3B5208F5F}" type="presParOf" srcId="{68FC07DE-6DF4-4826-AF15-58EF5D5CB18D}" destId="{619D793E-9881-463F-895F-A5D40B4BCA73}" srcOrd="12" destOrd="0" presId="urn:microsoft.com/office/officeart/2005/8/layout/radial1"/>
    <dgm:cxn modelId="{1FE7D614-BCDF-46F2-B6DE-134E6CC71951}" type="presParOf" srcId="{68FC07DE-6DF4-4826-AF15-58EF5D5CB18D}" destId="{4591A617-4F1A-417C-9E55-53F500C9991A}" srcOrd="13" destOrd="0" presId="urn:microsoft.com/office/officeart/2005/8/layout/radial1"/>
    <dgm:cxn modelId="{ED5CBCB5-F1DB-4CCF-8731-A83ABAB73635}" type="presParOf" srcId="{4591A617-4F1A-417C-9E55-53F500C9991A}" destId="{5423CB9E-CFC2-452D-AC0A-A8CA48F8EA38}" srcOrd="0" destOrd="0" presId="urn:microsoft.com/office/officeart/2005/8/layout/radial1"/>
    <dgm:cxn modelId="{601366AF-6563-410F-844B-EF9E0E4787BC}" type="presParOf" srcId="{68FC07DE-6DF4-4826-AF15-58EF5D5CB18D}" destId="{6A870787-43C5-4D2C-AF70-CEF7076E2686}" srcOrd="14"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43863D-1688-4A12-97FD-F6C4A1C5D5F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8BF5BAA-306D-46FF-B362-C748BA905EFB}">
      <dgm:prSet phldrT="[Text]" custT="1"/>
      <dgm:spPr>
        <a:solidFill>
          <a:srgbClr val="44546A"/>
        </a:solidFill>
        <a:ln>
          <a:solidFill>
            <a:schemeClr val="accent1"/>
          </a:solidFill>
        </a:ln>
      </dgm:spPr>
      <dgm:t>
        <a:bodyPr/>
        <a:lstStyle/>
        <a:p>
          <a:r>
            <a:rPr lang="en-US" sz="1600"/>
            <a:t>SCDOT Statewide TMC</a:t>
          </a:r>
        </a:p>
      </dgm:t>
    </dgm:pt>
    <dgm:pt modelId="{5C7273F7-2ECA-445A-9137-7299E57F7B15}" type="parTrans" cxnId="{BB456ED2-F709-498A-8DB2-EEF8C3C82E73}">
      <dgm:prSet/>
      <dgm:spPr/>
      <dgm:t>
        <a:bodyPr/>
        <a:lstStyle/>
        <a:p>
          <a:endParaRPr lang="en-US" sz="2800"/>
        </a:p>
      </dgm:t>
    </dgm:pt>
    <dgm:pt modelId="{09F57D14-AEFD-43DB-A7EE-1FCD603DED89}" type="sibTrans" cxnId="{BB456ED2-F709-498A-8DB2-EEF8C3C82E73}">
      <dgm:prSet/>
      <dgm:spPr/>
      <dgm:t>
        <a:bodyPr/>
        <a:lstStyle/>
        <a:p>
          <a:endParaRPr lang="en-US" sz="2800"/>
        </a:p>
      </dgm:t>
    </dgm:pt>
    <dgm:pt modelId="{0CFBDAC4-DB11-457D-BF34-9C0E937A8721}">
      <dgm:prSet phldrT="[Text]" custT="1"/>
      <dgm:spPr>
        <a:solidFill>
          <a:srgbClr val="44546A"/>
        </a:solidFill>
        <a:ln>
          <a:solidFill>
            <a:schemeClr val="accent1"/>
          </a:solidFill>
        </a:ln>
      </dgm:spPr>
      <dgm:t>
        <a:bodyPr/>
        <a:lstStyle/>
        <a:p>
          <a:r>
            <a:rPr lang="en-US" sz="1100"/>
            <a:t>SLED Alerts</a:t>
          </a:r>
        </a:p>
      </dgm:t>
    </dgm:pt>
    <dgm:pt modelId="{C73EE1DC-116C-4C3D-804F-2A7103BF5155}" type="parTrans" cxnId="{D75704F5-D1ED-4E84-95FB-662395137116}">
      <dgm:prSet custT="1"/>
      <dgm:spPr/>
      <dgm:t>
        <a:bodyPr/>
        <a:lstStyle/>
        <a:p>
          <a:endParaRPr lang="en-US" sz="800"/>
        </a:p>
      </dgm:t>
    </dgm:pt>
    <dgm:pt modelId="{39EF473B-5CD1-48FD-A532-2697A5E96697}" type="sibTrans" cxnId="{D75704F5-D1ED-4E84-95FB-662395137116}">
      <dgm:prSet/>
      <dgm:spPr/>
      <dgm:t>
        <a:bodyPr/>
        <a:lstStyle/>
        <a:p>
          <a:endParaRPr lang="en-US" sz="2800"/>
        </a:p>
      </dgm:t>
    </dgm:pt>
    <dgm:pt modelId="{204B6983-B108-4709-A398-D88EDAE027A7}">
      <dgm:prSet phldrT="[Text]" custT="1"/>
      <dgm:spPr>
        <a:solidFill>
          <a:srgbClr val="44546A"/>
        </a:solidFill>
        <a:ln>
          <a:solidFill>
            <a:schemeClr val="accent1"/>
          </a:solidFill>
        </a:ln>
      </dgm:spPr>
      <dgm:t>
        <a:bodyPr/>
        <a:lstStyle/>
        <a:p>
          <a:r>
            <a:rPr lang="en-US" sz="1100"/>
            <a:t>ATMS System</a:t>
          </a:r>
        </a:p>
      </dgm:t>
    </dgm:pt>
    <dgm:pt modelId="{E3D582E7-5A24-448D-8C6E-5A3D1F808F17}" type="parTrans" cxnId="{8D31E5AE-B129-4F52-81B2-592230060701}">
      <dgm:prSet custT="1"/>
      <dgm:spPr/>
      <dgm:t>
        <a:bodyPr/>
        <a:lstStyle/>
        <a:p>
          <a:endParaRPr lang="en-US" sz="600"/>
        </a:p>
      </dgm:t>
    </dgm:pt>
    <dgm:pt modelId="{3CCD42BD-1EEF-443E-B478-DB04D662F972}" type="sibTrans" cxnId="{8D31E5AE-B129-4F52-81B2-592230060701}">
      <dgm:prSet/>
      <dgm:spPr/>
      <dgm:t>
        <a:bodyPr/>
        <a:lstStyle/>
        <a:p>
          <a:endParaRPr lang="en-US" sz="2000"/>
        </a:p>
      </dgm:t>
    </dgm:pt>
    <dgm:pt modelId="{600A850B-BA46-4EE5-94FF-7AA41966DA8C}">
      <dgm:prSet phldrT="[Text]" custT="1"/>
      <dgm:spPr>
        <a:solidFill>
          <a:srgbClr val="44546A"/>
        </a:solidFill>
        <a:ln>
          <a:solidFill>
            <a:schemeClr val="accent1"/>
          </a:solidFill>
        </a:ln>
      </dgm:spPr>
      <dgm:t>
        <a:bodyPr/>
        <a:lstStyle/>
        <a:p>
          <a:r>
            <a:rPr lang="en-US" sz="1100"/>
            <a:t>Weather Data</a:t>
          </a:r>
        </a:p>
      </dgm:t>
    </dgm:pt>
    <dgm:pt modelId="{264DFCDD-F47B-4B41-A7B6-7E8B53BA2AA6}" type="parTrans" cxnId="{13EB513E-D200-4505-ACEE-E316BD9B1A60}">
      <dgm:prSet custT="1"/>
      <dgm:spPr/>
      <dgm:t>
        <a:bodyPr/>
        <a:lstStyle/>
        <a:p>
          <a:endParaRPr lang="en-US" sz="600"/>
        </a:p>
      </dgm:t>
    </dgm:pt>
    <dgm:pt modelId="{3A7DB0CB-7C81-4003-8227-EA832944E9B3}" type="sibTrans" cxnId="{13EB513E-D200-4505-ACEE-E316BD9B1A60}">
      <dgm:prSet/>
      <dgm:spPr/>
      <dgm:t>
        <a:bodyPr/>
        <a:lstStyle/>
        <a:p>
          <a:endParaRPr lang="en-US" sz="2000"/>
        </a:p>
      </dgm:t>
    </dgm:pt>
    <dgm:pt modelId="{EC7C3D10-0285-4EEA-B645-92D3898EE9FA}">
      <dgm:prSet phldrT="[Text]" custT="1"/>
      <dgm:spPr>
        <a:solidFill>
          <a:srgbClr val="44546A"/>
        </a:solidFill>
        <a:ln>
          <a:solidFill>
            <a:schemeClr val="accent1"/>
          </a:solidFill>
        </a:ln>
      </dgm:spPr>
      <dgm:t>
        <a:bodyPr/>
        <a:lstStyle/>
        <a:p>
          <a:r>
            <a:rPr lang="en-US" sz="1100"/>
            <a:t>SCDOT Camera Feeds</a:t>
          </a:r>
        </a:p>
      </dgm:t>
    </dgm:pt>
    <dgm:pt modelId="{AC562938-97D5-4F46-9C2F-D6111BBC566F}" type="parTrans" cxnId="{811E668A-D891-4619-B5B9-52EE34ABF0A8}">
      <dgm:prSet custT="1"/>
      <dgm:spPr/>
      <dgm:t>
        <a:bodyPr/>
        <a:lstStyle/>
        <a:p>
          <a:endParaRPr lang="en-US" sz="600"/>
        </a:p>
      </dgm:t>
    </dgm:pt>
    <dgm:pt modelId="{1A047D7E-5C6A-4933-A38F-300B35D1857A}" type="sibTrans" cxnId="{811E668A-D891-4619-B5B9-52EE34ABF0A8}">
      <dgm:prSet/>
      <dgm:spPr/>
      <dgm:t>
        <a:bodyPr/>
        <a:lstStyle/>
        <a:p>
          <a:endParaRPr lang="en-US" sz="2000"/>
        </a:p>
      </dgm:t>
    </dgm:pt>
    <dgm:pt modelId="{B6DA8677-A2C2-4891-A871-2D351D27E16B}">
      <dgm:prSet phldrT="[Text]" custT="1"/>
      <dgm:spPr>
        <a:solidFill>
          <a:srgbClr val="44546A"/>
        </a:solidFill>
        <a:ln>
          <a:solidFill>
            <a:schemeClr val="accent1"/>
          </a:solidFill>
        </a:ln>
      </dgm:spPr>
      <dgm:t>
        <a:bodyPr/>
        <a:lstStyle/>
        <a:p>
          <a:r>
            <a:rPr lang="en-US" sz="1100"/>
            <a:t>Portable Work Zone Camera Feeds</a:t>
          </a:r>
        </a:p>
      </dgm:t>
    </dgm:pt>
    <dgm:pt modelId="{F80DD678-B75C-4B31-9544-F490896F1D1F}" type="parTrans" cxnId="{8D1A2375-FCF5-4CE4-93C4-8203F7BE5DB6}">
      <dgm:prSet custT="1"/>
      <dgm:spPr/>
      <dgm:t>
        <a:bodyPr/>
        <a:lstStyle/>
        <a:p>
          <a:endParaRPr lang="en-US" sz="600"/>
        </a:p>
      </dgm:t>
    </dgm:pt>
    <dgm:pt modelId="{A8B161BB-124B-4E86-B4B6-3DD981CE568E}" type="sibTrans" cxnId="{8D1A2375-FCF5-4CE4-93C4-8203F7BE5DB6}">
      <dgm:prSet/>
      <dgm:spPr/>
      <dgm:t>
        <a:bodyPr/>
        <a:lstStyle/>
        <a:p>
          <a:endParaRPr lang="en-US" sz="2000"/>
        </a:p>
      </dgm:t>
    </dgm:pt>
    <dgm:pt modelId="{B2F64A1F-98D0-4632-8AA6-09AC1E305C2C}">
      <dgm:prSet phldrT="[Text]" custT="1"/>
      <dgm:spPr>
        <a:solidFill>
          <a:srgbClr val="44546A"/>
        </a:solidFill>
        <a:ln>
          <a:solidFill>
            <a:schemeClr val="accent1"/>
          </a:solidFill>
        </a:ln>
      </dgm:spPr>
      <dgm:t>
        <a:bodyPr/>
        <a:lstStyle/>
        <a:p>
          <a:r>
            <a:rPr lang="en-US" sz="1100" dirty="0"/>
            <a:t>Wind / Fog Sensors</a:t>
          </a:r>
        </a:p>
      </dgm:t>
    </dgm:pt>
    <dgm:pt modelId="{B4A2DE96-DB65-427F-B528-7B12CE99A142}" type="parTrans" cxnId="{B92D32FB-642E-46B6-B53C-EDCE655830AB}">
      <dgm:prSet custT="1"/>
      <dgm:spPr/>
      <dgm:t>
        <a:bodyPr/>
        <a:lstStyle/>
        <a:p>
          <a:endParaRPr lang="en-US" sz="600"/>
        </a:p>
      </dgm:t>
    </dgm:pt>
    <dgm:pt modelId="{159CCEB0-E596-423B-91CA-639784EDAF1E}" type="sibTrans" cxnId="{B92D32FB-642E-46B6-B53C-EDCE655830AB}">
      <dgm:prSet/>
      <dgm:spPr/>
      <dgm:t>
        <a:bodyPr/>
        <a:lstStyle/>
        <a:p>
          <a:endParaRPr lang="en-US" sz="2000"/>
        </a:p>
      </dgm:t>
    </dgm:pt>
    <dgm:pt modelId="{9A2FADFF-88E2-470D-B17D-6200D9E5C557}">
      <dgm:prSet phldrT="[Text]" custT="1"/>
      <dgm:spPr>
        <a:solidFill>
          <a:srgbClr val="44546A"/>
        </a:solidFill>
        <a:ln>
          <a:solidFill>
            <a:schemeClr val="accent1"/>
          </a:solidFill>
        </a:ln>
      </dgm:spPr>
      <dgm:t>
        <a:bodyPr/>
        <a:lstStyle/>
        <a:p>
          <a:r>
            <a:rPr lang="en-US" sz="1100" err="1"/>
            <a:t>Iteris</a:t>
          </a:r>
          <a:r>
            <a:rPr lang="en-US" sz="1100"/>
            <a:t> </a:t>
          </a:r>
          <a:r>
            <a:rPr lang="en-US" sz="1100" err="1"/>
            <a:t>ClearGuide</a:t>
          </a:r>
          <a:r>
            <a:rPr lang="en-US" sz="1100"/>
            <a:t> Data</a:t>
          </a:r>
        </a:p>
      </dgm:t>
    </dgm:pt>
    <dgm:pt modelId="{7858FD5F-011B-4114-93D8-8E842D0889AE}" type="parTrans" cxnId="{495B5E8C-6E2D-47A3-9640-F25230B1E2C0}">
      <dgm:prSet custT="1"/>
      <dgm:spPr/>
      <dgm:t>
        <a:bodyPr/>
        <a:lstStyle/>
        <a:p>
          <a:endParaRPr lang="en-US" sz="600"/>
        </a:p>
      </dgm:t>
    </dgm:pt>
    <dgm:pt modelId="{0A3414B2-734F-4DAD-B71D-8AFBFF554105}" type="sibTrans" cxnId="{495B5E8C-6E2D-47A3-9640-F25230B1E2C0}">
      <dgm:prSet/>
      <dgm:spPr/>
      <dgm:t>
        <a:bodyPr/>
        <a:lstStyle/>
        <a:p>
          <a:endParaRPr lang="en-US" sz="2000"/>
        </a:p>
      </dgm:t>
    </dgm:pt>
    <dgm:pt modelId="{10119567-8D65-42B0-A4D9-9B7FED97ADDD}">
      <dgm:prSet phldrT="[Text]" custT="1"/>
      <dgm:spPr>
        <a:solidFill>
          <a:srgbClr val="44546A"/>
        </a:solidFill>
        <a:ln>
          <a:solidFill>
            <a:schemeClr val="accent1"/>
          </a:solidFill>
        </a:ln>
      </dgm:spPr>
      <dgm:t>
        <a:bodyPr/>
        <a:lstStyle/>
        <a:p>
          <a:r>
            <a:rPr lang="en-US" sz="1100"/>
            <a:t>Incident Data</a:t>
          </a:r>
        </a:p>
      </dgm:t>
    </dgm:pt>
    <dgm:pt modelId="{3D910913-76B9-469D-94DF-6165BA5A1192}" type="parTrans" cxnId="{6ADDD914-4E94-4C5B-88A9-DC3B71008F02}">
      <dgm:prSet custT="1"/>
      <dgm:spPr/>
      <dgm:t>
        <a:bodyPr/>
        <a:lstStyle/>
        <a:p>
          <a:endParaRPr lang="en-US" sz="600"/>
        </a:p>
      </dgm:t>
    </dgm:pt>
    <dgm:pt modelId="{357E5246-1FA9-4192-9386-0A15D64414E7}" type="sibTrans" cxnId="{6ADDD914-4E94-4C5B-88A9-DC3B71008F02}">
      <dgm:prSet/>
      <dgm:spPr/>
      <dgm:t>
        <a:bodyPr/>
        <a:lstStyle/>
        <a:p>
          <a:endParaRPr lang="en-US" sz="2000"/>
        </a:p>
      </dgm:t>
    </dgm:pt>
    <dgm:pt modelId="{6E341344-DAA5-4AD8-ADF4-38FF999B362E}">
      <dgm:prSet phldrT="[Text]" custT="1"/>
      <dgm:spPr>
        <a:solidFill>
          <a:srgbClr val="44546A"/>
        </a:solidFill>
        <a:ln>
          <a:solidFill>
            <a:schemeClr val="accent1"/>
          </a:solidFill>
        </a:ln>
      </dgm:spPr>
      <dgm:t>
        <a:bodyPr/>
        <a:lstStyle/>
        <a:p>
          <a:r>
            <a:rPr lang="en-US" sz="1100"/>
            <a:t>On-scene reports from SHEP</a:t>
          </a:r>
        </a:p>
      </dgm:t>
    </dgm:pt>
    <dgm:pt modelId="{3F2D9B66-0A06-40FA-9956-327A27AF0EE1}" type="parTrans" cxnId="{31FC8564-90DA-4314-863E-71942AE7CF0C}">
      <dgm:prSet custT="1"/>
      <dgm:spPr/>
      <dgm:t>
        <a:bodyPr/>
        <a:lstStyle/>
        <a:p>
          <a:endParaRPr lang="en-US" sz="600"/>
        </a:p>
      </dgm:t>
    </dgm:pt>
    <dgm:pt modelId="{0DA206CB-182D-45A9-97F2-4FED99D4DDA6}" type="sibTrans" cxnId="{31FC8564-90DA-4314-863E-71942AE7CF0C}">
      <dgm:prSet/>
      <dgm:spPr/>
      <dgm:t>
        <a:bodyPr/>
        <a:lstStyle/>
        <a:p>
          <a:endParaRPr lang="en-US" sz="2000"/>
        </a:p>
      </dgm:t>
    </dgm:pt>
    <dgm:pt modelId="{EB7F2CC6-756F-42EC-A8CB-5FA7D3E364CA}">
      <dgm:prSet phldrT="[Text]" custT="1"/>
      <dgm:spPr>
        <a:solidFill>
          <a:srgbClr val="44546A"/>
        </a:solidFill>
        <a:ln>
          <a:solidFill>
            <a:schemeClr val="accent1"/>
          </a:solidFill>
        </a:ln>
      </dgm:spPr>
      <dgm:t>
        <a:bodyPr/>
        <a:lstStyle/>
        <a:p>
          <a:endParaRPr lang="en-US" sz="1100"/>
        </a:p>
      </dgm:t>
    </dgm:pt>
    <dgm:pt modelId="{31F889D1-C485-4364-8E7E-6D9D721D280D}" type="parTrans" cxnId="{401AC2F3-DEA4-4086-8C92-3F31715C7AFE}">
      <dgm:prSet/>
      <dgm:spPr/>
      <dgm:t>
        <a:bodyPr/>
        <a:lstStyle/>
        <a:p>
          <a:endParaRPr lang="en-US" sz="2000"/>
        </a:p>
      </dgm:t>
    </dgm:pt>
    <dgm:pt modelId="{F19964BB-0565-400D-AE71-F71AE6B745C6}" type="sibTrans" cxnId="{401AC2F3-DEA4-4086-8C92-3F31715C7AFE}">
      <dgm:prSet/>
      <dgm:spPr/>
      <dgm:t>
        <a:bodyPr/>
        <a:lstStyle/>
        <a:p>
          <a:endParaRPr lang="en-US" sz="2000"/>
        </a:p>
      </dgm:t>
    </dgm:pt>
    <dgm:pt modelId="{68FC07DE-6DF4-4826-AF15-58EF5D5CB18D}" type="pres">
      <dgm:prSet presAssocID="{0443863D-1688-4A12-97FD-F6C4A1C5D5F8}" presName="cycle" presStyleCnt="0">
        <dgm:presLayoutVars>
          <dgm:chMax val="1"/>
          <dgm:dir/>
          <dgm:animLvl val="ctr"/>
          <dgm:resizeHandles val="exact"/>
        </dgm:presLayoutVars>
      </dgm:prSet>
      <dgm:spPr/>
    </dgm:pt>
    <dgm:pt modelId="{C0BE9753-6AC3-4110-9F11-90345A566E96}" type="pres">
      <dgm:prSet presAssocID="{28BF5BAA-306D-46FF-B362-C748BA905EFB}" presName="centerShape" presStyleLbl="node0" presStyleIdx="0" presStyleCnt="1"/>
      <dgm:spPr/>
    </dgm:pt>
    <dgm:pt modelId="{AE97F322-93E5-4D50-957D-CC7140B4E38D}" type="pres">
      <dgm:prSet presAssocID="{C73EE1DC-116C-4C3D-804F-2A7103BF5155}" presName="Name9" presStyleLbl="parChTrans1D2" presStyleIdx="0" presStyleCnt="9"/>
      <dgm:spPr/>
    </dgm:pt>
    <dgm:pt modelId="{9554FC21-61F9-4A4B-8008-76932D51B486}" type="pres">
      <dgm:prSet presAssocID="{C73EE1DC-116C-4C3D-804F-2A7103BF5155}" presName="connTx" presStyleLbl="parChTrans1D2" presStyleIdx="0" presStyleCnt="9"/>
      <dgm:spPr/>
    </dgm:pt>
    <dgm:pt modelId="{478942BB-1E51-464E-8FDD-8EBC3A584112}" type="pres">
      <dgm:prSet presAssocID="{0CFBDAC4-DB11-457D-BF34-9C0E937A8721}" presName="node" presStyleLbl="node1" presStyleIdx="0" presStyleCnt="9">
        <dgm:presLayoutVars>
          <dgm:bulletEnabled val="1"/>
        </dgm:presLayoutVars>
      </dgm:prSet>
      <dgm:spPr/>
    </dgm:pt>
    <dgm:pt modelId="{D4C31114-7DD6-40C4-BA4A-460C7DCD2677}" type="pres">
      <dgm:prSet presAssocID="{E3D582E7-5A24-448D-8C6E-5A3D1F808F17}" presName="Name9" presStyleLbl="parChTrans1D2" presStyleIdx="1" presStyleCnt="9"/>
      <dgm:spPr/>
    </dgm:pt>
    <dgm:pt modelId="{9BF85FB3-BB63-44D5-A17D-109D6545EF6C}" type="pres">
      <dgm:prSet presAssocID="{E3D582E7-5A24-448D-8C6E-5A3D1F808F17}" presName="connTx" presStyleLbl="parChTrans1D2" presStyleIdx="1" presStyleCnt="9"/>
      <dgm:spPr/>
    </dgm:pt>
    <dgm:pt modelId="{1FA39CD3-2F63-4372-9B1B-AADDC7FCB169}" type="pres">
      <dgm:prSet presAssocID="{204B6983-B108-4709-A398-D88EDAE027A7}" presName="node" presStyleLbl="node1" presStyleIdx="1" presStyleCnt="9">
        <dgm:presLayoutVars>
          <dgm:bulletEnabled val="1"/>
        </dgm:presLayoutVars>
      </dgm:prSet>
      <dgm:spPr/>
    </dgm:pt>
    <dgm:pt modelId="{27284780-C92A-4670-BB77-8E2813FE9D59}" type="pres">
      <dgm:prSet presAssocID="{264DFCDD-F47B-4B41-A7B6-7E8B53BA2AA6}" presName="Name9" presStyleLbl="parChTrans1D2" presStyleIdx="2" presStyleCnt="9"/>
      <dgm:spPr/>
    </dgm:pt>
    <dgm:pt modelId="{BECB809A-EBDE-4B12-BED8-98E1FF6CF5C1}" type="pres">
      <dgm:prSet presAssocID="{264DFCDD-F47B-4B41-A7B6-7E8B53BA2AA6}" presName="connTx" presStyleLbl="parChTrans1D2" presStyleIdx="2" presStyleCnt="9"/>
      <dgm:spPr/>
    </dgm:pt>
    <dgm:pt modelId="{E3BE0B2C-27F4-436E-990E-997ACC90B6D8}" type="pres">
      <dgm:prSet presAssocID="{600A850B-BA46-4EE5-94FF-7AA41966DA8C}" presName="node" presStyleLbl="node1" presStyleIdx="2" presStyleCnt="9">
        <dgm:presLayoutVars>
          <dgm:bulletEnabled val="1"/>
        </dgm:presLayoutVars>
      </dgm:prSet>
      <dgm:spPr/>
    </dgm:pt>
    <dgm:pt modelId="{D8AE0375-9360-41C4-91A0-F195D024E613}" type="pres">
      <dgm:prSet presAssocID="{AC562938-97D5-4F46-9C2F-D6111BBC566F}" presName="Name9" presStyleLbl="parChTrans1D2" presStyleIdx="3" presStyleCnt="9"/>
      <dgm:spPr/>
    </dgm:pt>
    <dgm:pt modelId="{EF9C2417-3E1E-449C-91BF-C67D69B8AC53}" type="pres">
      <dgm:prSet presAssocID="{AC562938-97D5-4F46-9C2F-D6111BBC566F}" presName="connTx" presStyleLbl="parChTrans1D2" presStyleIdx="3" presStyleCnt="9"/>
      <dgm:spPr/>
    </dgm:pt>
    <dgm:pt modelId="{A4E2FFCE-8793-42DE-A307-EBBD3F1968A4}" type="pres">
      <dgm:prSet presAssocID="{EC7C3D10-0285-4EEA-B645-92D3898EE9FA}" presName="node" presStyleLbl="node1" presStyleIdx="3" presStyleCnt="9">
        <dgm:presLayoutVars>
          <dgm:bulletEnabled val="1"/>
        </dgm:presLayoutVars>
      </dgm:prSet>
      <dgm:spPr/>
    </dgm:pt>
    <dgm:pt modelId="{806D0A1B-C05A-4D1F-BE5B-A72B2D047A55}" type="pres">
      <dgm:prSet presAssocID="{F80DD678-B75C-4B31-9544-F490896F1D1F}" presName="Name9" presStyleLbl="parChTrans1D2" presStyleIdx="4" presStyleCnt="9"/>
      <dgm:spPr/>
    </dgm:pt>
    <dgm:pt modelId="{7F3C48F0-696E-4D24-BB93-5F9DDA500993}" type="pres">
      <dgm:prSet presAssocID="{F80DD678-B75C-4B31-9544-F490896F1D1F}" presName="connTx" presStyleLbl="parChTrans1D2" presStyleIdx="4" presStyleCnt="9"/>
      <dgm:spPr/>
    </dgm:pt>
    <dgm:pt modelId="{8569C312-60FB-4DB0-BBD1-2A2FCC722E67}" type="pres">
      <dgm:prSet presAssocID="{B6DA8677-A2C2-4891-A871-2D351D27E16B}" presName="node" presStyleLbl="node1" presStyleIdx="4" presStyleCnt="9">
        <dgm:presLayoutVars>
          <dgm:bulletEnabled val="1"/>
        </dgm:presLayoutVars>
      </dgm:prSet>
      <dgm:spPr/>
    </dgm:pt>
    <dgm:pt modelId="{131DD6EC-E6E2-41CE-B8BA-4B4ED154620E}" type="pres">
      <dgm:prSet presAssocID="{B4A2DE96-DB65-427F-B528-7B12CE99A142}" presName="Name9" presStyleLbl="parChTrans1D2" presStyleIdx="5" presStyleCnt="9"/>
      <dgm:spPr/>
    </dgm:pt>
    <dgm:pt modelId="{13B1D1BB-F028-4D83-9262-7B608DA2AE75}" type="pres">
      <dgm:prSet presAssocID="{B4A2DE96-DB65-427F-B528-7B12CE99A142}" presName="connTx" presStyleLbl="parChTrans1D2" presStyleIdx="5" presStyleCnt="9"/>
      <dgm:spPr/>
    </dgm:pt>
    <dgm:pt modelId="{60718C74-9DCA-494E-8373-EE77AB0CE07B}" type="pres">
      <dgm:prSet presAssocID="{B2F64A1F-98D0-4632-8AA6-09AC1E305C2C}" presName="node" presStyleLbl="node1" presStyleIdx="5" presStyleCnt="9">
        <dgm:presLayoutVars>
          <dgm:bulletEnabled val="1"/>
        </dgm:presLayoutVars>
      </dgm:prSet>
      <dgm:spPr/>
    </dgm:pt>
    <dgm:pt modelId="{F430D58B-859C-4210-81B8-4432FC399730}" type="pres">
      <dgm:prSet presAssocID="{7858FD5F-011B-4114-93D8-8E842D0889AE}" presName="Name9" presStyleLbl="parChTrans1D2" presStyleIdx="6" presStyleCnt="9"/>
      <dgm:spPr/>
    </dgm:pt>
    <dgm:pt modelId="{5B867691-71CB-42CE-8BDD-E192804F4500}" type="pres">
      <dgm:prSet presAssocID="{7858FD5F-011B-4114-93D8-8E842D0889AE}" presName="connTx" presStyleLbl="parChTrans1D2" presStyleIdx="6" presStyleCnt="9"/>
      <dgm:spPr/>
    </dgm:pt>
    <dgm:pt modelId="{D9EB6916-7957-4993-A8A7-DFFFC62662AD}" type="pres">
      <dgm:prSet presAssocID="{9A2FADFF-88E2-470D-B17D-6200D9E5C557}" presName="node" presStyleLbl="node1" presStyleIdx="6" presStyleCnt="9">
        <dgm:presLayoutVars>
          <dgm:bulletEnabled val="1"/>
        </dgm:presLayoutVars>
      </dgm:prSet>
      <dgm:spPr/>
    </dgm:pt>
    <dgm:pt modelId="{E95B269B-C5F0-45E4-BC42-D576BF8009BA}" type="pres">
      <dgm:prSet presAssocID="{3D910913-76B9-469D-94DF-6165BA5A1192}" presName="Name9" presStyleLbl="parChTrans1D2" presStyleIdx="7" presStyleCnt="9"/>
      <dgm:spPr/>
    </dgm:pt>
    <dgm:pt modelId="{5E6C9B58-369E-49B5-A3FD-2B9D31635532}" type="pres">
      <dgm:prSet presAssocID="{3D910913-76B9-469D-94DF-6165BA5A1192}" presName="connTx" presStyleLbl="parChTrans1D2" presStyleIdx="7" presStyleCnt="9"/>
      <dgm:spPr/>
    </dgm:pt>
    <dgm:pt modelId="{2BB7BA54-0C9A-45EF-8663-25169DF09662}" type="pres">
      <dgm:prSet presAssocID="{10119567-8D65-42B0-A4D9-9B7FED97ADDD}" presName="node" presStyleLbl="node1" presStyleIdx="7" presStyleCnt="9">
        <dgm:presLayoutVars>
          <dgm:bulletEnabled val="1"/>
        </dgm:presLayoutVars>
      </dgm:prSet>
      <dgm:spPr/>
    </dgm:pt>
    <dgm:pt modelId="{9153B689-E8DE-4961-9F61-0237C9EB6871}" type="pres">
      <dgm:prSet presAssocID="{3F2D9B66-0A06-40FA-9956-327A27AF0EE1}" presName="Name9" presStyleLbl="parChTrans1D2" presStyleIdx="8" presStyleCnt="9"/>
      <dgm:spPr/>
    </dgm:pt>
    <dgm:pt modelId="{0DF9CF1B-8440-4A6E-AA4E-3A3DC4D259DC}" type="pres">
      <dgm:prSet presAssocID="{3F2D9B66-0A06-40FA-9956-327A27AF0EE1}" presName="connTx" presStyleLbl="parChTrans1D2" presStyleIdx="8" presStyleCnt="9"/>
      <dgm:spPr/>
    </dgm:pt>
    <dgm:pt modelId="{74F313CD-B8E6-4EFC-ADE5-3B27A894BC00}" type="pres">
      <dgm:prSet presAssocID="{6E341344-DAA5-4AD8-ADF4-38FF999B362E}" presName="node" presStyleLbl="node1" presStyleIdx="8" presStyleCnt="9">
        <dgm:presLayoutVars>
          <dgm:bulletEnabled val="1"/>
        </dgm:presLayoutVars>
      </dgm:prSet>
      <dgm:spPr/>
    </dgm:pt>
  </dgm:ptLst>
  <dgm:cxnLst>
    <dgm:cxn modelId="{6ADDD914-4E94-4C5B-88A9-DC3B71008F02}" srcId="{28BF5BAA-306D-46FF-B362-C748BA905EFB}" destId="{10119567-8D65-42B0-A4D9-9B7FED97ADDD}" srcOrd="7" destOrd="0" parTransId="{3D910913-76B9-469D-94DF-6165BA5A1192}" sibTransId="{357E5246-1FA9-4192-9386-0A15D64414E7}"/>
    <dgm:cxn modelId="{AF11B616-F6B2-4347-ABD9-E54BB8323ED8}" type="presOf" srcId="{B6DA8677-A2C2-4891-A871-2D351D27E16B}" destId="{8569C312-60FB-4DB0-BBD1-2A2FCC722E67}" srcOrd="0" destOrd="0" presId="urn:microsoft.com/office/officeart/2005/8/layout/radial1"/>
    <dgm:cxn modelId="{E425B017-0415-45D3-B04E-BCF001137843}" type="presOf" srcId="{C73EE1DC-116C-4C3D-804F-2A7103BF5155}" destId="{9554FC21-61F9-4A4B-8008-76932D51B486}" srcOrd="1" destOrd="0" presId="urn:microsoft.com/office/officeart/2005/8/layout/radial1"/>
    <dgm:cxn modelId="{969D971C-A998-47F1-AE34-796978C49041}" type="presOf" srcId="{6E341344-DAA5-4AD8-ADF4-38FF999B362E}" destId="{74F313CD-B8E6-4EFC-ADE5-3B27A894BC00}" srcOrd="0" destOrd="0" presId="urn:microsoft.com/office/officeart/2005/8/layout/radial1"/>
    <dgm:cxn modelId="{E3496C2E-B6B2-4053-8A84-85A0F2C77D98}" type="presOf" srcId="{28BF5BAA-306D-46FF-B362-C748BA905EFB}" destId="{C0BE9753-6AC3-4110-9F11-90345A566E96}" srcOrd="0" destOrd="0" presId="urn:microsoft.com/office/officeart/2005/8/layout/radial1"/>
    <dgm:cxn modelId="{178CAA30-2742-4CB6-B424-B6743266A7F6}" type="presOf" srcId="{0CFBDAC4-DB11-457D-BF34-9C0E937A8721}" destId="{478942BB-1E51-464E-8FDD-8EBC3A584112}" srcOrd="0" destOrd="0" presId="urn:microsoft.com/office/officeart/2005/8/layout/radial1"/>
    <dgm:cxn modelId="{A0DE2F33-E2B6-4664-87E1-DBEFC29BF348}" type="presOf" srcId="{AC562938-97D5-4F46-9C2F-D6111BBC566F}" destId="{D8AE0375-9360-41C4-91A0-F195D024E613}" srcOrd="0" destOrd="0" presId="urn:microsoft.com/office/officeart/2005/8/layout/radial1"/>
    <dgm:cxn modelId="{1A641F37-A8E8-4E26-8802-852438D712E1}" type="presOf" srcId="{600A850B-BA46-4EE5-94FF-7AA41966DA8C}" destId="{E3BE0B2C-27F4-436E-990E-997ACC90B6D8}" srcOrd="0" destOrd="0" presId="urn:microsoft.com/office/officeart/2005/8/layout/radial1"/>
    <dgm:cxn modelId="{13EB513E-D200-4505-ACEE-E316BD9B1A60}" srcId="{28BF5BAA-306D-46FF-B362-C748BA905EFB}" destId="{600A850B-BA46-4EE5-94FF-7AA41966DA8C}" srcOrd="2" destOrd="0" parTransId="{264DFCDD-F47B-4B41-A7B6-7E8B53BA2AA6}" sibTransId="{3A7DB0CB-7C81-4003-8227-EA832944E9B3}"/>
    <dgm:cxn modelId="{31FC8564-90DA-4314-863E-71942AE7CF0C}" srcId="{28BF5BAA-306D-46FF-B362-C748BA905EFB}" destId="{6E341344-DAA5-4AD8-ADF4-38FF999B362E}" srcOrd="8" destOrd="0" parTransId="{3F2D9B66-0A06-40FA-9956-327A27AF0EE1}" sibTransId="{0DA206CB-182D-45A9-97F2-4FED99D4DDA6}"/>
    <dgm:cxn modelId="{FFFA8566-E84D-453F-976F-7BB915FF8CF2}" type="presOf" srcId="{0443863D-1688-4A12-97FD-F6C4A1C5D5F8}" destId="{68FC07DE-6DF4-4826-AF15-58EF5D5CB18D}" srcOrd="0" destOrd="0" presId="urn:microsoft.com/office/officeart/2005/8/layout/radial1"/>
    <dgm:cxn modelId="{3F172247-FE63-4D74-847D-C98346A9FB54}" type="presOf" srcId="{E3D582E7-5A24-448D-8C6E-5A3D1F808F17}" destId="{9BF85FB3-BB63-44D5-A17D-109D6545EF6C}" srcOrd="1" destOrd="0" presId="urn:microsoft.com/office/officeart/2005/8/layout/radial1"/>
    <dgm:cxn modelId="{3AC36569-A695-4104-81F4-182F7552A315}" type="presOf" srcId="{F80DD678-B75C-4B31-9544-F490896F1D1F}" destId="{806D0A1B-C05A-4D1F-BE5B-A72B2D047A55}" srcOrd="0" destOrd="0" presId="urn:microsoft.com/office/officeart/2005/8/layout/radial1"/>
    <dgm:cxn modelId="{1A997C69-1B9D-411B-9F3F-7A54E1982727}" type="presOf" srcId="{B2F64A1F-98D0-4632-8AA6-09AC1E305C2C}" destId="{60718C74-9DCA-494E-8373-EE77AB0CE07B}" srcOrd="0" destOrd="0" presId="urn:microsoft.com/office/officeart/2005/8/layout/radial1"/>
    <dgm:cxn modelId="{D80EA54A-86D1-4372-BBFA-34EF914197DD}" type="presOf" srcId="{204B6983-B108-4709-A398-D88EDAE027A7}" destId="{1FA39CD3-2F63-4372-9B1B-AADDC7FCB169}" srcOrd="0" destOrd="0" presId="urn:microsoft.com/office/officeart/2005/8/layout/radial1"/>
    <dgm:cxn modelId="{ACB5094E-0560-42F8-84AB-D2565D2750F2}" type="presOf" srcId="{F80DD678-B75C-4B31-9544-F490896F1D1F}" destId="{7F3C48F0-696E-4D24-BB93-5F9DDA500993}" srcOrd="1" destOrd="0" presId="urn:microsoft.com/office/officeart/2005/8/layout/radial1"/>
    <dgm:cxn modelId="{B95D1852-C7EE-4305-BFED-C68C98ADA006}" type="presOf" srcId="{B4A2DE96-DB65-427F-B528-7B12CE99A142}" destId="{13B1D1BB-F028-4D83-9262-7B608DA2AE75}" srcOrd="1" destOrd="0" presId="urn:microsoft.com/office/officeart/2005/8/layout/radial1"/>
    <dgm:cxn modelId="{86A49D54-1BE0-467A-B9D9-358D8BA90003}" type="presOf" srcId="{7858FD5F-011B-4114-93D8-8E842D0889AE}" destId="{F430D58B-859C-4210-81B8-4432FC399730}" srcOrd="0" destOrd="0" presId="urn:microsoft.com/office/officeart/2005/8/layout/radial1"/>
    <dgm:cxn modelId="{8D1A2375-FCF5-4CE4-93C4-8203F7BE5DB6}" srcId="{28BF5BAA-306D-46FF-B362-C748BA905EFB}" destId="{B6DA8677-A2C2-4891-A871-2D351D27E16B}" srcOrd="4" destOrd="0" parTransId="{F80DD678-B75C-4B31-9544-F490896F1D1F}" sibTransId="{A8B161BB-124B-4E86-B4B6-3DD981CE568E}"/>
    <dgm:cxn modelId="{E630B055-513B-4B0B-AFA6-802A75B8F988}" type="presOf" srcId="{AC562938-97D5-4F46-9C2F-D6111BBC566F}" destId="{EF9C2417-3E1E-449C-91BF-C67D69B8AC53}" srcOrd="1" destOrd="0" presId="urn:microsoft.com/office/officeart/2005/8/layout/radial1"/>
    <dgm:cxn modelId="{58DDF678-423B-4F96-A559-A4F4F5763FEF}" type="presOf" srcId="{3F2D9B66-0A06-40FA-9956-327A27AF0EE1}" destId="{9153B689-E8DE-4961-9F61-0237C9EB6871}" srcOrd="0" destOrd="0" presId="urn:microsoft.com/office/officeart/2005/8/layout/radial1"/>
    <dgm:cxn modelId="{811E668A-D891-4619-B5B9-52EE34ABF0A8}" srcId="{28BF5BAA-306D-46FF-B362-C748BA905EFB}" destId="{EC7C3D10-0285-4EEA-B645-92D3898EE9FA}" srcOrd="3" destOrd="0" parTransId="{AC562938-97D5-4F46-9C2F-D6111BBC566F}" sibTransId="{1A047D7E-5C6A-4933-A38F-300B35D1857A}"/>
    <dgm:cxn modelId="{495B5E8C-6E2D-47A3-9640-F25230B1E2C0}" srcId="{28BF5BAA-306D-46FF-B362-C748BA905EFB}" destId="{9A2FADFF-88E2-470D-B17D-6200D9E5C557}" srcOrd="6" destOrd="0" parTransId="{7858FD5F-011B-4114-93D8-8E842D0889AE}" sibTransId="{0A3414B2-734F-4DAD-B71D-8AFBFF554105}"/>
    <dgm:cxn modelId="{1C1CB28E-4CBF-4962-888D-2D28818C54EC}" type="presOf" srcId="{264DFCDD-F47B-4B41-A7B6-7E8B53BA2AA6}" destId="{BECB809A-EBDE-4B12-BED8-98E1FF6CF5C1}" srcOrd="1" destOrd="0" presId="urn:microsoft.com/office/officeart/2005/8/layout/radial1"/>
    <dgm:cxn modelId="{A2CE0091-78CD-47CD-AC40-8CA2B6947284}" type="presOf" srcId="{E3D582E7-5A24-448D-8C6E-5A3D1F808F17}" destId="{D4C31114-7DD6-40C4-BA4A-460C7DCD2677}" srcOrd="0" destOrd="0" presId="urn:microsoft.com/office/officeart/2005/8/layout/radial1"/>
    <dgm:cxn modelId="{A0A5579A-21CF-4F73-840F-1B09454FC179}" type="presOf" srcId="{10119567-8D65-42B0-A4D9-9B7FED97ADDD}" destId="{2BB7BA54-0C9A-45EF-8663-25169DF09662}" srcOrd="0" destOrd="0" presId="urn:microsoft.com/office/officeart/2005/8/layout/radial1"/>
    <dgm:cxn modelId="{DC7F599A-0465-439E-9344-115C7943C522}" type="presOf" srcId="{3D910913-76B9-469D-94DF-6165BA5A1192}" destId="{E95B269B-C5F0-45E4-BC42-D576BF8009BA}" srcOrd="0" destOrd="0" presId="urn:microsoft.com/office/officeart/2005/8/layout/radial1"/>
    <dgm:cxn modelId="{F40829A0-2BDA-4B2C-A4DA-B23D81E38C48}" type="presOf" srcId="{C73EE1DC-116C-4C3D-804F-2A7103BF5155}" destId="{AE97F322-93E5-4D50-957D-CC7140B4E38D}" srcOrd="0" destOrd="0" presId="urn:microsoft.com/office/officeart/2005/8/layout/radial1"/>
    <dgm:cxn modelId="{8D31E5AE-B129-4F52-81B2-592230060701}" srcId="{28BF5BAA-306D-46FF-B362-C748BA905EFB}" destId="{204B6983-B108-4709-A398-D88EDAE027A7}" srcOrd="1" destOrd="0" parTransId="{E3D582E7-5A24-448D-8C6E-5A3D1F808F17}" sibTransId="{3CCD42BD-1EEF-443E-B478-DB04D662F972}"/>
    <dgm:cxn modelId="{0B7E2ABD-60EF-480E-9236-6D30128F0CFD}" type="presOf" srcId="{3D910913-76B9-469D-94DF-6165BA5A1192}" destId="{5E6C9B58-369E-49B5-A3FD-2B9D31635532}" srcOrd="1" destOrd="0" presId="urn:microsoft.com/office/officeart/2005/8/layout/radial1"/>
    <dgm:cxn modelId="{768D68C0-52BF-441D-A399-9A9381562C53}" type="presOf" srcId="{EC7C3D10-0285-4EEA-B645-92D3898EE9FA}" destId="{A4E2FFCE-8793-42DE-A307-EBBD3F1968A4}" srcOrd="0" destOrd="0" presId="urn:microsoft.com/office/officeart/2005/8/layout/radial1"/>
    <dgm:cxn modelId="{BB456ED2-F709-498A-8DB2-EEF8C3C82E73}" srcId="{0443863D-1688-4A12-97FD-F6C4A1C5D5F8}" destId="{28BF5BAA-306D-46FF-B362-C748BA905EFB}" srcOrd="0" destOrd="0" parTransId="{5C7273F7-2ECA-445A-9137-7299E57F7B15}" sibTransId="{09F57D14-AEFD-43DB-A7EE-1FCD603DED89}"/>
    <dgm:cxn modelId="{7CBE0BDC-91D0-4EB2-939F-6AD36EF2B979}" type="presOf" srcId="{264DFCDD-F47B-4B41-A7B6-7E8B53BA2AA6}" destId="{27284780-C92A-4670-BB77-8E2813FE9D59}" srcOrd="0" destOrd="0" presId="urn:microsoft.com/office/officeart/2005/8/layout/radial1"/>
    <dgm:cxn modelId="{EA4696DD-F3E3-4405-BFFA-A7FFBCB153FB}" type="presOf" srcId="{3F2D9B66-0A06-40FA-9956-327A27AF0EE1}" destId="{0DF9CF1B-8440-4A6E-AA4E-3A3DC4D259DC}" srcOrd="1" destOrd="0" presId="urn:microsoft.com/office/officeart/2005/8/layout/radial1"/>
    <dgm:cxn modelId="{6915DFE8-19A8-42D7-A81C-F5230C17C85E}" type="presOf" srcId="{9A2FADFF-88E2-470D-B17D-6200D9E5C557}" destId="{D9EB6916-7957-4993-A8A7-DFFFC62662AD}" srcOrd="0" destOrd="0" presId="urn:microsoft.com/office/officeart/2005/8/layout/radial1"/>
    <dgm:cxn modelId="{B1D85AE9-114B-40D4-A212-3F23BB3563EC}" type="presOf" srcId="{B4A2DE96-DB65-427F-B528-7B12CE99A142}" destId="{131DD6EC-E6E2-41CE-B8BA-4B4ED154620E}" srcOrd="0" destOrd="0" presId="urn:microsoft.com/office/officeart/2005/8/layout/radial1"/>
    <dgm:cxn modelId="{2DC7E1EE-2DC8-4A1D-8EB4-A7E467682D45}" type="presOf" srcId="{7858FD5F-011B-4114-93D8-8E842D0889AE}" destId="{5B867691-71CB-42CE-8BDD-E192804F4500}" srcOrd="1" destOrd="0" presId="urn:microsoft.com/office/officeart/2005/8/layout/radial1"/>
    <dgm:cxn modelId="{401AC2F3-DEA4-4086-8C92-3F31715C7AFE}" srcId="{0443863D-1688-4A12-97FD-F6C4A1C5D5F8}" destId="{EB7F2CC6-756F-42EC-A8CB-5FA7D3E364CA}" srcOrd="1" destOrd="0" parTransId="{31F889D1-C485-4364-8E7E-6D9D721D280D}" sibTransId="{F19964BB-0565-400D-AE71-F71AE6B745C6}"/>
    <dgm:cxn modelId="{D75704F5-D1ED-4E84-95FB-662395137116}" srcId="{28BF5BAA-306D-46FF-B362-C748BA905EFB}" destId="{0CFBDAC4-DB11-457D-BF34-9C0E937A8721}" srcOrd="0" destOrd="0" parTransId="{C73EE1DC-116C-4C3D-804F-2A7103BF5155}" sibTransId="{39EF473B-5CD1-48FD-A532-2697A5E96697}"/>
    <dgm:cxn modelId="{B92D32FB-642E-46B6-B53C-EDCE655830AB}" srcId="{28BF5BAA-306D-46FF-B362-C748BA905EFB}" destId="{B2F64A1F-98D0-4632-8AA6-09AC1E305C2C}" srcOrd="5" destOrd="0" parTransId="{B4A2DE96-DB65-427F-B528-7B12CE99A142}" sibTransId="{159CCEB0-E596-423B-91CA-639784EDAF1E}"/>
    <dgm:cxn modelId="{4E535CF4-98A7-45B0-871E-3F029297E9C3}" type="presParOf" srcId="{68FC07DE-6DF4-4826-AF15-58EF5D5CB18D}" destId="{C0BE9753-6AC3-4110-9F11-90345A566E96}" srcOrd="0" destOrd="0" presId="urn:microsoft.com/office/officeart/2005/8/layout/radial1"/>
    <dgm:cxn modelId="{EEDBB6C7-F5C9-45C5-A831-5AA8548B37C6}" type="presParOf" srcId="{68FC07DE-6DF4-4826-AF15-58EF5D5CB18D}" destId="{AE97F322-93E5-4D50-957D-CC7140B4E38D}" srcOrd="1" destOrd="0" presId="urn:microsoft.com/office/officeart/2005/8/layout/radial1"/>
    <dgm:cxn modelId="{BACBF91A-843D-4072-B4A7-5DDA8818AA83}" type="presParOf" srcId="{AE97F322-93E5-4D50-957D-CC7140B4E38D}" destId="{9554FC21-61F9-4A4B-8008-76932D51B486}" srcOrd="0" destOrd="0" presId="urn:microsoft.com/office/officeart/2005/8/layout/radial1"/>
    <dgm:cxn modelId="{C43F3358-04BE-4303-8A49-CE3708503E2C}" type="presParOf" srcId="{68FC07DE-6DF4-4826-AF15-58EF5D5CB18D}" destId="{478942BB-1E51-464E-8FDD-8EBC3A584112}" srcOrd="2" destOrd="0" presId="urn:microsoft.com/office/officeart/2005/8/layout/radial1"/>
    <dgm:cxn modelId="{36AEA15F-5A3D-4CEE-9CBC-B565E3A7899F}" type="presParOf" srcId="{68FC07DE-6DF4-4826-AF15-58EF5D5CB18D}" destId="{D4C31114-7DD6-40C4-BA4A-460C7DCD2677}" srcOrd="3" destOrd="0" presId="urn:microsoft.com/office/officeart/2005/8/layout/radial1"/>
    <dgm:cxn modelId="{B46B7202-0434-44E6-B30C-5117C5FBBD05}" type="presParOf" srcId="{D4C31114-7DD6-40C4-BA4A-460C7DCD2677}" destId="{9BF85FB3-BB63-44D5-A17D-109D6545EF6C}" srcOrd="0" destOrd="0" presId="urn:microsoft.com/office/officeart/2005/8/layout/radial1"/>
    <dgm:cxn modelId="{64650F59-C503-48DA-9496-12AF463E4734}" type="presParOf" srcId="{68FC07DE-6DF4-4826-AF15-58EF5D5CB18D}" destId="{1FA39CD3-2F63-4372-9B1B-AADDC7FCB169}" srcOrd="4" destOrd="0" presId="urn:microsoft.com/office/officeart/2005/8/layout/radial1"/>
    <dgm:cxn modelId="{9F7A0B45-3BE1-4083-A88C-7329E44E979C}" type="presParOf" srcId="{68FC07DE-6DF4-4826-AF15-58EF5D5CB18D}" destId="{27284780-C92A-4670-BB77-8E2813FE9D59}" srcOrd="5" destOrd="0" presId="urn:microsoft.com/office/officeart/2005/8/layout/radial1"/>
    <dgm:cxn modelId="{662A2F7D-6F74-4AEA-9862-F167061BF7E9}" type="presParOf" srcId="{27284780-C92A-4670-BB77-8E2813FE9D59}" destId="{BECB809A-EBDE-4B12-BED8-98E1FF6CF5C1}" srcOrd="0" destOrd="0" presId="urn:microsoft.com/office/officeart/2005/8/layout/radial1"/>
    <dgm:cxn modelId="{9B06DC20-3A6C-46FD-A422-6A1D62F36DEC}" type="presParOf" srcId="{68FC07DE-6DF4-4826-AF15-58EF5D5CB18D}" destId="{E3BE0B2C-27F4-436E-990E-997ACC90B6D8}" srcOrd="6" destOrd="0" presId="urn:microsoft.com/office/officeart/2005/8/layout/radial1"/>
    <dgm:cxn modelId="{4A00E82F-F6E4-4BD7-BE63-5DAFEF1C08C0}" type="presParOf" srcId="{68FC07DE-6DF4-4826-AF15-58EF5D5CB18D}" destId="{D8AE0375-9360-41C4-91A0-F195D024E613}" srcOrd="7" destOrd="0" presId="urn:microsoft.com/office/officeart/2005/8/layout/radial1"/>
    <dgm:cxn modelId="{510A0DE6-025B-4D5B-AF62-6D3136E83141}" type="presParOf" srcId="{D8AE0375-9360-41C4-91A0-F195D024E613}" destId="{EF9C2417-3E1E-449C-91BF-C67D69B8AC53}" srcOrd="0" destOrd="0" presId="urn:microsoft.com/office/officeart/2005/8/layout/radial1"/>
    <dgm:cxn modelId="{9CAD4414-6FA3-4B52-8F1F-F6C594897ECA}" type="presParOf" srcId="{68FC07DE-6DF4-4826-AF15-58EF5D5CB18D}" destId="{A4E2FFCE-8793-42DE-A307-EBBD3F1968A4}" srcOrd="8" destOrd="0" presId="urn:microsoft.com/office/officeart/2005/8/layout/radial1"/>
    <dgm:cxn modelId="{3B678DDC-5D9F-4E2A-990B-D3F9B4D57529}" type="presParOf" srcId="{68FC07DE-6DF4-4826-AF15-58EF5D5CB18D}" destId="{806D0A1B-C05A-4D1F-BE5B-A72B2D047A55}" srcOrd="9" destOrd="0" presId="urn:microsoft.com/office/officeart/2005/8/layout/radial1"/>
    <dgm:cxn modelId="{26D42B50-D22B-4774-A37F-8EFA6FEDF066}" type="presParOf" srcId="{806D0A1B-C05A-4D1F-BE5B-A72B2D047A55}" destId="{7F3C48F0-696E-4D24-BB93-5F9DDA500993}" srcOrd="0" destOrd="0" presId="urn:microsoft.com/office/officeart/2005/8/layout/radial1"/>
    <dgm:cxn modelId="{B1CBCAFD-06DE-4351-932A-E7DB94D77341}" type="presParOf" srcId="{68FC07DE-6DF4-4826-AF15-58EF5D5CB18D}" destId="{8569C312-60FB-4DB0-BBD1-2A2FCC722E67}" srcOrd="10" destOrd="0" presId="urn:microsoft.com/office/officeart/2005/8/layout/radial1"/>
    <dgm:cxn modelId="{B8E8FC06-4ED0-4C9C-8BFC-9EACE5ECC7D9}" type="presParOf" srcId="{68FC07DE-6DF4-4826-AF15-58EF5D5CB18D}" destId="{131DD6EC-E6E2-41CE-B8BA-4B4ED154620E}" srcOrd="11" destOrd="0" presId="urn:microsoft.com/office/officeart/2005/8/layout/radial1"/>
    <dgm:cxn modelId="{AEE25D17-E56A-4D9C-A24F-112AB646E63E}" type="presParOf" srcId="{131DD6EC-E6E2-41CE-B8BA-4B4ED154620E}" destId="{13B1D1BB-F028-4D83-9262-7B608DA2AE75}" srcOrd="0" destOrd="0" presId="urn:microsoft.com/office/officeart/2005/8/layout/radial1"/>
    <dgm:cxn modelId="{A8F9B380-B877-4C8D-8BF5-BE459AA64989}" type="presParOf" srcId="{68FC07DE-6DF4-4826-AF15-58EF5D5CB18D}" destId="{60718C74-9DCA-494E-8373-EE77AB0CE07B}" srcOrd="12" destOrd="0" presId="urn:microsoft.com/office/officeart/2005/8/layout/radial1"/>
    <dgm:cxn modelId="{BBC91746-65A8-4C13-84ED-69F94680FA44}" type="presParOf" srcId="{68FC07DE-6DF4-4826-AF15-58EF5D5CB18D}" destId="{F430D58B-859C-4210-81B8-4432FC399730}" srcOrd="13" destOrd="0" presId="urn:microsoft.com/office/officeart/2005/8/layout/radial1"/>
    <dgm:cxn modelId="{A74C15C0-76FD-4A7B-A58D-EB55042EB947}" type="presParOf" srcId="{F430D58B-859C-4210-81B8-4432FC399730}" destId="{5B867691-71CB-42CE-8BDD-E192804F4500}" srcOrd="0" destOrd="0" presId="urn:microsoft.com/office/officeart/2005/8/layout/radial1"/>
    <dgm:cxn modelId="{FC0306C7-0C36-4E67-AC03-F89BA462EED7}" type="presParOf" srcId="{68FC07DE-6DF4-4826-AF15-58EF5D5CB18D}" destId="{D9EB6916-7957-4993-A8A7-DFFFC62662AD}" srcOrd="14" destOrd="0" presId="urn:microsoft.com/office/officeart/2005/8/layout/radial1"/>
    <dgm:cxn modelId="{7737551C-B614-4405-A22D-31EBB3503338}" type="presParOf" srcId="{68FC07DE-6DF4-4826-AF15-58EF5D5CB18D}" destId="{E95B269B-C5F0-45E4-BC42-D576BF8009BA}" srcOrd="15" destOrd="0" presId="urn:microsoft.com/office/officeart/2005/8/layout/radial1"/>
    <dgm:cxn modelId="{3EA43ED7-98A0-42FE-9274-3B05351B5572}" type="presParOf" srcId="{E95B269B-C5F0-45E4-BC42-D576BF8009BA}" destId="{5E6C9B58-369E-49B5-A3FD-2B9D31635532}" srcOrd="0" destOrd="0" presId="urn:microsoft.com/office/officeart/2005/8/layout/radial1"/>
    <dgm:cxn modelId="{6C9D45A1-BC57-497E-AB8D-257F3F3781D7}" type="presParOf" srcId="{68FC07DE-6DF4-4826-AF15-58EF5D5CB18D}" destId="{2BB7BA54-0C9A-45EF-8663-25169DF09662}" srcOrd="16" destOrd="0" presId="urn:microsoft.com/office/officeart/2005/8/layout/radial1"/>
    <dgm:cxn modelId="{C54991F7-0EEF-4091-9428-6E38DBB2C993}" type="presParOf" srcId="{68FC07DE-6DF4-4826-AF15-58EF5D5CB18D}" destId="{9153B689-E8DE-4961-9F61-0237C9EB6871}" srcOrd="17" destOrd="0" presId="urn:microsoft.com/office/officeart/2005/8/layout/radial1"/>
    <dgm:cxn modelId="{379F5312-0201-4CB8-9BE1-B37D4A429ACF}" type="presParOf" srcId="{9153B689-E8DE-4961-9F61-0237C9EB6871}" destId="{0DF9CF1B-8440-4A6E-AA4E-3A3DC4D259DC}" srcOrd="0" destOrd="0" presId="urn:microsoft.com/office/officeart/2005/8/layout/radial1"/>
    <dgm:cxn modelId="{AD6929E4-19A6-468A-85A3-6E813C20D493}" type="presParOf" srcId="{68FC07DE-6DF4-4826-AF15-58EF5D5CB18D}" destId="{74F313CD-B8E6-4EFC-ADE5-3B27A894BC00}"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43863D-1688-4A12-97FD-F6C4A1C5D5F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8BF5BAA-306D-46FF-B362-C748BA905EFB}">
      <dgm:prSet phldrT="[Text]" custT="1"/>
      <dgm:spPr>
        <a:solidFill>
          <a:srgbClr val="44546A"/>
        </a:solidFill>
        <a:ln>
          <a:solidFill>
            <a:schemeClr val="accent1"/>
          </a:solidFill>
        </a:ln>
      </dgm:spPr>
      <dgm:t>
        <a:bodyPr/>
        <a:lstStyle/>
        <a:p>
          <a:r>
            <a:rPr lang="en-US" sz="2000"/>
            <a:t>SCDOT District 6 TMC</a:t>
          </a:r>
        </a:p>
      </dgm:t>
    </dgm:pt>
    <dgm:pt modelId="{5C7273F7-2ECA-445A-9137-7299E57F7B15}" type="parTrans" cxnId="{BB456ED2-F709-498A-8DB2-EEF8C3C82E73}">
      <dgm:prSet/>
      <dgm:spPr/>
      <dgm:t>
        <a:bodyPr/>
        <a:lstStyle/>
        <a:p>
          <a:endParaRPr lang="en-US" sz="3600"/>
        </a:p>
      </dgm:t>
    </dgm:pt>
    <dgm:pt modelId="{09F57D14-AEFD-43DB-A7EE-1FCD603DED89}" type="sibTrans" cxnId="{BB456ED2-F709-498A-8DB2-EEF8C3C82E73}">
      <dgm:prSet/>
      <dgm:spPr/>
      <dgm:t>
        <a:bodyPr/>
        <a:lstStyle/>
        <a:p>
          <a:endParaRPr lang="en-US" sz="3600"/>
        </a:p>
      </dgm:t>
    </dgm:pt>
    <dgm:pt modelId="{0CFBDAC4-DB11-457D-BF34-9C0E937A8721}">
      <dgm:prSet phldrT="[Text]" custT="1"/>
      <dgm:spPr>
        <a:solidFill>
          <a:srgbClr val="44546A"/>
        </a:solidFill>
        <a:ln>
          <a:solidFill>
            <a:schemeClr val="accent1"/>
          </a:solidFill>
        </a:ln>
      </dgm:spPr>
      <dgm:t>
        <a:bodyPr/>
        <a:lstStyle/>
        <a:p>
          <a:r>
            <a:rPr lang="en-US" sz="1400"/>
            <a:t>SCDOT Camera Feeds</a:t>
          </a:r>
        </a:p>
      </dgm:t>
    </dgm:pt>
    <dgm:pt modelId="{C73EE1DC-116C-4C3D-804F-2A7103BF5155}" type="parTrans" cxnId="{D75704F5-D1ED-4E84-95FB-662395137116}">
      <dgm:prSet custT="1"/>
      <dgm:spPr/>
      <dgm:t>
        <a:bodyPr/>
        <a:lstStyle/>
        <a:p>
          <a:endParaRPr lang="en-US" sz="1000"/>
        </a:p>
      </dgm:t>
    </dgm:pt>
    <dgm:pt modelId="{39EF473B-5CD1-48FD-A532-2697A5E96697}" type="sibTrans" cxnId="{D75704F5-D1ED-4E84-95FB-662395137116}">
      <dgm:prSet/>
      <dgm:spPr/>
      <dgm:t>
        <a:bodyPr/>
        <a:lstStyle/>
        <a:p>
          <a:endParaRPr lang="en-US" sz="3600"/>
        </a:p>
      </dgm:t>
    </dgm:pt>
    <dgm:pt modelId="{5A7DAFAD-4E48-48BA-B059-6ED1D2EC5EF3}">
      <dgm:prSet phldrT="[Text]" custT="1"/>
      <dgm:spPr>
        <a:solidFill>
          <a:srgbClr val="44546A"/>
        </a:solidFill>
        <a:ln>
          <a:solidFill>
            <a:schemeClr val="accent1"/>
          </a:solidFill>
        </a:ln>
      </dgm:spPr>
      <dgm:t>
        <a:bodyPr/>
        <a:lstStyle/>
        <a:p>
          <a:r>
            <a:rPr lang="en-US" sz="1400"/>
            <a:t>Iteris ClearGuide Data</a:t>
          </a:r>
        </a:p>
      </dgm:t>
    </dgm:pt>
    <dgm:pt modelId="{1E53E66B-4AF1-46BD-A773-72D002172B6E}" type="parTrans" cxnId="{8738A7EA-A9C6-4C67-8AC1-3BAACF1DF52C}">
      <dgm:prSet custT="1"/>
      <dgm:spPr/>
      <dgm:t>
        <a:bodyPr/>
        <a:lstStyle/>
        <a:p>
          <a:endParaRPr lang="en-US" sz="700"/>
        </a:p>
      </dgm:t>
    </dgm:pt>
    <dgm:pt modelId="{5F121DE5-A849-4148-A38B-59DE47A1ED46}" type="sibTrans" cxnId="{8738A7EA-A9C6-4C67-8AC1-3BAACF1DF52C}">
      <dgm:prSet/>
      <dgm:spPr/>
      <dgm:t>
        <a:bodyPr/>
        <a:lstStyle/>
        <a:p>
          <a:endParaRPr lang="en-US" sz="2400"/>
        </a:p>
      </dgm:t>
    </dgm:pt>
    <dgm:pt modelId="{42271304-F293-48C5-B15A-9B5580D42EFB}">
      <dgm:prSet phldrT="[Text]" custT="1"/>
      <dgm:spPr>
        <a:solidFill>
          <a:srgbClr val="44546A"/>
        </a:solidFill>
        <a:ln>
          <a:solidFill>
            <a:schemeClr val="accent1"/>
          </a:solidFill>
        </a:ln>
      </dgm:spPr>
      <dgm:t>
        <a:bodyPr/>
        <a:lstStyle/>
        <a:p>
          <a:r>
            <a:rPr lang="en-US" sz="1400"/>
            <a:t>On-scene reports from SHEP</a:t>
          </a:r>
        </a:p>
      </dgm:t>
    </dgm:pt>
    <dgm:pt modelId="{F83E78D7-3A4C-476D-9B52-4086BB73EC16}" type="sibTrans" cxnId="{C3330F75-9EC4-4B8E-9E7C-BCBCA8A4735A}">
      <dgm:prSet/>
      <dgm:spPr/>
      <dgm:t>
        <a:bodyPr/>
        <a:lstStyle/>
        <a:p>
          <a:endParaRPr lang="en-US" sz="2400"/>
        </a:p>
      </dgm:t>
    </dgm:pt>
    <dgm:pt modelId="{B09F5414-E70F-487A-8747-1BD2CF45F86E}" type="parTrans" cxnId="{C3330F75-9EC4-4B8E-9E7C-BCBCA8A4735A}">
      <dgm:prSet custT="1"/>
      <dgm:spPr/>
      <dgm:t>
        <a:bodyPr/>
        <a:lstStyle/>
        <a:p>
          <a:endParaRPr lang="en-US" sz="700"/>
        </a:p>
      </dgm:t>
    </dgm:pt>
    <dgm:pt modelId="{A68F5FCF-9284-44D4-B426-1333B06C9D7E}">
      <dgm:prSet phldrT="[Text]" custT="1"/>
      <dgm:spPr>
        <a:solidFill>
          <a:srgbClr val="44546A"/>
        </a:solidFill>
        <a:ln>
          <a:solidFill>
            <a:schemeClr val="accent1"/>
          </a:solidFill>
        </a:ln>
      </dgm:spPr>
      <dgm:t>
        <a:bodyPr/>
        <a:lstStyle/>
        <a:p>
          <a:endParaRPr lang="en-US" sz="1400"/>
        </a:p>
      </dgm:t>
    </dgm:pt>
    <dgm:pt modelId="{3AE95927-E365-4074-8233-22911571E9FA}" type="parTrans" cxnId="{53AFA7A1-1E4C-4072-9EF6-D1C0890E9395}">
      <dgm:prSet/>
      <dgm:spPr/>
      <dgm:t>
        <a:bodyPr/>
        <a:lstStyle/>
        <a:p>
          <a:endParaRPr lang="en-US" sz="2400"/>
        </a:p>
      </dgm:t>
    </dgm:pt>
    <dgm:pt modelId="{BE85B432-8D24-4F88-9DE3-06C2CE2382B6}" type="sibTrans" cxnId="{53AFA7A1-1E4C-4072-9EF6-D1C0890E9395}">
      <dgm:prSet/>
      <dgm:spPr/>
      <dgm:t>
        <a:bodyPr/>
        <a:lstStyle/>
        <a:p>
          <a:endParaRPr lang="en-US" sz="2400"/>
        </a:p>
      </dgm:t>
    </dgm:pt>
    <dgm:pt modelId="{52857FE4-0DD1-48C9-8337-19976E20481B}">
      <dgm:prSet phldrT="[Text]" custT="1"/>
      <dgm:spPr>
        <a:solidFill>
          <a:srgbClr val="44546A"/>
        </a:solidFill>
        <a:ln>
          <a:solidFill>
            <a:schemeClr val="accent1"/>
          </a:solidFill>
        </a:ln>
      </dgm:spPr>
      <dgm:t>
        <a:bodyPr/>
        <a:lstStyle/>
        <a:p>
          <a:r>
            <a:rPr lang="en-US" sz="1400"/>
            <a:t>Incident Data</a:t>
          </a:r>
        </a:p>
      </dgm:t>
    </dgm:pt>
    <dgm:pt modelId="{931059B8-7EDF-4232-8536-B2B979903FB4}" type="parTrans" cxnId="{D7D475EB-2751-4856-B091-9F25FF2DC7A3}">
      <dgm:prSet custT="1"/>
      <dgm:spPr/>
      <dgm:t>
        <a:bodyPr/>
        <a:lstStyle/>
        <a:p>
          <a:endParaRPr lang="en-US" sz="700"/>
        </a:p>
      </dgm:t>
    </dgm:pt>
    <dgm:pt modelId="{56DEB090-3B92-48EA-A0A1-395028247E1A}" type="sibTrans" cxnId="{D7D475EB-2751-4856-B091-9F25FF2DC7A3}">
      <dgm:prSet/>
      <dgm:spPr/>
      <dgm:t>
        <a:bodyPr/>
        <a:lstStyle/>
        <a:p>
          <a:endParaRPr lang="en-US" sz="2400"/>
        </a:p>
      </dgm:t>
    </dgm:pt>
    <dgm:pt modelId="{68FC07DE-6DF4-4826-AF15-58EF5D5CB18D}" type="pres">
      <dgm:prSet presAssocID="{0443863D-1688-4A12-97FD-F6C4A1C5D5F8}" presName="cycle" presStyleCnt="0">
        <dgm:presLayoutVars>
          <dgm:chMax val="1"/>
          <dgm:dir/>
          <dgm:animLvl val="ctr"/>
          <dgm:resizeHandles val="exact"/>
        </dgm:presLayoutVars>
      </dgm:prSet>
      <dgm:spPr/>
    </dgm:pt>
    <dgm:pt modelId="{C0BE9753-6AC3-4110-9F11-90345A566E96}" type="pres">
      <dgm:prSet presAssocID="{28BF5BAA-306D-46FF-B362-C748BA905EFB}" presName="centerShape" presStyleLbl="node0" presStyleIdx="0" presStyleCnt="1"/>
      <dgm:spPr/>
    </dgm:pt>
    <dgm:pt modelId="{AE97F322-93E5-4D50-957D-CC7140B4E38D}" type="pres">
      <dgm:prSet presAssocID="{C73EE1DC-116C-4C3D-804F-2A7103BF5155}" presName="Name9" presStyleLbl="parChTrans1D2" presStyleIdx="0" presStyleCnt="4"/>
      <dgm:spPr/>
    </dgm:pt>
    <dgm:pt modelId="{9554FC21-61F9-4A4B-8008-76932D51B486}" type="pres">
      <dgm:prSet presAssocID="{C73EE1DC-116C-4C3D-804F-2A7103BF5155}" presName="connTx" presStyleLbl="parChTrans1D2" presStyleIdx="0" presStyleCnt="4"/>
      <dgm:spPr/>
    </dgm:pt>
    <dgm:pt modelId="{478942BB-1E51-464E-8FDD-8EBC3A584112}" type="pres">
      <dgm:prSet presAssocID="{0CFBDAC4-DB11-457D-BF34-9C0E937A8721}" presName="node" presStyleLbl="node1" presStyleIdx="0" presStyleCnt="4">
        <dgm:presLayoutVars>
          <dgm:bulletEnabled val="1"/>
        </dgm:presLayoutVars>
      </dgm:prSet>
      <dgm:spPr/>
    </dgm:pt>
    <dgm:pt modelId="{90B8C248-354E-4496-A4DD-B18ADDB32BD2}" type="pres">
      <dgm:prSet presAssocID="{1E53E66B-4AF1-46BD-A773-72D002172B6E}" presName="Name9" presStyleLbl="parChTrans1D2" presStyleIdx="1" presStyleCnt="4"/>
      <dgm:spPr/>
    </dgm:pt>
    <dgm:pt modelId="{E9518F70-0864-447E-B746-3658EEF79D44}" type="pres">
      <dgm:prSet presAssocID="{1E53E66B-4AF1-46BD-A773-72D002172B6E}" presName="connTx" presStyleLbl="parChTrans1D2" presStyleIdx="1" presStyleCnt="4"/>
      <dgm:spPr/>
    </dgm:pt>
    <dgm:pt modelId="{C74364E8-95F2-4310-A186-3BAE1EBF0083}" type="pres">
      <dgm:prSet presAssocID="{5A7DAFAD-4E48-48BA-B059-6ED1D2EC5EF3}" presName="node" presStyleLbl="node1" presStyleIdx="1" presStyleCnt="4">
        <dgm:presLayoutVars>
          <dgm:bulletEnabled val="1"/>
        </dgm:presLayoutVars>
      </dgm:prSet>
      <dgm:spPr/>
    </dgm:pt>
    <dgm:pt modelId="{1EBBF7D3-5993-4F93-A31A-5E4A017EDC55}" type="pres">
      <dgm:prSet presAssocID="{B09F5414-E70F-487A-8747-1BD2CF45F86E}" presName="Name9" presStyleLbl="parChTrans1D2" presStyleIdx="2" presStyleCnt="4"/>
      <dgm:spPr/>
    </dgm:pt>
    <dgm:pt modelId="{BEA9A29E-4CA3-4CFC-AD8C-20A55BDCC977}" type="pres">
      <dgm:prSet presAssocID="{B09F5414-E70F-487A-8747-1BD2CF45F86E}" presName="connTx" presStyleLbl="parChTrans1D2" presStyleIdx="2" presStyleCnt="4"/>
      <dgm:spPr/>
    </dgm:pt>
    <dgm:pt modelId="{451AFA73-81FA-4575-86E4-9675634081DE}" type="pres">
      <dgm:prSet presAssocID="{42271304-F293-48C5-B15A-9B5580D42EFB}" presName="node" presStyleLbl="node1" presStyleIdx="2" presStyleCnt="4">
        <dgm:presLayoutVars>
          <dgm:bulletEnabled val="1"/>
        </dgm:presLayoutVars>
      </dgm:prSet>
      <dgm:spPr/>
    </dgm:pt>
    <dgm:pt modelId="{674603FB-8E41-4DE0-9933-704177C59699}" type="pres">
      <dgm:prSet presAssocID="{931059B8-7EDF-4232-8536-B2B979903FB4}" presName="Name9" presStyleLbl="parChTrans1D2" presStyleIdx="3" presStyleCnt="4"/>
      <dgm:spPr/>
    </dgm:pt>
    <dgm:pt modelId="{34B6AD3A-B9BF-4EA2-AED8-2DF256B30272}" type="pres">
      <dgm:prSet presAssocID="{931059B8-7EDF-4232-8536-B2B979903FB4}" presName="connTx" presStyleLbl="parChTrans1D2" presStyleIdx="3" presStyleCnt="4"/>
      <dgm:spPr/>
    </dgm:pt>
    <dgm:pt modelId="{56D50904-7E6C-45B0-905B-9872209C052F}" type="pres">
      <dgm:prSet presAssocID="{52857FE4-0DD1-48C9-8337-19976E20481B}" presName="node" presStyleLbl="node1" presStyleIdx="3" presStyleCnt="4">
        <dgm:presLayoutVars>
          <dgm:bulletEnabled val="1"/>
        </dgm:presLayoutVars>
      </dgm:prSet>
      <dgm:spPr/>
    </dgm:pt>
  </dgm:ptLst>
  <dgm:cxnLst>
    <dgm:cxn modelId="{788B690E-48BA-42C9-8E39-A72BC1263C0E}" type="presOf" srcId="{5A7DAFAD-4E48-48BA-B059-6ED1D2EC5EF3}" destId="{C74364E8-95F2-4310-A186-3BAE1EBF0083}" srcOrd="0" destOrd="0" presId="urn:microsoft.com/office/officeart/2005/8/layout/radial1"/>
    <dgm:cxn modelId="{E425B017-0415-45D3-B04E-BCF001137843}" type="presOf" srcId="{C73EE1DC-116C-4C3D-804F-2A7103BF5155}" destId="{9554FC21-61F9-4A4B-8008-76932D51B486}" srcOrd="1" destOrd="0" presId="urn:microsoft.com/office/officeart/2005/8/layout/radial1"/>
    <dgm:cxn modelId="{DE0EE824-2940-49EA-B5E4-8CC47C0FB838}" type="presOf" srcId="{42271304-F293-48C5-B15A-9B5580D42EFB}" destId="{451AFA73-81FA-4575-86E4-9675634081DE}" srcOrd="0" destOrd="0" presId="urn:microsoft.com/office/officeart/2005/8/layout/radial1"/>
    <dgm:cxn modelId="{E3496C2E-B6B2-4053-8A84-85A0F2C77D98}" type="presOf" srcId="{28BF5BAA-306D-46FF-B362-C748BA905EFB}" destId="{C0BE9753-6AC3-4110-9F11-90345A566E96}" srcOrd="0" destOrd="0" presId="urn:microsoft.com/office/officeart/2005/8/layout/radial1"/>
    <dgm:cxn modelId="{178CAA30-2742-4CB6-B424-B6743266A7F6}" type="presOf" srcId="{0CFBDAC4-DB11-457D-BF34-9C0E937A8721}" destId="{478942BB-1E51-464E-8FDD-8EBC3A584112}" srcOrd="0" destOrd="0" presId="urn:microsoft.com/office/officeart/2005/8/layout/radial1"/>
    <dgm:cxn modelId="{3F91E03D-4B1E-447F-AF09-0EE7FB2A1669}" type="presOf" srcId="{1E53E66B-4AF1-46BD-A773-72D002172B6E}" destId="{90B8C248-354E-4496-A4DD-B18ADDB32BD2}" srcOrd="0" destOrd="0" presId="urn:microsoft.com/office/officeart/2005/8/layout/radial1"/>
    <dgm:cxn modelId="{FFFA8566-E84D-453F-976F-7BB915FF8CF2}" type="presOf" srcId="{0443863D-1688-4A12-97FD-F6C4A1C5D5F8}" destId="{68FC07DE-6DF4-4826-AF15-58EF5D5CB18D}" srcOrd="0" destOrd="0" presId="urn:microsoft.com/office/officeart/2005/8/layout/radial1"/>
    <dgm:cxn modelId="{611A3948-17D0-44A3-B6AC-8B87E8864F10}" type="presOf" srcId="{52857FE4-0DD1-48C9-8337-19976E20481B}" destId="{56D50904-7E6C-45B0-905B-9872209C052F}" srcOrd="0" destOrd="0" presId="urn:microsoft.com/office/officeart/2005/8/layout/radial1"/>
    <dgm:cxn modelId="{6BA2ED70-56BC-4FEC-A3F8-DF5CFB23D45C}" type="presOf" srcId="{B09F5414-E70F-487A-8747-1BD2CF45F86E}" destId="{BEA9A29E-4CA3-4CFC-AD8C-20A55BDCC977}" srcOrd="1" destOrd="0" presId="urn:microsoft.com/office/officeart/2005/8/layout/radial1"/>
    <dgm:cxn modelId="{C3330F75-9EC4-4B8E-9E7C-BCBCA8A4735A}" srcId="{28BF5BAA-306D-46FF-B362-C748BA905EFB}" destId="{42271304-F293-48C5-B15A-9B5580D42EFB}" srcOrd="2" destOrd="0" parTransId="{B09F5414-E70F-487A-8747-1BD2CF45F86E}" sibTransId="{F83E78D7-3A4C-476D-9B52-4086BB73EC16}"/>
    <dgm:cxn modelId="{EFEC8293-9BEC-4988-B67A-5A51777078D5}" type="presOf" srcId="{B09F5414-E70F-487A-8747-1BD2CF45F86E}" destId="{1EBBF7D3-5993-4F93-A31A-5E4A017EDC55}" srcOrd="0" destOrd="0" presId="urn:microsoft.com/office/officeart/2005/8/layout/radial1"/>
    <dgm:cxn modelId="{CB74189D-31AB-494B-997E-FB164F21973D}" type="presOf" srcId="{1E53E66B-4AF1-46BD-A773-72D002172B6E}" destId="{E9518F70-0864-447E-B746-3658EEF79D44}" srcOrd="1" destOrd="0" presId="urn:microsoft.com/office/officeart/2005/8/layout/radial1"/>
    <dgm:cxn modelId="{F40829A0-2BDA-4B2C-A4DA-B23D81E38C48}" type="presOf" srcId="{C73EE1DC-116C-4C3D-804F-2A7103BF5155}" destId="{AE97F322-93E5-4D50-957D-CC7140B4E38D}" srcOrd="0" destOrd="0" presId="urn:microsoft.com/office/officeart/2005/8/layout/radial1"/>
    <dgm:cxn modelId="{53AFA7A1-1E4C-4072-9EF6-D1C0890E9395}" srcId="{0443863D-1688-4A12-97FD-F6C4A1C5D5F8}" destId="{A68F5FCF-9284-44D4-B426-1333B06C9D7E}" srcOrd="1" destOrd="0" parTransId="{3AE95927-E365-4074-8233-22911571E9FA}" sibTransId="{BE85B432-8D24-4F88-9DE3-06C2CE2382B6}"/>
    <dgm:cxn modelId="{BB456ED2-F709-498A-8DB2-EEF8C3C82E73}" srcId="{0443863D-1688-4A12-97FD-F6C4A1C5D5F8}" destId="{28BF5BAA-306D-46FF-B362-C748BA905EFB}" srcOrd="0" destOrd="0" parTransId="{5C7273F7-2ECA-445A-9137-7299E57F7B15}" sibTransId="{09F57D14-AEFD-43DB-A7EE-1FCD603DED89}"/>
    <dgm:cxn modelId="{DC9102E1-4B43-48DF-ACEA-3DBA313CE65C}" type="presOf" srcId="{931059B8-7EDF-4232-8536-B2B979903FB4}" destId="{674603FB-8E41-4DE0-9933-704177C59699}" srcOrd="0" destOrd="0" presId="urn:microsoft.com/office/officeart/2005/8/layout/radial1"/>
    <dgm:cxn modelId="{8738A7EA-A9C6-4C67-8AC1-3BAACF1DF52C}" srcId="{28BF5BAA-306D-46FF-B362-C748BA905EFB}" destId="{5A7DAFAD-4E48-48BA-B059-6ED1D2EC5EF3}" srcOrd="1" destOrd="0" parTransId="{1E53E66B-4AF1-46BD-A773-72D002172B6E}" sibTransId="{5F121DE5-A849-4148-A38B-59DE47A1ED46}"/>
    <dgm:cxn modelId="{D7D475EB-2751-4856-B091-9F25FF2DC7A3}" srcId="{28BF5BAA-306D-46FF-B362-C748BA905EFB}" destId="{52857FE4-0DD1-48C9-8337-19976E20481B}" srcOrd="3" destOrd="0" parTransId="{931059B8-7EDF-4232-8536-B2B979903FB4}" sibTransId="{56DEB090-3B92-48EA-A0A1-395028247E1A}"/>
    <dgm:cxn modelId="{D75704F5-D1ED-4E84-95FB-662395137116}" srcId="{28BF5BAA-306D-46FF-B362-C748BA905EFB}" destId="{0CFBDAC4-DB11-457D-BF34-9C0E937A8721}" srcOrd="0" destOrd="0" parTransId="{C73EE1DC-116C-4C3D-804F-2A7103BF5155}" sibTransId="{39EF473B-5CD1-48FD-A532-2697A5E96697}"/>
    <dgm:cxn modelId="{C9B8F4F8-CBC5-4FD8-9B86-AC9794E07007}" type="presOf" srcId="{931059B8-7EDF-4232-8536-B2B979903FB4}" destId="{34B6AD3A-B9BF-4EA2-AED8-2DF256B30272}" srcOrd="1" destOrd="0" presId="urn:microsoft.com/office/officeart/2005/8/layout/radial1"/>
    <dgm:cxn modelId="{4E535CF4-98A7-45B0-871E-3F029297E9C3}" type="presParOf" srcId="{68FC07DE-6DF4-4826-AF15-58EF5D5CB18D}" destId="{C0BE9753-6AC3-4110-9F11-90345A566E96}" srcOrd="0" destOrd="0" presId="urn:microsoft.com/office/officeart/2005/8/layout/radial1"/>
    <dgm:cxn modelId="{EEDBB6C7-F5C9-45C5-A831-5AA8548B37C6}" type="presParOf" srcId="{68FC07DE-6DF4-4826-AF15-58EF5D5CB18D}" destId="{AE97F322-93E5-4D50-957D-CC7140B4E38D}" srcOrd="1" destOrd="0" presId="urn:microsoft.com/office/officeart/2005/8/layout/radial1"/>
    <dgm:cxn modelId="{BACBF91A-843D-4072-B4A7-5DDA8818AA83}" type="presParOf" srcId="{AE97F322-93E5-4D50-957D-CC7140B4E38D}" destId="{9554FC21-61F9-4A4B-8008-76932D51B486}" srcOrd="0" destOrd="0" presId="urn:microsoft.com/office/officeart/2005/8/layout/radial1"/>
    <dgm:cxn modelId="{C43F3358-04BE-4303-8A49-CE3708503E2C}" type="presParOf" srcId="{68FC07DE-6DF4-4826-AF15-58EF5D5CB18D}" destId="{478942BB-1E51-464E-8FDD-8EBC3A584112}" srcOrd="2" destOrd="0" presId="urn:microsoft.com/office/officeart/2005/8/layout/radial1"/>
    <dgm:cxn modelId="{F74AE707-FDAF-4C91-BC94-2C92F39F2062}" type="presParOf" srcId="{68FC07DE-6DF4-4826-AF15-58EF5D5CB18D}" destId="{90B8C248-354E-4496-A4DD-B18ADDB32BD2}" srcOrd="3" destOrd="0" presId="urn:microsoft.com/office/officeart/2005/8/layout/radial1"/>
    <dgm:cxn modelId="{2AF7B589-9459-454C-BF98-9C9F7C438175}" type="presParOf" srcId="{90B8C248-354E-4496-A4DD-B18ADDB32BD2}" destId="{E9518F70-0864-447E-B746-3658EEF79D44}" srcOrd="0" destOrd="0" presId="urn:microsoft.com/office/officeart/2005/8/layout/radial1"/>
    <dgm:cxn modelId="{2F558118-AC9B-4E22-A563-1009C26376C7}" type="presParOf" srcId="{68FC07DE-6DF4-4826-AF15-58EF5D5CB18D}" destId="{C74364E8-95F2-4310-A186-3BAE1EBF0083}" srcOrd="4" destOrd="0" presId="urn:microsoft.com/office/officeart/2005/8/layout/radial1"/>
    <dgm:cxn modelId="{13EA18BE-0E4A-41EC-B3F9-FC5345761F88}" type="presParOf" srcId="{68FC07DE-6DF4-4826-AF15-58EF5D5CB18D}" destId="{1EBBF7D3-5993-4F93-A31A-5E4A017EDC55}" srcOrd="5" destOrd="0" presId="urn:microsoft.com/office/officeart/2005/8/layout/radial1"/>
    <dgm:cxn modelId="{5AB12EE4-10FC-4C16-8EBA-1A73FE077124}" type="presParOf" srcId="{1EBBF7D3-5993-4F93-A31A-5E4A017EDC55}" destId="{BEA9A29E-4CA3-4CFC-AD8C-20A55BDCC977}" srcOrd="0" destOrd="0" presId="urn:microsoft.com/office/officeart/2005/8/layout/radial1"/>
    <dgm:cxn modelId="{B80A6219-0DC1-4770-BB06-74AFAA5F994E}" type="presParOf" srcId="{68FC07DE-6DF4-4826-AF15-58EF5D5CB18D}" destId="{451AFA73-81FA-4575-86E4-9675634081DE}" srcOrd="6" destOrd="0" presId="urn:microsoft.com/office/officeart/2005/8/layout/radial1"/>
    <dgm:cxn modelId="{0ABE5733-1A72-4DA0-9B45-3B348CB58F5C}" type="presParOf" srcId="{68FC07DE-6DF4-4826-AF15-58EF5D5CB18D}" destId="{674603FB-8E41-4DE0-9933-704177C59699}" srcOrd="7" destOrd="0" presId="urn:microsoft.com/office/officeart/2005/8/layout/radial1"/>
    <dgm:cxn modelId="{D022FE05-9BDE-4C1B-9443-A25045A00078}" type="presParOf" srcId="{674603FB-8E41-4DE0-9933-704177C59699}" destId="{34B6AD3A-B9BF-4EA2-AED8-2DF256B30272}" srcOrd="0" destOrd="0" presId="urn:microsoft.com/office/officeart/2005/8/layout/radial1"/>
    <dgm:cxn modelId="{06DB9D1E-CDF8-43D1-A3D7-57E4FA76E4B1}" type="presParOf" srcId="{68FC07DE-6DF4-4826-AF15-58EF5D5CB18D}" destId="{56D50904-7E6C-45B0-905B-9872209C052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43863D-1688-4A12-97FD-F6C4A1C5D5F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8BF5BAA-306D-46FF-B362-C748BA905EFB}">
      <dgm:prSet phldrT="[Text]" custT="1"/>
      <dgm:spPr>
        <a:solidFill>
          <a:srgbClr val="44546A"/>
        </a:solidFill>
        <a:ln>
          <a:solidFill>
            <a:schemeClr val="accent1"/>
          </a:solidFill>
        </a:ln>
      </dgm:spPr>
      <dgm:t>
        <a:bodyPr/>
        <a:lstStyle/>
        <a:p>
          <a:r>
            <a:rPr lang="en-US" sz="1400"/>
            <a:t>CARTA</a:t>
          </a:r>
        </a:p>
      </dgm:t>
    </dgm:pt>
    <dgm:pt modelId="{5C7273F7-2ECA-445A-9137-7299E57F7B15}" type="parTrans" cxnId="{BB456ED2-F709-498A-8DB2-EEF8C3C82E73}">
      <dgm:prSet/>
      <dgm:spPr/>
      <dgm:t>
        <a:bodyPr/>
        <a:lstStyle/>
        <a:p>
          <a:endParaRPr lang="en-US" sz="2400"/>
        </a:p>
      </dgm:t>
    </dgm:pt>
    <dgm:pt modelId="{09F57D14-AEFD-43DB-A7EE-1FCD603DED89}" type="sibTrans" cxnId="{BB456ED2-F709-498A-8DB2-EEF8C3C82E73}">
      <dgm:prSet/>
      <dgm:spPr/>
      <dgm:t>
        <a:bodyPr/>
        <a:lstStyle/>
        <a:p>
          <a:endParaRPr lang="en-US" sz="2400"/>
        </a:p>
      </dgm:t>
    </dgm:pt>
    <dgm:pt modelId="{4D65B8ED-EC6C-4920-B9D0-5CE60E13F64C}">
      <dgm:prSet phldrT="[Text]" custT="1"/>
      <dgm:spPr>
        <a:solidFill>
          <a:srgbClr val="44546A"/>
        </a:solidFill>
        <a:ln>
          <a:solidFill>
            <a:schemeClr val="accent1"/>
          </a:solidFill>
        </a:ln>
      </dgm:spPr>
      <dgm:t>
        <a:bodyPr/>
        <a:lstStyle/>
        <a:p>
          <a:r>
            <a:rPr lang="en-US" sz="1400"/>
            <a:t>Swiftly bus tracking data</a:t>
          </a:r>
        </a:p>
      </dgm:t>
    </dgm:pt>
    <dgm:pt modelId="{EF0923B0-C970-40FF-9032-C04EF1B5D603}" type="parTrans" cxnId="{4F07FD6F-1302-450A-AA09-FADAF4E35B5C}">
      <dgm:prSet custT="1"/>
      <dgm:spPr/>
      <dgm:t>
        <a:bodyPr/>
        <a:lstStyle/>
        <a:p>
          <a:endParaRPr lang="en-US" sz="400"/>
        </a:p>
      </dgm:t>
    </dgm:pt>
    <dgm:pt modelId="{BBD4F5E1-EF80-467E-9EB2-F7492AE88D3F}" type="sibTrans" cxnId="{4F07FD6F-1302-450A-AA09-FADAF4E35B5C}">
      <dgm:prSet/>
      <dgm:spPr/>
      <dgm:t>
        <a:bodyPr/>
        <a:lstStyle/>
        <a:p>
          <a:endParaRPr lang="en-US" sz="1600"/>
        </a:p>
      </dgm:t>
    </dgm:pt>
    <dgm:pt modelId="{B1935A41-F294-4C2E-B8FC-7AF22F3353E3}">
      <dgm:prSet phldrT="[Text]" custT="1"/>
      <dgm:spPr>
        <a:solidFill>
          <a:srgbClr val="44546A"/>
        </a:solidFill>
        <a:ln>
          <a:solidFill>
            <a:schemeClr val="accent1"/>
          </a:solidFill>
        </a:ln>
      </dgm:spPr>
      <dgm:t>
        <a:bodyPr/>
        <a:lstStyle/>
        <a:p>
          <a:r>
            <a:rPr lang="en-US" sz="1400"/>
            <a:t>SCDOT video feeds</a:t>
          </a:r>
        </a:p>
      </dgm:t>
    </dgm:pt>
    <dgm:pt modelId="{B795DA3F-2674-4BCE-9A57-5AA45F35EEAA}" type="parTrans" cxnId="{E0330580-3FAC-42D9-9095-6558DF50AFFA}">
      <dgm:prSet custT="1"/>
      <dgm:spPr/>
      <dgm:t>
        <a:bodyPr/>
        <a:lstStyle/>
        <a:p>
          <a:endParaRPr lang="en-US" sz="400"/>
        </a:p>
      </dgm:t>
    </dgm:pt>
    <dgm:pt modelId="{1B2B247F-BAA2-4C80-9902-45F8F08666A8}" type="sibTrans" cxnId="{E0330580-3FAC-42D9-9095-6558DF50AFFA}">
      <dgm:prSet/>
      <dgm:spPr/>
      <dgm:t>
        <a:bodyPr/>
        <a:lstStyle/>
        <a:p>
          <a:endParaRPr lang="en-US" sz="1600"/>
        </a:p>
      </dgm:t>
    </dgm:pt>
    <dgm:pt modelId="{FAF894A5-1166-4E70-A0CB-FA3DD8A90B6D}">
      <dgm:prSet phldrT="[Text]" custT="1"/>
      <dgm:spPr>
        <a:solidFill>
          <a:srgbClr val="44546A"/>
        </a:solidFill>
        <a:ln>
          <a:solidFill>
            <a:schemeClr val="accent1"/>
          </a:solidFill>
        </a:ln>
      </dgm:spPr>
      <dgm:t>
        <a:bodyPr/>
        <a:lstStyle/>
        <a:p>
          <a:r>
            <a:rPr lang="en-US" sz="1400"/>
            <a:t>Passenger counts</a:t>
          </a:r>
        </a:p>
      </dgm:t>
    </dgm:pt>
    <dgm:pt modelId="{0217E5C1-6F59-4C6F-942A-F2477F93C698}" type="parTrans" cxnId="{3183A871-6F0F-4FA2-BCB8-C175E6150934}">
      <dgm:prSet custT="1"/>
      <dgm:spPr/>
      <dgm:t>
        <a:bodyPr/>
        <a:lstStyle/>
        <a:p>
          <a:endParaRPr lang="en-US" sz="400"/>
        </a:p>
      </dgm:t>
    </dgm:pt>
    <dgm:pt modelId="{75FD7F68-F33D-4A52-9304-AAD73458EC3A}" type="sibTrans" cxnId="{3183A871-6F0F-4FA2-BCB8-C175E6150934}">
      <dgm:prSet/>
      <dgm:spPr/>
      <dgm:t>
        <a:bodyPr/>
        <a:lstStyle/>
        <a:p>
          <a:endParaRPr lang="en-US" sz="1600"/>
        </a:p>
      </dgm:t>
    </dgm:pt>
    <dgm:pt modelId="{CC0E75B9-DCEB-4ED4-843A-1DC61FA03578}">
      <dgm:prSet phldrT="[Text]" custT="1"/>
      <dgm:spPr>
        <a:solidFill>
          <a:srgbClr val="44546A"/>
        </a:solidFill>
        <a:ln>
          <a:solidFill>
            <a:schemeClr val="accent1"/>
          </a:solidFill>
        </a:ln>
      </dgm:spPr>
      <dgm:t>
        <a:bodyPr/>
        <a:lstStyle/>
        <a:p>
          <a:r>
            <a:rPr lang="en-US" sz="1400"/>
            <a:t>Start/End time of delay</a:t>
          </a:r>
        </a:p>
      </dgm:t>
    </dgm:pt>
    <dgm:pt modelId="{A88015B2-94DE-436D-ACBA-B7804077DFBB}" type="parTrans" cxnId="{2BD2A832-6AEA-4C6D-8A68-B478FAE07027}">
      <dgm:prSet custT="1"/>
      <dgm:spPr/>
      <dgm:t>
        <a:bodyPr/>
        <a:lstStyle/>
        <a:p>
          <a:endParaRPr lang="en-US" sz="400"/>
        </a:p>
      </dgm:t>
    </dgm:pt>
    <dgm:pt modelId="{FF7F8C76-A6EF-48FE-A632-81A943BE07F7}" type="sibTrans" cxnId="{2BD2A832-6AEA-4C6D-8A68-B478FAE07027}">
      <dgm:prSet/>
      <dgm:spPr/>
      <dgm:t>
        <a:bodyPr/>
        <a:lstStyle/>
        <a:p>
          <a:endParaRPr lang="en-US" sz="1600"/>
        </a:p>
      </dgm:t>
    </dgm:pt>
    <dgm:pt modelId="{74B53CC1-DDCE-4784-B248-0D96703AF38E}">
      <dgm:prSet phldrT="[Text]" custT="1"/>
      <dgm:spPr>
        <a:solidFill>
          <a:srgbClr val="44546A"/>
        </a:solidFill>
        <a:ln>
          <a:solidFill>
            <a:schemeClr val="accent1"/>
          </a:solidFill>
        </a:ln>
      </dgm:spPr>
      <dgm:t>
        <a:bodyPr/>
        <a:lstStyle/>
        <a:p>
          <a:r>
            <a:rPr lang="en-US" sz="1400"/>
            <a:t>Delay reason</a:t>
          </a:r>
        </a:p>
      </dgm:t>
    </dgm:pt>
    <dgm:pt modelId="{8A88C809-5567-4247-8C7C-A910D57274B2}" type="parTrans" cxnId="{A22F135B-9730-42CF-A745-932013F94AF2}">
      <dgm:prSet custT="1"/>
      <dgm:spPr/>
      <dgm:t>
        <a:bodyPr/>
        <a:lstStyle/>
        <a:p>
          <a:endParaRPr lang="en-US" sz="400"/>
        </a:p>
      </dgm:t>
    </dgm:pt>
    <dgm:pt modelId="{A279C1AA-F783-4506-88FD-0C1001FCD3B3}" type="sibTrans" cxnId="{A22F135B-9730-42CF-A745-932013F94AF2}">
      <dgm:prSet/>
      <dgm:spPr/>
      <dgm:t>
        <a:bodyPr/>
        <a:lstStyle/>
        <a:p>
          <a:endParaRPr lang="en-US" sz="1600"/>
        </a:p>
      </dgm:t>
    </dgm:pt>
    <dgm:pt modelId="{CD8C3634-180C-4D4E-AAB3-11EA5C1E2449}">
      <dgm:prSet phldrT="[Text]" custT="1"/>
      <dgm:spPr>
        <a:solidFill>
          <a:srgbClr val="44546A"/>
        </a:solidFill>
        <a:ln>
          <a:solidFill>
            <a:schemeClr val="accent1"/>
          </a:solidFill>
        </a:ln>
      </dgm:spPr>
      <dgm:t>
        <a:bodyPr/>
        <a:lstStyle/>
        <a:p>
          <a:r>
            <a:rPr lang="en-US" sz="1400"/>
            <a:t>Bus Detour</a:t>
          </a:r>
        </a:p>
      </dgm:t>
    </dgm:pt>
    <dgm:pt modelId="{4E0CAB78-354D-487D-9737-0DC849990687}" type="parTrans" cxnId="{A8CF82E7-294F-4230-BDC4-C9562EA908D4}">
      <dgm:prSet custT="1"/>
      <dgm:spPr/>
      <dgm:t>
        <a:bodyPr/>
        <a:lstStyle/>
        <a:p>
          <a:endParaRPr lang="en-US" sz="400"/>
        </a:p>
      </dgm:t>
    </dgm:pt>
    <dgm:pt modelId="{3DB8EAEC-26BF-4C46-862E-F8FB73EC7326}" type="sibTrans" cxnId="{A8CF82E7-294F-4230-BDC4-C9562EA908D4}">
      <dgm:prSet/>
      <dgm:spPr/>
      <dgm:t>
        <a:bodyPr/>
        <a:lstStyle/>
        <a:p>
          <a:endParaRPr lang="en-US" sz="1600"/>
        </a:p>
      </dgm:t>
    </dgm:pt>
    <dgm:pt modelId="{B0879F3F-B253-41C2-B175-480AAC170B42}">
      <dgm:prSet phldrT="[Text]" custT="1"/>
      <dgm:spPr>
        <a:solidFill>
          <a:srgbClr val="44546A"/>
        </a:solidFill>
        <a:ln>
          <a:solidFill>
            <a:schemeClr val="accent1"/>
          </a:solidFill>
        </a:ln>
      </dgm:spPr>
      <dgm:t>
        <a:bodyPr/>
        <a:lstStyle/>
        <a:p>
          <a:r>
            <a:rPr lang="en-US" sz="1400"/>
            <a:t>Driver Attendance</a:t>
          </a:r>
        </a:p>
      </dgm:t>
    </dgm:pt>
    <dgm:pt modelId="{3628E5B2-AB67-47C2-B0DF-2C52BDC886F7}" type="parTrans" cxnId="{34669F46-2434-4931-B843-CFFC43EFB47E}">
      <dgm:prSet custT="1"/>
      <dgm:spPr/>
      <dgm:t>
        <a:bodyPr/>
        <a:lstStyle/>
        <a:p>
          <a:endParaRPr lang="en-US" sz="400"/>
        </a:p>
      </dgm:t>
    </dgm:pt>
    <dgm:pt modelId="{5379A0B4-9C76-4ED2-A546-2AE7BF8549AD}" type="sibTrans" cxnId="{34669F46-2434-4931-B843-CFFC43EFB47E}">
      <dgm:prSet/>
      <dgm:spPr/>
      <dgm:t>
        <a:bodyPr/>
        <a:lstStyle/>
        <a:p>
          <a:endParaRPr lang="en-US" sz="1600"/>
        </a:p>
      </dgm:t>
    </dgm:pt>
    <dgm:pt modelId="{4A31A22A-58D8-4118-8B2F-C82424136293}">
      <dgm:prSet phldrT="[Text]" custT="1"/>
      <dgm:spPr>
        <a:solidFill>
          <a:srgbClr val="44546A"/>
        </a:solidFill>
        <a:ln>
          <a:solidFill>
            <a:schemeClr val="accent1"/>
          </a:solidFill>
        </a:ln>
      </dgm:spPr>
      <dgm:t>
        <a:bodyPr/>
        <a:lstStyle/>
        <a:p>
          <a:r>
            <a:rPr lang="en-US" sz="1400"/>
            <a:t>Bus Swap Reasons</a:t>
          </a:r>
        </a:p>
      </dgm:t>
    </dgm:pt>
    <dgm:pt modelId="{0CC96A35-9538-4E66-8944-AA3DBA1969D5}" type="parTrans" cxnId="{ADC6BC96-4D95-4BFA-AC90-AF6C723452ED}">
      <dgm:prSet custT="1"/>
      <dgm:spPr/>
      <dgm:t>
        <a:bodyPr/>
        <a:lstStyle/>
        <a:p>
          <a:endParaRPr lang="en-US" sz="400"/>
        </a:p>
      </dgm:t>
    </dgm:pt>
    <dgm:pt modelId="{3F1FE7F5-0877-4FC8-85BD-54CB88618CD1}" type="sibTrans" cxnId="{ADC6BC96-4D95-4BFA-AC90-AF6C723452ED}">
      <dgm:prSet/>
      <dgm:spPr/>
      <dgm:t>
        <a:bodyPr/>
        <a:lstStyle/>
        <a:p>
          <a:endParaRPr lang="en-US" sz="1600"/>
        </a:p>
      </dgm:t>
    </dgm:pt>
    <dgm:pt modelId="{948936C4-BF97-4784-A935-554B9E28D446}">
      <dgm:prSet phldrT="[Text]" custT="1"/>
      <dgm:spPr>
        <a:solidFill>
          <a:srgbClr val="44546A"/>
        </a:solidFill>
        <a:ln>
          <a:solidFill>
            <a:schemeClr val="accent1"/>
          </a:solidFill>
        </a:ln>
      </dgm:spPr>
      <dgm:t>
        <a:bodyPr/>
        <a:lstStyle/>
        <a:p>
          <a:r>
            <a:rPr lang="en-US" sz="1400"/>
            <a:t>Wheelchair user denials of lap belt</a:t>
          </a:r>
        </a:p>
      </dgm:t>
    </dgm:pt>
    <dgm:pt modelId="{BD13FC1E-F21D-4BA7-85C0-18F309B45E1B}" type="parTrans" cxnId="{91883428-C3B3-4E78-862E-6F73213020E3}">
      <dgm:prSet custT="1"/>
      <dgm:spPr/>
      <dgm:t>
        <a:bodyPr/>
        <a:lstStyle/>
        <a:p>
          <a:endParaRPr lang="en-US" sz="400"/>
        </a:p>
      </dgm:t>
    </dgm:pt>
    <dgm:pt modelId="{2E9C98CC-E5A3-4397-95B5-9F434451233C}" type="sibTrans" cxnId="{91883428-C3B3-4E78-862E-6F73213020E3}">
      <dgm:prSet/>
      <dgm:spPr/>
      <dgm:t>
        <a:bodyPr/>
        <a:lstStyle/>
        <a:p>
          <a:endParaRPr lang="en-US" sz="1600"/>
        </a:p>
      </dgm:t>
    </dgm:pt>
    <dgm:pt modelId="{68FC07DE-6DF4-4826-AF15-58EF5D5CB18D}" type="pres">
      <dgm:prSet presAssocID="{0443863D-1688-4A12-97FD-F6C4A1C5D5F8}" presName="cycle" presStyleCnt="0">
        <dgm:presLayoutVars>
          <dgm:chMax val="1"/>
          <dgm:dir/>
          <dgm:animLvl val="ctr"/>
          <dgm:resizeHandles val="exact"/>
        </dgm:presLayoutVars>
      </dgm:prSet>
      <dgm:spPr/>
    </dgm:pt>
    <dgm:pt modelId="{C0BE9753-6AC3-4110-9F11-90345A566E96}" type="pres">
      <dgm:prSet presAssocID="{28BF5BAA-306D-46FF-B362-C748BA905EFB}" presName="centerShape" presStyleLbl="node0" presStyleIdx="0" presStyleCnt="1"/>
      <dgm:spPr/>
    </dgm:pt>
    <dgm:pt modelId="{52E6AE06-1543-4825-9A42-40DA0769497D}" type="pres">
      <dgm:prSet presAssocID="{EF0923B0-C970-40FF-9032-C04EF1B5D603}" presName="Name9" presStyleLbl="parChTrans1D2" presStyleIdx="0" presStyleCnt="9"/>
      <dgm:spPr/>
    </dgm:pt>
    <dgm:pt modelId="{C22889FA-C021-4871-972F-116C5E75C160}" type="pres">
      <dgm:prSet presAssocID="{EF0923B0-C970-40FF-9032-C04EF1B5D603}" presName="connTx" presStyleLbl="parChTrans1D2" presStyleIdx="0" presStyleCnt="9"/>
      <dgm:spPr/>
    </dgm:pt>
    <dgm:pt modelId="{51C67347-D12F-4E22-B680-44408246F597}" type="pres">
      <dgm:prSet presAssocID="{4D65B8ED-EC6C-4920-B9D0-5CE60E13F64C}" presName="node" presStyleLbl="node1" presStyleIdx="0" presStyleCnt="9">
        <dgm:presLayoutVars>
          <dgm:bulletEnabled val="1"/>
        </dgm:presLayoutVars>
      </dgm:prSet>
      <dgm:spPr/>
    </dgm:pt>
    <dgm:pt modelId="{96159B6D-F978-4C7F-AB30-F9398354833E}" type="pres">
      <dgm:prSet presAssocID="{B795DA3F-2674-4BCE-9A57-5AA45F35EEAA}" presName="Name9" presStyleLbl="parChTrans1D2" presStyleIdx="1" presStyleCnt="9"/>
      <dgm:spPr/>
    </dgm:pt>
    <dgm:pt modelId="{7C4BF3B0-E1CF-4E66-9E32-1C4A9C7F0C85}" type="pres">
      <dgm:prSet presAssocID="{B795DA3F-2674-4BCE-9A57-5AA45F35EEAA}" presName="connTx" presStyleLbl="parChTrans1D2" presStyleIdx="1" presStyleCnt="9"/>
      <dgm:spPr/>
    </dgm:pt>
    <dgm:pt modelId="{E8672B61-0034-4B63-8E30-96F713FF47DE}" type="pres">
      <dgm:prSet presAssocID="{B1935A41-F294-4C2E-B8FC-7AF22F3353E3}" presName="node" presStyleLbl="node1" presStyleIdx="1" presStyleCnt="9">
        <dgm:presLayoutVars>
          <dgm:bulletEnabled val="1"/>
        </dgm:presLayoutVars>
      </dgm:prSet>
      <dgm:spPr/>
    </dgm:pt>
    <dgm:pt modelId="{F4B4128A-EB0C-4E76-9351-899EF69C5C15}" type="pres">
      <dgm:prSet presAssocID="{0217E5C1-6F59-4C6F-942A-F2477F93C698}" presName="Name9" presStyleLbl="parChTrans1D2" presStyleIdx="2" presStyleCnt="9"/>
      <dgm:spPr/>
    </dgm:pt>
    <dgm:pt modelId="{4C13FF47-1611-41A9-B9DC-14CCAA548987}" type="pres">
      <dgm:prSet presAssocID="{0217E5C1-6F59-4C6F-942A-F2477F93C698}" presName="connTx" presStyleLbl="parChTrans1D2" presStyleIdx="2" presStyleCnt="9"/>
      <dgm:spPr/>
    </dgm:pt>
    <dgm:pt modelId="{BAA08A22-2286-4EB0-BBCE-FEFFD77271C9}" type="pres">
      <dgm:prSet presAssocID="{FAF894A5-1166-4E70-A0CB-FA3DD8A90B6D}" presName="node" presStyleLbl="node1" presStyleIdx="2" presStyleCnt="9">
        <dgm:presLayoutVars>
          <dgm:bulletEnabled val="1"/>
        </dgm:presLayoutVars>
      </dgm:prSet>
      <dgm:spPr/>
    </dgm:pt>
    <dgm:pt modelId="{91719CB3-FFEB-435D-BA7D-67754ED1E09E}" type="pres">
      <dgm:prSet presAssocID="{A88015B2-94DE-436D-ACBA-B7804077DFBB}" presName="Name9" presStyleLbl="parChTrans1D2" presStyleIdx="3" presStyleCnt="9"/>
      <dgm:spPr/>
    </dgm:pt>
    <dgm:pt modelId="{96267AD0-FC10-4FD3-9F2C-EBB447FF355C}" type="pres">
      <dgm:prSet presAssocID="{A88015B2-94DE-436D-ACBA-B7804077DFBB}" presName="connTx" presStyleLbl="parChTrans1D2" presStyleIdx="3" presStyleCnt="9"/>
      <dgm:spPr/>
    </dgm:pt>
    <dgm:pt modelId="{CC79FBF2-01E5-4FF0-B979-E219FF62221E}" type="pres">
      <dgm:prSet presAssocID="{CC0E75B9-DCEB-4ED4-843A-1DC61FA03578}" presName="node" presStyleLbl="node1" presStyleIdx="3" presStyleCnt="9">
        <dgm:presLayoutVars>
          <dgm:bulletEnabled val="1"/>
        </dgm:presLayoutVars>
      </dgm:prSet>
      <dgm:spPr/>
    </dgm:pt>
    <dgm:pt modelId="{235719C6-F1FB-4D5B-9E24-EE7CE0B26DF5}" type="pres">
      <dgm:prSet presAssocID="{8A88C809-5567-4247-8C7C-A910D57274B2}" presName="Name9" presStyleLbl="parChTrans1D2" presStyleIdx="4" presStyleCnt="9"/>
      <dgm:spPr/>
    </dgm:pt>
    <dgm:pt modelId="{9CCAD9BF-3802-4278-83C8-E6443C10A0FE}" type="pres">
      <dgm:prSet presAssocID="{8A88C809-5567-4247-8C7C-A910D57274B2}" presName="connTx" presStyleLbl="parChTrans1D2" presStyleIdx="4" presStyleCnt="9"/>
      <dgm:spPr/>
    </dgm:pt>
    <dgm:pt modelId="{D2D20035-ABEF-4330-867C-69688107D493}" type="pres">
      <dgm:prSet presAssocID="{74B53CC1-DDCE-4784-B248-0D96703AF38E}" presName="node" presStyleLbl="node1" presStyleIdx="4" presStyleCnt="9">
        <dgm:presLayoutVars>
          <dgm:bulletEnabled val="1"/>
        </dgm:presLayoutVars>
      </dgm:prSet>
      <dgm:spPr/>
    </dgm:pt>
    <dgm:pt modelId="{A3400604-E8A0-4474-99A9-4F8D69FEA704}" type="pres">
      <dgm:prSet presAssocID="{4E0CAB78-354D-487D-9737-0DC849990687}" presName="Name9" presStyleLbl="parChTrans1D2" presStyleIdx="5" presStyleCnt="9"/>
      <dgm:spPr/>
    </dgm:pt>
    <dgm:pt modelId="{A03DF436-B9C2-4E63-8CA2-AA982B3E81EA}" type="pres">
      <dgm:prSet presAssocID="{4E0CAB78-354D-487D-9737-0DC849990687}" presName="connTx" presStyleLbl="parChTrans1D2" presStyleIdx="5" presStyleCnt="9"/>
      <dgm:spPr/>
    </dgm:pt>
    <dgm:pt modelId="{6DF485D1-57D2-47DA-A9E5-35E5D9C31C0B}" type="pres">
      <dgm:prSet presAssocID="{CD8C3634-180C-4D4E-AAB3-11EA5C1E2449}" presName="node" presStyleLbl="node1" presStyleIdx="5" presStyleCnt="9">
        <dgm:presLayoutVars>
          <dgm:bulletEnabled val="1"/>
        </dgm:presLayoutVars>
      </dgm:prSet>
      <dgm:spPr/>
    </dgm:pt>
    <dgm:pt modelId="{FCEAB92C-1354-4128-A915-616D3187E9C8}" type="pres">
      <dgm:prSet presAssocID="{3628E5B2-AB67-47C2-B0DF-2C52BDC886F7}" presName="Name9" presStyleLbl="parChTrans1D2" presStyleIdx="6" presStyleCnt="9"/>
      <dgm:spPr/>
    </dgm:pt>
    <dgm:pt modelId="{523C833A-12B8-4CAD-8F06-6A6D08E5DF1D}" type="pres">
      <dgm:prSet presAssocID="{3628E5B2-AB67-47C2-B0DF-2C52BDC886F7}" presName="connTx" presStyleLbl="parChTrans1D2" presStyleIdx="6" presStyleCnt="9"/>
      <dgm:spPr/>
    </dgm:pt>
    <dgm:pt modelId="{F2AB17B3-9D62-4CEA-9464-51D0239CC25E}" type="pres">
      <dgm:prSet presAssocID="{B0879F3F-B253-41C2-B175-480AAC170B42}" presName="node" presStyleLbl="node1" presStyleIdx="6" presStyleCnt="9">
        <dgm:presLayoutVars>
          <dgm:bulletEnabled val="1"/>
        </dgm:presLayoutVars>
      </dgm:prSet>
      <dgm:spPr/>
    </dgm:pt>
    <dgm:pt modelId="{04F0BE22-AF59-4881-915E-243A8C8D8F8C}" type="pres">
      <dgm:prSet presAssocID="{0CC96A35-9538-4E66-8944-AA3DBA1969D5}" presName="Name9" presStyleLbl="parChTrans1D2" presStyleIdx="7" presStyleCnt="9"/>
      <dgm:spPr/>
    </dgm:pt>
    <dgm:pt modelId="{2C1A289E-1EB3-4920-9DAE-74F57DD25ACE}" type="pres">
      <dgm:prSet presAssocID="{0CC96A35-9538-4E66-8944-AA3DBA1969D5}" presName="connTx" presStyleLbl="parChTrans1D2" presStyleIdx="7" presStyleCnt="9"/>
      <dgm:spPr/>
    </dgm:pt>
    <dgm:pt modelId="{C0E1888C-A569-4DFA-A6A9-66B5E76296B5}" type="pres">
      <dgm:prSet presAssocID="{4A31A22A-58D8-4118-8B2F-C82424136293}" presName="node" presStyleLbl="node1" presStyleIdx="7" presStyleCnt="9">
        <dgm:presLayoutVars>
          <dgm:bulletEnabled val="1"/>
        </dgm:presLayoutVars>
      </dgm:prSet>
      <dgm:spPr/>
    </dgm:pt>
    <dgm:pt modelId="{2F6497B1-3D73-4D7E-A371-415F0727A897}" type="pres">
      <dgm:prSet presAssocID="{BD13FC1E-F21D-4BA7-85C0-18F309B45E1B}" presName="Name9" presStyleLbl="parChTrans1D2" presStyleIdx="8" presStyleCnt="9"/>
      <dgm:spPr/>
    </dgm:pt>
    <dgm:pt modelId="{A1764802-17C2-440E-813E-B3193B0F40E3}" type="pres">
      <dgm:prSet presAssocID="{BD13FC1E-F21D-4BA7-85C0-18F309B45E1B}" presName="connTx" presStyleLbl="parChTrans1D2" presStyleIdx="8" presStyleCnt="9"/>
      <dgm:spPr/>
    </dgm:pt>
    <dgm:pt modelId="{38A207B2-BA30-4EE4-97B5-407227A161E8}" type="pres">
      <dgm:prSet presAssocID="{948936C4-BF97-4784-A935-554B9E28D446}" presName="node" presStyleLbl="node1" presStyleIdx="8" presStyleCnt="9">
        <dgm:presLayoutVars>
          <dgm:bulletEnabled val="1"/>
        </dgm:presLayoutVars>
      </dgm:prSet>
      <dgm:spPr/>
    </dgm:pt>
  </dgm:ptLst>
  <dgm:cxnLst>
    <dgm:cxn modelId="{0F32A301-FE7F-4D65-9016-EA76BA63AB86}" type="presOf" srcId="{4E0CAB78-354D-487D-9737-0DC849990687}" destId="{A3400604-E8A0-4474-99A9-4F8D69FEA704}" srcOrd="0" destOrd="0" presId="urn:microsoft.com/office/officeart/2005/8/layout/radial1"/>
    <dgm:cxn modelId="{238DE40F-6AB9-4A09-8E3F-F70CF4ADA249}" type="presOf" srcId="{B1935A41-F294-4C2E-B8FC-7AF22F3353E3}" destId="{E8672B61-0034-4B63-8E30-96F713FF47DE}" srcOrd="0" destOrd="0" presId="urn:microsoft.com/office/officeart/2005/8/layout/radial1"/>
    <dgm:cxn modelId="{9463AB14-2F97-428A-A205-36CB50290FFF}" type="presOf" srcId="{EF0923B0-C970-40FF-9032-C04EF1B5D603}" destId="{52E6AE06-1543-4825-9A42-40DA0769497D}" srcOrd="0" destOrd="0" presId="urn:microsoft.com/office/officeart/2005/8/layout/radial1"/>
    <dgm:cxn modelId="{A7EBC51F-85AA-4EDD-811C-4CDC0CADA37E}" type="presOf" srcId="{3628E5B2-AB67-47C2-B0DF-2C52BDC886F7}" destId="{523C833A-12B8-4CAD-8F06-6A6D08E5DF1D}" srcOrd="1" destOrd="0" presId="urn:microsoft.com/office/officeart/2005/8/layout/radial1"/>
    <dgm:cxn modelId="{373F8F26-2FEB-46A7-A2D4-F9DBCFE21797}" type="presOf" srcId="{4E0CAB78-354D-487D-9737-0DC849990687}" destId="{A03DF436-B9C2-4E63-8CA2-AA982B3E81EA}" srcOrd="1" destOrd="0" presId="urn:microsoft.com/office/officeart/2005/8/layout/radial1"/>
    <dgm:cxn modelId="{20D62028-1270-45B9-8B50-E6E1947A4BA5}" type="presOf" srcId="{FAF894A5-1166-4E70-A0CB-FA3DD8A90B6D}" destId="{BAA08A22-2286-4EB0-BBCE-FEFFD77271C9}" srcOrd="0" destOrd="0" presId="urn:microsoft.com/office/officeart/2005/8/layout/radial1"/>
    <dgm:cxn modelId="{91883428-C3B3-4E78-862E-6F73213020E3}" srcId="{28BF5BAA-306D-46FF-B362-C748BA905EFB}" destId="{948936C4-BF97-4784-A935-554B9E28D446}" srcOrd="8" destOrd="0" parTransId="{BD13FC1E-F21D-4BA7-85C0-18F309B45E1B}" sibTransId="{2E9C98CC-E5A3-4397-95B5-9F434451233C}"/>
    <dgm:cxn modelId="{E3496C2E-B6B2-4053-8A84-85A0F2C77D98}" type="presOf" srcId="{28BF5BAA-306D-46FF-B362-C748BA905EFB}" destId="{C0BE9753-6AC3-4110-9F11-90345A566E96}" srcOrd="0" destOrd="0" presId="urn:microsoft.com/office/officeart/2005/8/layout/radial1"/>
    <dgm:cxn modelId="{2BD2A832-6AEA-4C6D-8A68-B478FAE07027}" srcId="{28BF5BAA-306D-46FF-B362-C748BA905EFB}" destId="{CC0E75B9-DCEB-4ED4-843A-1DC61FA03578}" srcOrd="3" destOrd="0" parTransId="{A88015B2-94DE-436D-ACBA-B7804077DFBB}" sibTransId="{FF7F8C76-A6EF-48FE-A632-81A943BE07F7}"/>
    <dgm:cxn modelId="{261BE833-67AF-43C1-BB85-AA6304E4E793}" type="presOf" srcId="{B795DA3F-2674-4BCE-9A57-5AA45F35EEAA}" destId="{96159B6D-F978-4C7F-AB30-F9398354833E}" srcOrd="0" destOrd="0" presId="urn:microsoft.com/office/officeart/2005/8/layout/radial1"/>
    <dgm:cxn modelId="{85CE593E-4209-4E7B-B9F9-407EF7CB3C09}" type="presOf" srcId="{0217E5C1-6F59-4C6F-942A-F2477F93C698}" destId="{4C13FF47-1611-41A9-B9DC-14CCAA548987}" srcOrd="1" destOrd="0" presId="urn:microsoft.com/office/officeart/2005/8/layout/radial1"/>
    <dgm:cxn modelId="{A22F135B-9730-42CF-A745-932013F94AF2}" srcId="{28BF5BAA-306D-46FF-B362-C748BA905EFB}" destId="{74B53CC1-DDCE-4784-B248-0D96703AF38E}" srcOrd="4" destOrd="0" parTransId="{8A88C809-5567-4247-8C7C-A910D57274B2}" sibTransId="{A279C1AA-F783-4506-88FD-0C1001FCD3B3}"/>
    <dgm:cxn modelId="{AB90F644-975D-4A29-97A9-0827475AC400}" type="presOf" srcId="{CD8C3634-180C-4D4E-AAB3-11EA5C1E2449}" destId="{6DF485D1-57D2-47DA-A9E5-35E5D9C31C0B}" srcOrd="0" destOrd="0" presId="urn:microsoft.com/office/officeart/2005/8/layout/radial1"/>
    <dgm:cxn modelId="{64348066-ACE2-40D7-89D3-DE7B209BFC0E}" type="presOf" srcId="{0217E5C1-6F59-4C6F-942A-F2477F93C698}" destId="{F4B4128A-EB0C-4E76-9351-899EF69C5C15}" srcOrd="0" destOrd="0" presId="urn:microsoft.com/office/officeart/2005/8/layout/radial1"/>
    <dgm:cxn modelId="{FFFA8566-E84D-453F-976F-7BB915FF8CF2}" type="presOf" srcId="{0443863D-1688-4A12-97FD-F6C4A1C5D5F8}" destId="{68FC07DE-6DF4-4826-AF15-58EF5D5CB18D}" srcOrd="0" destOrd="0" presId="urn:microsoft.com/office/officeart/2005/8/layout/radial1"/>
    <dgm:cxn modelId="{34669F46-2434-4931-B843-CFFC43EFB47E}" srcId="{28BF5BAA-306D-46FF-B362-C748BA905EFB}" destId="{B0879F3F-B253-41C2-B175-480AAC170B42}" srcOrd="6" destOrd="0" parTransId="{3628E5B2-AB67-47C2-B0DF-2C52BDC886F7}" sibTransId="{5379A0B4-9C76-4ED2-A546-2AE7BF8549AD}"/>
    <dgm:cxn modelId="{1D42A94A-CC17-4EEC-86F0-CA7C6E5C1B6E}" type="presOf" srcId="{4D65B8ED-EC6C-4920-B9D0-5CE60E13F64C}" destId="{51C67347-D12F-4E22-B680-44408246F597}" srcOrd="0" destOrd="0" presId="urn:microsoft.com/office/officeart/2005/8/layout/radial1"/>
    <dgm:cxn modelId="{BB259F6B-E71B-4651-96AB-F41CC0A1682D}" type="presOf" srcId="{8A88C809-5567-4247-8C7C-A910D57274B2}" destId="{235719C6-F1FB-4D5B-9E24-EE7CE0B26DF5}" srcOrd="0" destOrd="0" presId="urn:microsoft.com/office/officeart/2005/8/layout/radial1"/>
    <dgm:cxn modelId="{4F07FD6F-1302-450A-AA09-FADAF4E35B5C}" srcId="{28BF5BAA-306D-46FF-B362-C748BA905EFB}" destId="{4D65B8ED-EC6C-4920-B9D0-5CE60E13F64C}" srcOrd="0" destOrd="0" parTransId="{EF0923B0-C970-40FF-9032-C04EF1B5D603}" sibTransId="{BBD4F5E1-EF80-467E-9EB2-F7492AE88D3F}"/>
    <dgm:cxn modelId="{3183A871-6F0F-4FA2-BCB8-C175E6150934}" srcId="{28BF5BAA-306D-46FF-B362-C748BA905EFB}" destId="{FAF894A5-1166-4E70-A0CB-FA3DD8A90B6D}" srcOrd="2" destOrd="0" parTransId="{0217E5C1-6F59-4C6F-942A-F2477F93C698}" sibTransId="{75FD7F68-F33D-4A52-9304-AAD73458EC3A}"/>
    <dgm:cxn modelId="{E0330580-3FAC-42D9-9095-6558DF50AFFA}" srcId="{28BF5BAA-306D-46FF-B362-C748BA905EFB}" destId="{B1935A41-F294-4C2E-B8FC-7AF22F3353E3}" srcOrd="1" destOrd="0" parTransId="{B795DA3F-2674-4BCE-9A57-5AA45F35EEAA}" sibTransId="{1B2B247F-BAA2-4C80-9902-45F8F08666A8}"/>
    <dgm:cxn modelId="{2C4C0283-FC5E-4041-8C21-C752DA8A89AE}" type="presOf" srcId="{BD13FC1E-F21D-4BA7-85C0-18F309B45E1B}" destId="{2F6497B1-3D73-4D7E-A371-415F0727A897}" srcOrd="0" destOrd="0" presId="urn:microsoft.com/office/officeart/2005/8/layout/radial1"/>
    <dgm:cxn modelId="{DE539285-7C59-4377-8DBB-37747A60ED8F}" type="presOf" srcId="{A88015B2-94DE-436D-ACBA-B7804077DFBB}" destId="{96267AD0-FC10-4FD3-9F2C-EBB447FF355C}" srcOrd="1" destOrd="0" presId="urn:microsoft.com/office/officeart/2005/8/layout/radial1"/>
    <dgm:cxn modelId="{EC89F491-131E-434B-9F77-094CAC79C44C}" type="presOf" srcId="{3628E5B2-AB67-47C2-B0DF-2C52BDC886F7}" destId="{FCEAB92C-1354-4128-A915-616D3187E9C8}" srcOrd="0" destOrd="0" presId="urn:microsoft.com/office/officeart/2005/8/layout/radial1"/>
    <dgm:cxn modelId="{ADC6BC96-4D95-4BFA-AC90-AF6C723452ED}" srcId="{28BF5BAA-306D-46FF-B362-C748BA905EFB}" destId="{4A31A22A-58D8-4118-8B2F-C82424136293}" srcOrd="7" destOrd="0" parTransId="{0CC96A35-9538-4E66-8944-AA3DBA1969D5}" sibTransId="{3F1FE7F5-0877-4FC8-85BD-54CB88618CD1}"/>
    <dgm:cxn modelId="{7C646C9C-906F-45A3-8090-E99F7B6BB9E1}" type="presOf" srcId="{B0879F3F-B253-41C2-B175-480AAC170B42}" destId="{F2AB17B3-9D62-4CEA-9464-51D0239CC25E}" srcOrd="0" destOrd="0" presId="urn:microsoft.com/office/officeart/2005/8/layout/radial1"/>
    <dgm:cxn modelId="{566CD79E-893A-4DF6-A4D7-13B3E5B61958}" type="presOf" srcId="{BD13FC1E-F21D-4BA7-85C0-18F309B45E1B}" destId="{A1764802-17C2-440E-813E-B3193B0F40E3}" srcOrd="1" destOrd="0" presId="urn:microsoft.com/office/officeart/2005/8/layout/radial1"/>
    <dgm:cxn modelId="{315A15A5-FBAA-49A5-AEE7-A3035E094CBD}" type="presOf" srcId="{0CC96A35-9538-4E66-8944-AA3DBA1969D5}" destId="{04F0BE22-AF59-4881-915E-243A8C8D8F8C}" srcOrd="0" destOrd="0" presId="urn:microsoft.com/office/officeart/2005/8/layout/radial1"/>
    <dgm:cxn modelId="{8454DBAA-8E73-44E7-B5EB-75B10DFDE9BF}" type="presOf" srcId="{B795DA3F-2674-4BCE-9A57-5AA45F35EEAA}" destId="{7C4BF3B0-E1CF-4E66-9E32-1C4A9C7F0C85}" srcOrd="1" destOrd="0" presId="urn:microsoft.com/office/officeart/2005/8/layout/radial1"/>
    <dgm:cxn modelId="{04644EC2-A569-4394-A1F5-2D07EDB98885}" type="presOf" srcId="{CC0E75B9-DCEB-4ED4-843A-1DC61FA03578}" destId="{CC79FBF2-01E5-4FF0-B979-E219FF62221E}" srcOrd="0" destOrd="0" presId="urn:microsoft.com/office/officeart/2005/8/layout/radial1"/>
    <dgm:cxn modelId="{27DA0BCA-D3B8-45D3-BC41-632A0CAE5004}" type="presOf" srcId="{A88015B2-94DE-436D-ACBA-B7804077DFBB}" destId="{91719CB3-FFEB-435D-BA7D-67754ED1E09E}" srcOrd="0" destOrd="0" presId="urn:microsoft.com/office/officeart/2005/8/layout/radial1"/>
    <dgm:cxn modelId="{5C0B14D2-0BBB-4B87-9695-64549C56A5BA}" type="presOf" srcId="{0CC96A35-9538-4E66-8944-AA3DBA1969D5}" destId="{2C1A289E-1EB3-4920-9DAE-74F57DD25ACE}" srcOrd="1" destOrd="0" presId="urn:microsoft.com/office/officeart/2005/8/layout/radial1"/>
    <dgm:cxn modelId="{BB456ED2-F709-498A-8DB2-EEF8C3C82E73}" srcId="{0443863D-1688-4A12-97FD-F6C4A1C5D5F8}" destId="{28BF5BAA-306D-46FF-B362-C748BA905EFB}" srcOrd="0" destOrd="0" parTransId="{5C7273F7-2ECA-445A-9137-7299E57F7B15}" sibTransId="{09F57D14-AEFD-43DB-A7EE-1FCD603DED89}"/>
    <dgm:cxn modelId="{4840F6DC-4812-4AC1-89E2-A2BEA00CB834}" type="presOf" srcId="{8A88C809-5567-4247-8C7C-A910D57274B2}" destId="{9CCAD9BF-3802-4278-83C8-E6443C10A0FE}" srcOrd="1" destOrd="0" presId="urn:microsoft.com/office/officeart/2005/8/layout/radial1"/>
    <dgm:cxn modelId="{D17EC4DE-4F9E-4F6C-8449-FD9F96AF8F10}" type="presOf" srcId="{EF0923B0-C970-40FF-9032-C04EF1B5D603}" destId="{C22889FA-C021-4871-972F-116C5E75C160}" srcOrd="1" destOrd="0" presId="urn:microsoft.com/office/officeart/2005/8/layout/radial1"/>
    <dgm:cxn modelId="{2330EDE0-C70C-4C88-A9A9-A7DE3978766E}" type="presOf" srcId="{948936C4-BF97-4784-A935-554B9E28D446}" destId="{38A207B2-BA30-4EE4-97B5-407227A161E8}" srcOrd="0" destOrd="0" presId="urn:microsoft.com/office/officeart/2005/8/layout/radial1"/>
    <dgm:cxn modelId="{315980E5-DBD5-4DE9-A188-EB6C505DCDB4}" type="presOf" srcId="{74B53CC1-DDCE-4784-B248-0D96703AF38E}" destId="{D2D20035-ABEF-4330-867C-69688107D493}" srcOrd="0" destOrd="0" presId="urn:microsoft.com/office/officeart/2005/8/layout/radial1"/>
    <dgm:cxn modelId="{A8CF82E7-294F-4230-BDC4-C9562EA908D4}" srcId="{28BF5BAA-306D-46FF-B362-C748BA905EFB}" destId="{CD8C3634-180C-4D4E-AAB3-11EA5C1E2449}" srcOrd="5" destOrd="0" parTransId="{4E0CAB78-354D-487D-9737-0DC849990687}" sibTransId="{3DB8EAEC-26BF-4C46-862E-F8FB73EC7326}"/>
    <dgm:cxn modelId="{89D523FA-7513-417C-9B79-8B741374BE43}" type="presOf" srcId="{4A31A22A-58D8-4118-8B2F-C82424136293}" destId="{C0E1888C-A569-4DFA-A6A9-66B5E76296B5}" srcOrd="0" destOrd="0" presId="urn:microsoft.com/office/officeart/2005/8/layout/radial1"/>
    <dgm:cxn modelId="{4E535CF4-98A7-45B0-871E-3F029297E9C3}" type="presParOf" srcId="{68FC07DE-6DF4-4826-AF15-58EF5D5CB18D}" destId="{C0BE9753-6AC3-4110-9F11-90345A566E96}" srcOrd="0" destOrd="0" presId="urn:microsoft.com/office/officeart/2005/8/layout/radial1"/>
    <dgm:cxn modelId="{868E179F-1772-46EA-BDCD-89B14EC3F91C}" type="presParOf" srcId="{68FC07DE-6DF4-4826-AF15-58EF5D5CB18D}" destId="{52E6AE06-1543-4825-9A42-40DA0769497D}" srcOrd="1" destOrd="0" presId="urn:microsoft.com/office/officeart/2005/8/layout/radial1"/>
    <dgm:cxn modelId="{13DD7DA1-5FDC-48C9-8B71-490078E2D86D}" type="presParOf" srcId="{52E6AE06-1543-4825-9A42-40DA0769497D}" destId="{C22889FA-C021-4871-972F-116C5E75C160}" srcOrd="0" destOrd="0" presId="urn:microsoft.com/office/officeart/2005/8/layout/radial1"/>
    <dgm:cxn modelId="{28FB6FB1-7F3D-43DA-B8DC-2B541D40BEE6}" type="presParOf" srcId="{68FC07DE-6DF4-4826-AF15-58EF5D5CB18D}" destId="{51C67347-D12F-4E22-B680-44408246F597}" srcOrd="2" destOrd="0" presId="urn:microsoft.com/office/officeart/2005/8/layout/radial1"/>
    <dgm:cxn modelId="{98E04C0F-E0C8-4469-9532-35481D16DD2B}" type="presParOf" srcId="{68FC07DE-6DF4-4826-AF15-58EF5D5CB18D}" destId="{96159B6D-F978-4C7F-AB30-F9398354833E}" srcOrd="3" destOrd="0" presId="urn:microsoft.com/office/officeart/2005/8/layout/radial1"/>
    <dgm:cxn modelId="{517D29FB-79E9-478C-907C-B6FEA6377273}" type="presParOf" srcId="{96159B6D-F978-4C7F-AB30-F9398354833E}" destId="{7C4BF3B0-E1CF-4E66-9E32-1C4A9C7F0C85}" srcOrd="0" destOrd="0" presId="urn:microsoft.com/office/officeart/2005/8/layout/radial1"/>
    <dgm:cxn modelId="{6DB887E0-8D5E-476D-97C2-A6525656C690}" type="presParOf" srcId="{68FC07DE-6DF4-4826-AF15-58EF5D5CB18D}" destId="{E8672B61-0034-4B63-8E30-96F713FF47DE}" srcOrd="4" destOrd="0" presId="urn:microsoft.com/office/officeart/2005/8/layout/radial1"/>
    <dgm:cxn modelId="{AC844A4F-B553-4190-8295-432B601E0344}" type="presParOf" srcId="{68FC07DE-6DF4-4826-AF15-58EF5D5CB18D}" destId="{F4B4128A-EB0C-4E76-9351-899EF69C5C15}" srcOrd="5" destOrd="0" presId="urn:microsoft.com/office/officeart/2005/8/layout/radial1"/>
    <dgm:cxn modelId="{0711D1A2-BD05-4EAB-8BCE-D8A2E94E6278}" type="presParOf" srcId="{F4B4128A-EB0C-4E76-9351-899EF69C5C15}" destId="{4C13FF47-1611-41A9-B9DC-14CCAA548987}" srcOrd="0" destOrd="0" presId="urn:microsoft.com/office/officeart/2005/8/layout/radial1"/>
    <dgm:cxn modelId="{7B968373-525E-4311-877F-9BC994F6CEB3}" type="presParOf" srcId="{68FC07DE-6DF4-4826-AF15-58EF5D5CB18D}" destId="{BAA08A22-2286-4EB0-BBCE-FEFFD77271C9}" srcOrd="6" destOrd="0" presId="urn:microsoft.com/office/officeart/2005/8/layout/radial1"/>
    <dgm:cxn modelId="{BEB88B11-39AC-4C9E-BF5D-C964361237A0}" type="presParOf" srcId="{68FC07DE-6DF4-4826-AF15-58EF5D5CB18D}" destId="{91719CB3-FFEB-435D-BA7D-67754ED1E09E}" srcOrd="7" destOrd="0" presId="urn:microsoft.com/office/officeart/2005/8/layout/radial1"/>
    <dgm:cxn modelId="{9322151B-1190-4E8F-9F1A-237220C6E901}" type="presParOf" srcId="{91719CB3-FFEB-435D-BA7D-67754ED1E09E}" destId="{96267AD0-FC10-4FD3-9F2C-EBB447FF355C}" srcOrd="0" destOrd="0" presId="urn:microsoft.com/office/officeart/2005/8/layout/radial1"/>
    <dgm:cxn modelId="{A4298C39-AD11-401E-86A7-57AA58B939C3}" type="presParOf" srcId="{68FC07DE-6DF4-4826-AF15-58EF5D5CB18D}" destId="{CC79FBF2-01E5-4FF0-B979-E219FF62221E}" srcOrd="8" destOrd="0" presId="urn:microsoft.com/office/officeart/2005/8/layout/radial1"/>
    <dgm:cxn modelId="{A19FF8C7-CA2D-4DAF-9EC5-35E4B5A16D0A}" type="presParOf" srcId="{68FC07DE-6DF4-4826-AF15-58EF5D5CB18D}" destId="{235719C6-F1FB-4D5B-9E24-EE7CE0B26DF5}" srcOrd="9" destOrd="0" presId="urn:microsoft.com/office/officeart/2005/8/layout/radial1"/>
    <dgm:cxn modelId="{5FBE10FB-B1A8-4F01-A363-20FBE4C7F465}" type="presParOf" srcId="{235719C6-F1FB-4D5B-9E24-EE7CE0B26DF5}" destId="{9CCAD9BF-3802-4278-83C8-E6443C10A0FE}" srcOrd="0" destOrd="0" presId="urn:microsoft.com/office/officeart/2005/8/layout/radial1"/>
    <dgm:cxn modelId="{3A86B731-2FF1-4F24-B3FD-C155A89D71AE}" type="presParOf" srcId="{68FC07DE-6DF4-4826-AF15-58EF5D5CB18D}" destId="{D2D20035-ABEF-4330-867C-69688107D493}" srcOrd="10" destOrd="0" presId="urn:microsoft.com/office/officeart/2005/8/layout/radial1"/>
    <dgm:cxn modelId="{95F933E1-09E9-420A-B9F0-56931FF42175}" type="presParOf" srcId="{68FC07DE-6DF4-4826-AF15-58EF5D5CB18D}" destId="{A3400604-E8A0-4474-99A9-4F8D69FEA704}" srcOrd="11" destOrd="0" presId="urn:microsoft.com/office/officeart/2005/8/layout/radial1"/>
    <dgm:cxn modelId="{45F37DE5-406E-48C7-8173-8A3CAAEB4DF6}" type="presParOf" srcId="{A3400604-E8A0-4474-99A9-4F8D69FEA704}" destId="{A03DF436-B9C2-4E63-8CA2-AA982B3E81EA}" srcOrd="0" destOrd="0" presId="urn:microsoft.com/office/officeart/2005/8/layout/radial1"/>
    <dgm:cxn modelId="{E6A7C98D-7AB6-4E80-80D7-3A0955C5361E}" type="presParOf" srcId="{68FC07DE-6DF4-4826-AF15-58EF5D5CB18D}" destId="{6DF485D1-57D2-47DA-A9E5-35E5D9C31C0B}" srcOrd="12" destOrd="0" presId="urn:microsoft.com/office/officeart/2005/8/layout/radial1"/>
    <dgm:cxn modelId="{7E144F4C-6B6B-428A-B621-246CD368CA56}" type="presParOf" srcId="{68FC07DE-6DF4-4826-AF15-58EF5D5CB18D}" destId="{FCEAB92C-1354-4128-A915-616D3187E9C8}" srcOrd="13" destOrd="0" presId="urn:microsoft.com/office/officeart/2005/8/layout/radial1"/>
    <dgm:cxn modelId="{DBEDA6CF-45D5-4334-AEDF-ADD996C25D9C}" type="presParOf" srcId="{FCEAB92C-1354-4128-A915-616D3187E9C8}" destId="{523C833A-12B8-4CAD-8F06-6A6D08E5DF1D}" srcOrd="0" destOrd="0" presId="urn:microsoft.com/office/officeart/2005/8/layout/radial1"/>
    <dgm:cxn modelId="{69A86175-0AEE-4D03-9CAA-F86D89C9E08D}" type="presParOf" srcId="{68FC07DE-6DF4-4826-AF15-58EF5D5CB18D}" destId="{F2AB17B3-9D62-4CEA-9464-51D0239CC25E}" srcOrd="14" destOrd="0" presId="urn:microsoft.com/office/officeart/2005/8/layout/radial1"/>
    <dgm:cxn modelId="{2BC0BA66-AEA6-4506-9FFC-0F19DADA1D41}" type="presParOf" srcId="{68FC07DE-6DF4-4826-AF15-58EF5D5CB18D}" destId="{04F0BE22-AF59-4881-915E-243A8C8D8F8C}" srcOrd="15" destOrd="0" presId="urn:microsoft.com/office/officeart/2005/8/layout/radial1"/>
    <dgm:cxn modelId="{A68D3242-C30C-4CC8-9D42-1350EE9FE932}" type="presParOf" srcId="{04F0BE22-AF59-4881-915E-243A8C8D8F8C}" destId="{2C1A289E-1EB3-4920-9DAE-74F57DD25ACE}" srcOrd="0" destOrd="0" presId="urn:microsoft.com/office/officeart/2005/8/layout/radial1"/>
    <dgm:cxn modelId="{F5A2B6AD-4588-4E08-8B06-37A34D05AE20}" type="presParOf" srcId="{68FC07DE-6DF4-4826-AF15-58EF5D5CB18D}" destId="{C0E1888C-A569-4DFA-A6A9-66B5E76296B5}" srcOrd="16" destOrd="0" presId="urn:microsoft.com/office/officeart/2005/8/layout/radial1"/>
    <dgm:cxn modelId="{2904E300-FC1F-4AF3-AFC4-F66BE3F7077E}" type="presParOf" srcId="{68FC07DE-6DF4-4826-AF15-58EF5D5CB18D}" destId="{2F6497B1-3D73-4D7E-A371-415F0727A897}" srcOrd="17" destOrd="0" presId="urn:microsoft.com/office/officeart/2005/8/layout/radial1"/>
    <dgm:cxn modelId="{DEA25811-7273-457C-A3B1-5282B2AA9310}" type="presParOf" srcId="{2F6497B1-3D73-4D7E-A371-415F0727A897}" destId="{A1764802-17C2-440E-813E-B3193B0F40E3}" srcOrd="0" destOrd="0" presId="urn:microsoft.com/office/officeart/2005/8/layout/radial1"/>
    <dgm:cxn modelId="{EC091D5C-C800-4662-819D-13B8AF0ACC4E}" type="presParOf" srcId="{68FC07DE-6DF4-4826-AF15-58EF5D5CB18D}" destId="{38A207B2-BA30-4EE4-97B5-407227A161E8}"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43863D-1688-4A12-97FD-F6C4A1C5D5F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8BF5BAA-306D-46FF-B362-C748BA905EFB}">
      <dgm:prSet phldrT="[Text]" custT="1"/>
      <dgm:spPr>
        <a:solidFill>
          <a:srgbClr val="44546A"/>
        </a:solidFill>
        <a:ln>
          <a:solidFill>
            <a:schemeClr val="accent1"/>
          </a:solidFill>
        </a:ln>
      </dgm:spPr>
      <dgm:t>
        <a:bodyPr/>
        <a:lstStyle/>
        <a:p>
          <a:r>
            <a:rPr lang="en-US" sz="2000" err="1"/>
            <a:t>Alastar</a:t>
          </a:r>
          <a:endParaRPr lang="en-US" sz="2000"/>
        </a:p>
      </dgm:t>
    </dgm:pt>
    <dgm:pt modelId="{5C7273F7-2ECA-445A-9137-7299E57F7B15}" type="parTrans" cxnId="{BB456ED2-F709-498A-8DB2-EEF8C3C82E73}">
      <dgm:prSet/>
      <dgm:spPr/>
      <dgm:t>
        <a:bodyPr/>
        <a:lstStyle/>
        <a:p>
          <a:endParaRPr lang="en-US" sz="2400"/>
        </a:p>
      </dgm:t>
    </dgm:pt>
    <dgm:pt modelId="{09F57D14-AEFD-43DB-A7EE-1FCD603DED89}" type="sibTrans" cxnId="{BB456ED2-F709-498A-8DB2-EEF8C3C82E73}">
      <dgm:prSet/>
      <dgm:spPr/>
      <dgm:t>
        <a:bodyPr/>
        <a:lstStyle/>
        <a:p>
          <a:endParaRPr lang="en-US" sz="2400"/>
        </a:p>
      </dgm:t>
    </dgm:pt>
    <dgm:pt modelId="{0CFBDAC4-DB11-457D-BF34-9C0E937A8721}">
      <dgm:prSet phldrT="[Text]" custT="1"/>
      <dgm:spPr>
        <a:solidFill>
          <a:srgbClr val="44546A"/>
        </a:solidFill>
        <a:ln>
          <a:solidFill>
            <a:schemeClr val="accent1"/>
          </a:solidFill>
        </a:ln>
      </dgm:spPr>
      <dgm:t>
        <a:bodyPr/>
        <a:lstStyle/>
        <a:p>
          <a:r>
            <a:rPr lang="en-US" sz="1050"/>
            <a:t>SCDOT Camera Feeds</a:t>
          </a:r>
        </a:p>
      </dgm:t>
    </dgm:pt>
    <dgm:pt modelId="{C73EE1DC-116C-4C3D-804F-2A7103BF5155}" type="parTrans" cxnId="{D75704F5-D1ED-4E84-95FB-662395137116}">
      <dgm:prSet custT="1"/>
      <dgm:spPr/>
      <dgm:t>
        <a:bodyPr/>
        <a:lstStyle/>
        <a:p>
          <a:endParaRPr lang="en-US" sz="700"/>
        </a:p>
      </dgm:t>
    </dgm:pt>
    <dgm:pt modelId="{39EF473B-5CD1-48FD-A532-2697A5E96697}" type="sibTrans" cxnId="{D75704F5-D1ED-4E84-95FB-662395137116}">
      <dgm:prSet/>
      <dgm:spPr/>
      <dgm:t>
        <a:bodyPr/>
        <a:lstStyle/>
        <a:p>
          <a:endParaRPr lang="en-US" sz="2400"/>
        </a:p>
      </dgm:t>
    </dgm:pt>
    <dgm:pt modelId="{F15785FC-940F-4F68-9794-951FFA60D5F5}">
      <dgm:prSet phldrT="[Text]" custT="1"/>
      <dgm:spPr>
        <a:solidFill>
          <a:srgbClr val="44546A"/>
        </a:solidFill>
        <a:ln>
          <a:solidFill>
            <a:schemeClr val="accent1"/>
          </a:solidFill>
        </a:ln>
      </dgm:spPr>
      <dgm:t>
        <a:bodyPr/>
        <a:lstStyle/>
        <a:p>
          <a:r>
            <a:rPr lang="en-US" sz="1050"/>
            <a:t>Real time bus locations and routes</a:t>
          </a:r>
        </a:p>
      </dgm:t>
    </dgm:pt>
    <dgm:pt modelId="{D8106F3A-36D3-4F03-8E65-B3E1250A74F5}" type="parTrans" cxnId="{5D953B38-5314-4A51-896E-752A4F23CBEC}">
      <dgm:prSet custT="1"/>
      <dgm:spPr/>
      <dgm:t>
        <a:bodyPr/>
        <a:lstStyle/>
        <a:p>
          <a:endParaRPr lang="en-US" sz="700"/>
        </a:p>
      </dgm:t>
    </dgm:pt>
    <dgm:pt modelId="{E4CD15CD-3983-4E57-BECC-2C9FFF29DB3F}" type="sibTrans" cxnId="{5D953B38-5314-4A51-896E-752A4F23CBEC}">
      <dgm:prSet/>
      <dgm:spPr/>
      <dgm:t>
        <a:bodyPr/>
        <a:lstStyle/>
        <a:p>
          <a:endParaRPr lang="en-US" sz="2400"/>
        </a:p>
      </dgm:t>
    </dgm:pt>
    <dgm:pt modelId="{F8BCAFC3-B0E1-44D0-8D8D-560F3DEE214F}">
      <dgm:prSet phldrT="[Text]" custT="1"/>
      <dgm:spPr>
        <a:solidFill>
          <a:srgbClr val="44546A"/>
        </a:solidFill>
        <a:ln>
          <a:solidFill>
            <a:schemeClr val="accent1"/>
          </a:solidFill>
        </a:ln>
      </dgm:spPr>
      <dgm:t>
        <a:bodyPr/>
        <a:lstStyle/>
        <a:p>
          <a:r>
            <a:rPr lang="en-US" sz="1050"/>
            <a:t>DHEC Camera Feeds</a:t>
          </a:r>
        </a:p>
      </dgm:t>
    </dgm:pt>
    <dgm:pt modelId="{2507714D-C083-473B-A1E9-41DFA43CD74E}" type="parTrans" cxnId="{D496FF56-EC25-4438-B4C6-7146ACE73172}">
      <dgm:prSet custT="1"/>
      <dgm:spPr/>
      <dgm:t>
        <a:bodyPr/>
        <a:lstStyle/>
        <a:p>
          <a:endParaRPr lang="en-US" sz="700"/>
        </a:p>
      </dgm:t>
    </dgm:pt>
    <dgm:pt modelId="{963A962E-3061-440C-809B-266E19830635}" type="sibTrans" cxnId="{D496FF56-EC25-4438-B4C6-7146ACE73172}">
      <dgm:prSet/>
      <dgm:spPr/>
      <dgm:t>
        <a:bodyPr/>
        <a:lstStyle/>
        <a:p>
          <a:endParaRPr lang="en-US" sz="2400"/>
        </a:p>
      </dgm:t>
    </dgm:pt>
    <dgm:pt modelId="{7C811694-9EFB-4042-B7FC-8BFDCBFA3E1B}">
      <dgm:prSet phldrT="[Text]" custT="1"/>
      <dgm:spPr>
        <a:solidFill>
          <a:srgbClr val="44546A"/>
        </a:solidFill>
        <a:ln>
          <a:solidFill>
            <a:schemeClr val="accent1"/>
          </a:solidFill>
        </a:ln>
      </dgm:spPr>
      <dgm:t>
        <a:bodyPr/>
        <a:lstStyle/>
        <a:p>
          <a:r>
            <a:rPr lang="en-US" sz="1050"/>
            <a:t>Charleston County Schools Camera Feeds</a:t>
          </a:r>
        </a:p>
      </dgm:t>
    </dgm:pt>
    <dgm:pt modelId="{20B3D743-383B-4A5C-B548-DA155EB5277A}" type="parTrans" cxnId="{1E76D553-2C8C-4F39-9488-C2977A061427}">
      <dgm:prSet custT="1"/>
      <dgm:spPr/>
      <dgm:t>
        <a:bodyPr/>
        <a:lstStyle/>
        <a:p>
          <a:endParaRPr lang="en-US" sz="700"/>
        </a:p>
      </dgm:t>
    </dgm:pt>
    <dgm:pt modelId="{D5C8FD0A-9BA7-4155-BE90-994F52EC0AC9}" type="sibTrans" cxnId="{1E76D553-2C8C-4F39-9488-C2977A061427}">
      <dgm:prSet/>
      <dgm:spPr/>
      <dgm:t>
        <a:bodyPr/>
        <a:lstStyle/>
        <a:p>
          <a:endParaRPr lang="en-US" sz="2400"/>
        </a:p>
      </dgm:t>
    </dgm:pt>
    <dgm:pt modelId="{EED50900-53C3-4C6D-9EB2-EFE80631398E}">
      <dgm:prSet phldrT="[Text]" custT="1"/>
      <dgm:spPr>
        <a:solidFill>
          <a:srgbClr val="44546A"/>
        </a:solidFill>
        <a:ln>
          <a:solidFill>
            <a:schemeClr val="accent1"/>
          </a:solidFill>
        </a:ln>
      </dgm:spPr>
      <dgm:t>
        <a:bodyPr/>
        <a:lstStyle/>
        <a:p>
          <a:r>
            <a:rPr lang="en-US" sz="1050"/>
            <a:t>NOAA Weather Data</a:t>
          </a:r>
        </a:p>
      </dgm:t>
    </dgm:pt>
    <dgm:pt modelId="{62B3AAA3-D1B8-4995-9784-3A5E814E18FC}" type="parTrans" cxnId="{50A6AF8F-42B4-40CE-895D-B664C57B7FDF}">
      <dgm:prSet custT="1"/>
      <dgm:spPr/>
      <dgm:t>
        <a:bodyPr/>
        <a:lstStyle/>
        <a:p>
          <a:endParaRPr lang="en-US" sz="700"/>
        </a:p>
      </dgm:t>
    </dgm:pt>
    <dgm:pt modelId="{A11A3D38-5590-4C56-898E-BD940D774C39}" type="sibTrans" cxnId="{50A6AF8F-42B4-40CE-895D-B664C57B7FDF}">
      <dgm:prSet/>
      <dgm:spPr/>
      <dgm:t>
        <a:bodyPr/>
        <a:lstStyle/>
        <a:p>
          <a:endParaRPr lang="en-US" sz="2400"/>
        </a:p>
      </dgm:t>
    </dgm:pt>
    <dgm:pt modelId="{64B9E029-3918-46FB-B0FD-DB542E12F1A0}">
      <dgm:prSet phldrT="[Text]" custT="1"/>
      <dgm:spPr>
        <a:solidFill>
          <a:srgbClr val="44546A"/>
        </a:solidFill>
        <a:ln>
          <a:solidFill>
            <a:schemeClr val="accent1"/>
          </a:solidFill>
        </a:ln>
      </dgm:spPr>
      <dgm:t>
        <a:bodyPr/>
        <a:lstStyle/>
        <a:p>
          <a:r>
            <a:rPr lang="en-US" sz="1050"/>
            <a:t>River Gauges</a:t>
          </a:r>
        </a:p>
      </dgm:t>
    </dgm:pt>
    <dgm:pt modelId="{06845510-FB21-42C3-8B09-658E7CB94020}" type="parTrans" cxnId="{0A02B7DC-F84B-4D97-AA63-489729F9C54E}">
      <dgm:prSet custT="1"/>
      <dgm:spPr/>
      <dgm:t>
        <a:bodyPr/>
        <a:lstStyle/>
        <a:p>
          <a:endParaRPr lang="en-US" sz="700"/>
        </a:p>
      </dgm:t>
    </dgm:pt>
    <dgm:pt modelId="{8117C5D9-E7BE-4A90-965F-D707DF452449}" type="sibTrans" cxnId="{0A02B7DC-F84B-4D97-AA63-489729F9C54E}">
      <dgm:prSet/>
      <dgm:spPr/>
      <dgm:t>
        <a:bodyPr/>
        <a:lstStyle/>
        <a:p>
          <a:endParaRPr lang="en-US" sz="2400"/>
        </a:p>
      </dgm:t>
    </dgm:pt>
    <dgm:pt modelId="{F3863D97-AA60-4630-B17A-3C83E71E9428}">
      <dgm:prSet phldrT="[Text]" custT="1"/>
      <dgm:spPr>
        <a:solidFill>
          <a:srgbClr val="44546A"/>
        </a:solidFill>
        <a:ln>
          <a:solidFill>
            <a:schemeClr val="accent1"/>
          </a:solidFill>
        </a:ln>
      </dgm:spPr>
      <dgm:t>
        <a:bodyPr/>
        <a:lstStyle/>
        <a:p>
          <a:r>
            <a:rPr lang="en-US" sz="1050"/>
            <a:t>Wind Gauges</a:t>
          </a:r>
        </a:p>
      </dgm:t>
    </dgm:pt>
    <dgm:pt modelId="{D995DAD5-7F40-4E4F-A391-79AA61B33329}" type="parTrans" cxnId="{83AE8077-F900-414D-A919-08F9906C73CC}">
      <dgm:prSet custT="1"/>
      <dgm:spPr/>
      <dgm:t>
        <a:bodyPr/>
        <a:lstStyle/>
        <a:p>
          <a:endParaRPr lang="en-US" sz="700"/>
        </a:p>
      </dgm:t>
    </dgm:pt>
    <dgm:pt modelId="{1C368FB3-DEF8-449E-A446-6E8117DD1DDF}" type="sibTrans" cxnId="{83AE8077-F900-414D-A919-08F9906C73CC}">
      <dgm:prSet/>
      <dgm:spPr/>
      <dgm:t>
        <a:bodyPr/>
        <a:lstStyle/>
        <a:p>
          <a:endParaRPr lang="en-US" sz="2400"/>
        </a:p>
      </dgm:t>
    </dgm:pt>
    <dgm:pt modelId="{16760846-3B64-4589-B51E-CA57B9AC3187}">
      <dgm:prSet phldrT="[Text]" custT="1"/>
      <dgm:spPr>
        <a:solidFill>
          <a:srgbClr val="44546A"/>
        </a:solidFill>
        <a:ln>
          <a:solidFill>
            <a:schemeClr val="accent1"/>
          </a:solidFill>
        </a:ln>
      </dgm:spPr>
      <dgm:t>
        <a:bodyPr/>
        <a:lstStyle/>
        <a:p>
          <a:r>
            <a:rPr lang="en-US" sz="1050"/>
            <a:t>TRAINFO Sensors</a:t>
          </a:r>
        </a:p>
      </dgm:t>
    </dgm:pt>
    <dgm:pt modelId="{79887F08-9A2A-46F1-A486-0002943F3DC4}" type="parTrans" cxnId="{5FF2859B-01A6-49E3-ACC5-1F4821263E0D}">
      <dgm:prSet custT="1"/>
      <dgm:spPr/>
      <dgm:t>
        <a:bodyPr/>
        <a:lstStyle/>
        <a:p>
          <a:endParaRPr lang="en-US" sz="700"/>
        </a:p>
      </dgm:t>
    </dgm:pt>
    <dgm:pt modelId="{6089D11E-523A-4A56-A4C4-EEF2ACCA6B5F}" type="sibTrans" cxnId="{5FF2859B-01A6-49E3-ACC5-1F4821263E0D}">
      <dgm:prSet/>
      <dgm:spPr/>
      <dgm:t>
        <a:bodyPr/>
        <a:lstStyle/>
        <a:p>
          <a:endParaRPr lang="en-US" sz="2400"/>
        </a:p>
      </dgm:t>
    </dgm:pt>
    <dgm:pt modelId="{792D67C3-3424-4E0F-A6FF-4A630DE05056}">
      <dgm:prSet phldrT="[Text]" custT="1"/>
      <dgm:spPr>
        <a:solidFill>
          <a:srgbClr val="44546A"/>
        </a:solidFill>
        <a:ln>
          <a:solidFill>
            <a:schemeClr val="accent1"/>
          </a:solidFill>
        </a:ln>
      </dgm:spPr>
      <dgm:t>
        <a:bodyPr/>
        <a:lstStyle/>
        <a:p>
          <a:r>
            <a:rPr lang="en-US" sz="1050"/>
            <a:t>Emergency Vehicle Locations </a:t>
          </a:r>
        </a:p>
      </dgm:t>
    </dgm:pt>
    <dgm:pt modelId="{6222038D-61DF-40CF-96C3-8146D4E59A07}" type="parTrans" cxnId="{AAC2FE47-4007-4ACB-913F-C51F379D4386}">
      <dgm:prSet custT="1"/>
      <dgm:spPr/>
      <dgm:t>
        <a:bodyPr/>
        <a:lstStyle/>
        <a:p>
          <a:endParaRPr lang="en-US" sz="700"/>
        </a:p>
      </dgm:t>
    </dgm:pt>
    <dgm:pt modelId="{D967F532-C845-45A0-AC7A-C0EBC197C2D2}" type="sibTrans" cxnId="{AAC2FE47-4007-4ACB-913F-C51F379D4386}">
      <dgm:prSet/>
      <dgm:spPr/>
      <dgm:t>
        <a:bodyPr/>
        <a:lstStyle/>
        <a:p>
          <a:endParaRPr lang="en-US" sz="2400"/>
        </a:p>
      </dgm:t>
    </dgm:pt>
    <dgm:pt modelId="{D1283F6E-6333-4E6A-BEDE-02924D989C89}">
      <dgm:prSet phldrT="[Text]" custT="1"/>
      <dgm:spPr>
        <a:solidFill>
          <a:srgbClr val="44546A"/>
        </a:solidFill>
        <a:ln>
          <a:solidFill>
            <a:schemeClr val="accent1"/>
          </a:solidFill>
        </a:ln>
      </dgm:spPr>
      <dgm:t>
        <a:bodyPr/>
        <a:lstStyle/>
        <a:p>
          <a:r>
            <a:rPr lang="en-US" sz="1050"/>
            <a:t>Road Closures</a:t>
          </a:r>
        </a:p>
      </dgm:t>
    </dgm:pt>
    <dgm:pt modelId="{77C1C1B5-13EE-4982-BAED-39340FF6D214}" type="parTrans" cxnId="{4DA6BB54-5735-4299-9D95-1BED3AD0700D}">
      <dgm:prSet custT="1"/>
      <dgm:spPr/>
      <dgm:t>
        <a:bodyPr/>
        <a:lstStyle/>
        <a:p>
          <a:endParaRPr lang="en-US" sz="700"/>
        </a:p>
      </dgm:t>
    </dgm:pt>
    <dgm:pt modelId="{FAA3114D-8F66-4859-89E3-4B698E20BBA9}" type="sibTrans" cxnId="{4DA6BB54-5735-4299-9D95-1BED3AD0700D}">
      <dgm:prSet/>
      <dgm:spPr/>
      <dgm:t>
        <a:bodyPr/>
        <a:lstStyle/>
        <a:p>
          <a:endParaRPr lang="en-US" sz="2400"/>
        </a:p>
      </dgm:t>
    </dgm:pt>
    <dgm:pt modelId="{33E64A9D-92FA-4339-AE1A-7D5092426DC9}">
      <dgm:prSet phldrT="[Text]" custT="1"/>
      <dgm:spPr>
        <a:solidFill>
          <a:srgbClr val="44546A"/>
        </a:solidFill>
        <a:ln>
          <a:solidFill>
            <a:schemeClr val="accent1"/>
          </a:solidFill>
        </a:ln>
      </dgm:spPr>
      <dgm:t>
        <a:bodyPr/>
        <a:lstStyle/>
        <a:p>
          <a:r>
            <a:rPr lang="en-US" sz="1050"/>
            <a:t>Critical Infrastructure</a:t>
          </a:r>
        </a:p>
      </dgm:t>
    </dgm:pt>
    <dgm:pt modelId="{983183E3-41B2-450F-89D2-7A743BD3E788}" type="parTrans" cxnId="{4C7104D5-F8F6-4C9F-9548-F05E55325DD3}">
      <dgm:prSet custT="1"/>
      <dgm:spPr/>
      <dgm:t>
        <a:bodyPr/>
        <a:lstStyle/>
        <a:p>
          <a:endParaRPr lang="en-US" sz="700"/>
        </a:p>
      </dgm:t>
    </dgm:pt>
    <dgm:pt modelId="{0F430FD9-64CD-4AB9-A869-49810651BF1E}" type="sibTrans" cxnId="{4C7104D5-F8F6-4C9F-9548-F05E55325DD3}">
      <dgm:prSet/>
      <dgm:spPr/>
      <dgm:t>
        <a:bodyPr/>
        <a:lstStyle/>
        <a:p>
          <a:endParaRPr lang="en-US" sz="2400"/>
        </a:p>
      </dgm:t>
    </dgm:pt>
    <dgm:pt modelId="{68FC07DE-6DF4-4826-AF15-58EF5D5CB18D}" type="pres">
      <dgm:prSet presAssocID="{0443863D-1688-4A12-97FD-F6C4A1C5D5F8}" presName="cycle" presStyleCnt="0">
        <dgm:presLayoutVars>
          <dgm:chMax val="1"/>
          <dgm:dir/>
          <dgm:animLvl val="ctr"/>
          <dgm:resizeHandles val="exact"/>
        </dgm:presLayoutVars>
      </dgm:prSet>
      <dgm:spPr/>
    </dgm:pt>
    <dgm:pt modelId="{C0BE9753-6AC3-4110-9F11-90345A566E96}" type="pres">
      <dgm:prSet presAssocID="{28BF5BAA-306D-46FF-B362-C748BA905EFB}" presName="centerShape" presStyleLbl="node0" presStyleIdx="0" presStyleCnt="1"/>
      <dgm:spPr/>
    </dgm:pt>
    <dgm:pt modelId="{AE97F322-93E5-4D50-957D-CC7140B4E38D}" type="pres">
      <dgm:prSet presAssocID="{C73EE1DC-116C-4C3D-804F-2A7103BF5155}" presName="Name9" presStyleLbl="parChTrans1D2" presStyleIdx="0" presStyleCnt="11"/>
      <dgm:spPr/>
    </dgm:pt>
    <dgm:pt modelId="{9554FC21-61F9-4A4B-8008-76932D51B486}" type="pres">
      <dgm:prSet presAssocID="{C73EE1DC-116C-4C3D-804F-2A7103BF5155}" presName="connTx" presStyleLbl="parChTrans1D2" presStyleIdx="0" presStyleCnt="11"/>
      <dgm:spPr/>
    </dgm:pt>
    <dgm:pt modelId="{478942BB-1E51-464E-8FDD-8EBC3A584112}" type="pres">
      <dgm:prSet presAssocID="{0CFBDAC4-DB11-457D-BF34-9C0E937A8721}" presName="node" presStyleLbl="node1" presStyleIdx="0" presStyleCnt="11">
        <dgm:presLayoutVars>
          <dgm:bulletEnabled val="1"/>
        </dgm:presLayoutVars>
      </dgm:prSet>
      <dgm:spPr/>
    </dgm:pt>
    <dgm:pt modelId="{D338BAA2-46A3-447B-8866-AF9A5876DA6D}" type="pres">
      <dgm:prSet presAssocID="{2507714D-C083-473B-A1E9-41DFA43CD74E}" presName="Name9" presStyleLbl="parChTrans1D2" presStyleIdx="1" presStyleCnt="11"/>
      <dgm:spPr/>
    </dgm:pt>
    <dgm:pt modelId="{9BA8FA87-D818-4969-A991-50045C309962}" type="pres">
      <dgm:prSet presAssocID="{2507714D-C083-473B-A1E9-41DFA43CD74E}" presName="connTx" presStyleLbl="parChTrans1D2" presStyleIdx="1" presStyleCnt="11"/>
      <dgm:spPr/>
    </dgm:pt>
    <dgm:pt modelId="{9DAED65E-F7B0-466F-A9D8-3BD7845594AC}" type="pres">
      <dgm:prSet presAssocID="{F8BCAFC3-B0E1-44D0-8D8D-560F3DEE214F}" presName="node" presStyleLbl="node1" presStyleIdx="1" presStyleCnt="11">
        <dgm:presLayoutVars>
          <dgm:bulletEnabled val="1"/>
        </dgm:presLayoutVars>
      </dgm:prSet>
      <dgm:spPr/>
    </dgm:pt>
    <dgm:pt modelId="{A8AAC999-8F62-42D6-A1C7-B01A823A8C59}" type="pres">
      <dgm:prSet presAssocID="{20B3D743-383B-4A5C-B548-DA155EB5277A}" presName="Name9" presStyleLbl="parChTrans1D2" presStyleIdx="2" presStyleCnt="11"/>
      <dgm:spPr/>
    </dgm:pt>
    <dgm:pt modelId="{24534E8A-C017-4568-9E5D-77B1BF438725}" type="pres">
      <dgm:prSet presAssocID="{20B3D743-383B-4A5C-B548-DA155EB5277A}" presName="connTx" presStyleLbl="parChTrans1D2" presStyleIdx="2" presStyleCnt="11"/>
      <dgm:spPr/>
    </dgm:pt>
    <dgm:pt modelId="{7EF0DB4A-6B94-4722-B7A1-DDECCB8C13EE}" type="pres">
      <dgm:prSet presAssocID="{7C811694-9EFB-4042-B7FC-8BFDCBFA3E1B}" presName="node" presStyleLbl="node1" presStyleIdx="2" presStyleCnt="11">
        <dgm:presLayoutVars>
          <dgm:bulletEnabled val="1"/>
        </dgm:presLayoutVars>
      </dgm:prSet>
      <dgm:spPr/>
    </dgm:pt>
    <dgm:pt modelId="{1816EDD1-C1F7-44B8-9D51-C0C57225DD90}" type="pres">
      <dgm:prSet presAssocID="{62B3AAA3-D1B8-4995-9784-3A5E814E18FC}" presName="Name9" presStyleLbl="parChTrans1D2" presStyleIdx="3" presStyleCnt="11"/>
      <dgm:spPr/>
    </dgm:pt>
    <dgm:pt modelId="{98CF0BA8-9EB5-4704-B5AB-C0403150E7C5}" type="pres">
      <dgm:prSet presAssocID="{62B3AAA3-D1B8-4995-9784-3A5E814E18FC}" presName="connTx" presStyleLbl="parChTrans1D2" presStyleIdx="3" presStyleCnt="11"/>
      <dgm:spPr/>
    </dgm:pt>
    <dgm:pt modelId="{38380ADD-4FBC-413F-AD9E-6A87853F96CA}" type="pres">
      <dgm:prSet presAssocID="{EED50900-53C3-4C6D-9EB2-EFE80631398E}" presName="node" presStyleLbl="node1" presStyleIdx="3" presStyleCnt="11">
        <dgm:presLayoutVars>
          <dgm:bulletEnabled val="1"/>
        </dgm:presLayoutVars>
      </dgm:prSet>
      <dgm:spPr/>
    </dgm:pt>
    <dgm:pt modelId="{420565E4-69BC-455D-AF1E-7C1E40284CC6}" type="pres">
      <dgm:prSet presAssocID="{06845510-FB21-42C3-8B09-658E7CB94020}" presName="Name9" presStyleLbl="parChTrans1D2" presStyleIdx="4" presStyleCnt="11"/>
      <dgm:spPr/>
    </dgm:pt>
    <dgm:pt modelId="{8D2CFB75-B9BE-417E-B85D-AC2169BCC142}" type="pres">
      <dgm:prSet presAssocID="{06845510-FB21-42C3-8B09-658E7CB94020}" presName="connTx" presStyleLbl="parChTrans1D2" presStyleIdx="4" presStyleCnt="11"/>
      <dgm:spPr/>
    </dgm:pt>
    <dgm:pt modelId="{68E18409-2951-4691-A73A-BE0499154472}" type="pres">
      <dgm:prSet presAssocID="{64B9E029-3918-46FB-B0FD-DB542E12F1A0}" presName="node" presStyleLbl="node1" presStyleIdx="4" presStyleCnt="11">
        <dgm:presLayoutVars>
          <dgm:bulletEnabled val="1"/>
        </dgm:presLayoutVars>
      </dgm:prSet>
      <dgm:spPr/>
    </dgm:pt>
    <dgm:pt modelId="{D447611A-65CC-4EF1-B8F2-651C66333EE7}" type="pres">
      <dgm:prSet presAssocID="{D995DAD5-7F40-4E4F-A391-79AA61B33329}" presName="Name9" presStyleLbl="parChTrans1D2" presStyleIdx="5" presStyleCnt="11"/>
      <dgm:spPr/>
    </dgm:pt>
    <dgm:pt modelId="{13C0F715-DC37-4BD9-9388-7FDDE5CE6AB0}" type="pres">
      <dgm:prSet presAssocID="{D995DAD5-7F40-4E4F-A391-79AA61B33329}" presName="connTx" presStyleLbl="parChTrans1D2" presStyleIdx="5" presStyleCnt="11"/>
      <dgm:spPr/>
    </dgm:pt>
    <dgm:pt modelId="{7AB5EBEF-2EDF-499B-86D9-8CEA7C3EF1D1}" type="pres">
      <dgm:prSet presAssocID="{F3863D97-AA60-4630-B17A-3C83E71E9428}" presName="node" presStyleLbl="node1" presStyleIdx="5" presStyleCnt="11">
        <dgm:presLayoutVars>
          <dgm:bulletEnabled val="1"/>
        </dgm:presLayoutVars>
      </dgm:prSet>
      <dgm:spPr/>
    </dgm:pt>
    <dgm:pt modelId="{8FF03821-7ECE-4451-8640-369868FF07BC}" type="pres">
      <dgm:prSet presAssocID="{D8106F3A-36D3-4F03-8E65-B3E1250A74F5}" presName="Name9" presStyleLbl="parChTrans1D2" presStyleIdx="6" presStyleCnt="11"/>
      <dgm:spPr/>
    </dgm:pt>
    <dgm:pt modelId="{FD617B29-CA3D-405F-9C18-F529ABD0A747}" type="pres">
      <dgm:prSet presAssocID="{D8106F3A-36D3-4F03-8E65-B3E1250A74F5}" presName="connTx" presStyleLbl="parChTrans1D2" presStyleIdx="6" presStyleCnt="11"/>
      <dgm:spPr/>
    </dgm:pt>
    <dgm:pt modelId="{7FEF6299-0D85-4B55-B3CA-3D241992F43A}" type="pres">
      <dgm:prSet presAssocID="{F15785FC-940F-4F68-9794-951FFA60D5F5}" presName="node" presStyleLbl="node1" presStyleIdx="6" presStyleCnt="11">
        <dgm:presLayoutVars>
          <dgm:bulletEnabled val="1"/>
        </dgm:presLayoutVars>
      </dgm:prSet>
      <dgm:spPr/>
    </dgm:pt>
    <dgm:pt modelId="{A3309BF4-926A-4604-A475-2E119F8FFC2E}" type="pres">
      <dgm:prSet presAssocID="{79887F08-9A2A-46F1-A486-0002943F3DC4}" presName="Name9" presStyleLbl="parChTrans1D2" presStyleIdx="7" presStyleCnt="11"/>
      <dgm:spPr/>
    </dgm:pt>
    <dgm:pt modelId="{ECB13A9F-F581-46D9-BC43-8857B6A480EC}" type="pres">
      <dgm:prSet presAssocID="{79887F08-9A2A-46F1-A486-0002943F3DC4}" presName="connTx" presStyleLbl="parChTrans1D2" presStyleIdx="7" presStyleCnt="11"/>
      <dgm:spPr/>
    </dgm:pt>
    <dgm:pt modelId="{F18FB1ED-84F3-417F-9461-067F1FDEE348}" type="pres">
      <dgm:prSet presAssocID="{16760846-3B64-4589-B51E-CA57B9AC3187}" presName="node" presStyleLbl="node1" presStyleIdx="7" presStyleCnt="11">
        <dgm:presLayoutVars>
          <dgm:bulletEnabled val="1"/>
        </dgm:presLayoutVars>
      </dgm:prSet>
      <dgm:spPr/>
    </dgm:pt>
    <dgm:pt modelId="{362D924B-24D7-4E3D-8427-3C3C96EAE019}" type="pres">
      <dgm:prSet presAssocID="{6222038D-61DF-40CF-96C3-8146D4E59A07}" presName="Name9" presStyleLbl="parChTrans1D2" presStyleIdx="8" presStyleCnt="11"/>
      <dgm:spPr/>
    </dgm:pt>
    <dgm:pt modelId="{33E9829D-CD3B-4450-9E24-31BF9EAC4B7B}" type="pres">
      <dgm:prSet presAssocID="{6222038D-61DF-40CF-96C3-8146D4E59A07}" presName="connTx" presStyleLbl="parChTrans1D2" presStyleIdx="8" presStyleCnt="11"/>
      <dgm:spPr/>
    </dgm:pt>
    <dgm:pt modelId="{CAB73458-CE81-4B81-873F-077F38B00D6E}" type="pres">
      <dgm:prSet presAssocID="{792D67C3-3424-4E0F-A6FF-4A630DE05056}" presName="node" presStyleLbl="node1" presStyleIdx="8" presStyleCnt="11">
        <dgm:presLayoutVars>
          <dgm:bulletEnabled val="1"/>
        </dgm:presLayoutVars>
      </dgm:prSet>
      <dgm:spPr/>
    </dgm:pt>
    <dgm:pt modelId="{7E829B99-E067-4ED6-8FF1-E725935DD070}" type="pres">
      <dgm:prSet presAssocID="{77C1C1B5-13EE-4982-BAED-39340FF6D214}" presName="Name9" presStyleLbl="parChTrans1D2" presStyleIdx="9" presStyleCnt="11"/>
      <dgm:spPr/>
    </dgm:pt>
    <dgm:pt modelId="{A57AA277-10F1-4CD0-A4D0-4C1E50C83311}" type="pres">
      <dgm:prSet presAssocID="{77C1C1B5-13EE-4982-BAED-39340FF6D214}" presName="connTx" presStyleLbl="parChTrans1D2" presStyleIdx="9" presStyleCnt="11"/>
      <dgm:spPr/>
    </dgm:pt>
    <dgm:pt modelId="{72E28FDF-5797-4663-BAB5-092CB9530584}" type="pres">
      <dgm:prSet presAssocID="{D1283F6E-6333-4E6A-BEDE-02924D989C89}" presName="node" presStyleLbl="node1" presStyleIdx="9" presStyleCnt="11">
        <dgm:presLayoutVars>
          <dgm:bulletEnabled val="1"/>
        </dgm:presLayoutVars>
      </dgm:prSet>
      <dgm:spPr/>
    </dgm:pt>
    <dgm:pt modelId="{22133BAB-2CB9-4E65-90E3-493BC34321FB}" type="pres">
      <dgm:prSet presAssocID="{983183E3-41B2-450F-89D2-7A743BD3E788}" presName="Name9" presStyleLbl="parChTrans1D2" presStyleIdx="10" presStyleCnt="11"/>
      <dgm:spPr/>
    </dgm:pt>
    <dgm:pt modelId="{356E2A91-34C5-486C-AE48-0027E2A274DB}" type="pres">
      <dgm:prSet presAssocID="{983183E3-41B2-450F-89D2-7A743BD3E788}" presName="connTx" presStyleLbl="parChTrans1D2" presStyleIdx="10" presStyleCnt="11"/>
      <dgm:spPr/>
    </dgm:pt>
    <dgm:pt modelId="{DAD1921E-CD60-48D3-B903-0C50E3B7FCE0}" type="pres">
      <dgm:prSet presAssocID="{33E64A9D-92FA-4339-AE1A-7D5092426DC9}" presName="node" presStyleLbl="node1" presStyleIdx="10" presStyleCnt="11">
        <dgm:presLayoutVars>
          <dgm:bulletEnabled val="1"/>
        </dgm:presLayoutVars>
      </dgm:prSet>
      <dgm:spPr/>
    </dgm:pt>
  </dgm:ptLst>
  <dgm:cxnLst>
    <dgm:cxn modelId="{7F659F0A-E617-4C22-8002-AF4640AF183E}" type="presOf" srcId="{20B3D743-383B-4A5C-B548-DA155EB5277A}" destId="{24534E8A-C017-4568-9E5D-77B1BF438725}" srcOrd="1" destOrd="0" presId="urn:microsoft.com/office/officeart/2005/8/layout/radial1"/>
    <dgm:cxn modelId="{119E9E0F-3DE2-48E0-AA0C-1953F1C86F4F}" type="presOf" srcId="{D995DAD5-7F40-4E4F-A391-79AA61B33329}" destId="{13C0F715-DC37-4BD9-9388-7FDDE5CE6AB0}" srcOrd="1" destOrd="0" presId="urn:microsoft.com/office/officeart/2005/8/layout/radial1"/>
    <dgm:cxn modelId="{52C53612-0177-4E04-BEEE-393FA166BD24}" type="presOf" srcId="{33E64A9D-92FA-4339-AE1A-7D5092426DC9}" destId="{DAD1921E-CD60-48D3-B903-0C50E3B7FCE0}" srcOrd="0" destOrd="0" presId="urn:microsoft.com/office/officeart/2005/8/layout/radial1"/>
    <dgm:cxn modelId="{E425B017-0415-45D3-B04E-BCF001137843}" type="presOf" srcId="{C73EE1DC-116C-4C3D-804F-2A7103BF5155}" destId="{9554FC21-61F9-4A4B-8008-76932D51B486}" srcOrd="1" destOrd="0" presId="urn:microsoft.com/office/officeart/2005/8/layout/radial1"/>
    <dgm:cxn modelId="{267CA919-C226-40EB-9801-F08B320BC6FE}" type="presOf" srcId="{6222038D-61DF-40CF-96C3-8146D4E59A07}" destId="{33E9829D-CD3B-4450-9E24-31BF9EAC4B7B}" srcOrd="1" destOrd="0" presId="urn:microsoft.com/office/officeart/2005/8/layout/radial1"/>
    <dgm:cxn modelId="{13AB381A-13F2-4C68-B05E-9B845A6B2B6E}" type="presOf" srcId="{F3863D97-AA60-4630-B17A-3C83E71E9428}" destId="{7AB5EBEF-2EDF-499B-86D9-8CEA7C3EF1D1}" srcOrd="0" destOrd="0" presId="urn:microsoft.com/office/officeart/2005/8/layout/radial1"/>
    <dgm:cxn modelId="{D8285B1C-1B2A-461F-B881-EEAA3FE770C9}" type="presOf" srcId="{D8106F3A-36D3-4F03-8E65-B3E1250A74F5}" destId="{8FF03821-7ECE-4451-8640-369868FF07BC}" srcOrd="0" destOrd="0" presId="urn:microsoft.com/office/officeart/2005/8/layout/radial1"/>
    <dgm:cxn modelId="{7FF84727-1CD7-46F0-8FB5-6403A354DDF7}" type="presOf" srcId="{64B9E029-3918-46FB-B0FD-DB542E12F1A0}" destId="{68E18409-2951-4691-A73A-BE0499154472}" srcOrd="0" destOrd="0" presId="urn:microsoft.com/office/officeart/2005/8/layout/radial1"/>
    <dgm:cxn modelId="{82D13828-082C-4BC4-9294-3A90F8A7E2C6}" type="presOf" srcId="{77C1C1B5-13EE-4982-BAED-39340FF6D214}" destId="{7E829B99-E067-4ED6-8FF1-E725935DD070}" srcOrd="0" destOrd="0" presId="urn:microsoft.com/office/officeart/2005/8/layout/radial1"/>
    <dgm:cxn modelId="{1E5CC829-7688-4896-B6CB-CE03B5E494E2}" type="presOf" srcId="{62B3AAA3-D1B8-4995-9784-3A5E814E18FC}" destId="{1816EDD1-C1F7-44B8-9D51-C0C57225DD90}" srcOrd="0" destOrd="0" presId="urn:microsoft.com/office/officeart/2005/8/layout/radial1"/>
    <dgm:cxn modelId="{E3496C2E-B6B2-4053-8A84-85A0F2C77D98}" type="presOf" srcId="{28BF5BAA-306D-46FF-B362-C748BA905EFB}" destId="{C0BE9753-6AC3-4110-9F11-90345A566E96}" srcOrd="0" destOrd="0" presId="urn:microsoft.com/office/officeart/2005/8/layout/radial1"/>
    <dgm:cxn modelId="{178CAA30-2742-4CB6-B424-B6743266A7F6}" type="presOf" srcId="{0CFBDAC4-DB11-457D-BF34-9C0E937A8721}" destId="{478942BB-1E51-464E-8FDD-8EBC3A584112}" srcOrd="0" destOrd="0" presId="urn:microsoft.com/office/officeart/2005/8/layout/radial1"/>
    <dgm:cxn modelId="{5D953B38-5314-4A51-896E-752A4F23CBEC}" srcId="{28BF5BAA-306D-46FF-B362-C748BA905EFB}" destId="{F15785FC-940F-4F68-9794-951FFA60D5F5}" srcOrd="6" destOrd="0" parTransId="{D8106F3A-36D3-4F03-8E65-B3E1250A74F5}" sibTransId="{E4CD15CD-3983-4E57-BECC-2C9FFF29DB3F}"/>
    <dgm:cxn modelId="{5133573D-B4E4-4C15-AF62-E909C0ADBAB5}" type="presOf" srcId="{16760846-3B64-4589-B51E-CA57B9AC3187}" destId="{F18FB1ED-84F3-417F-9461-067F1FDEE348}" srcOrd="0" destOrd="0" presId="urn:microsoft.com/office/officeart/2005/8/layout/radial1"/>
    <dgm:cxn modelId="{F8EDE05E-A340-4FAD-B540-FABE8385F35D}" type="presOf" srcId="{20B3D743-383B-4A5C-B548-DA155EB5277A}" destId="{A8AAC999-8F62-42D6-A1C7-B01A823A8C59}" srcOrd="0" destOrd="0" presId="urn:microsoft.com/office/officeart/2005/8/layout/radial1"/>
    <dgm:cxn modelId="{5FE82E64-3CDD-43A7-ADC7-CC780C08CEE9}" type="presOf" srcId="{D995DAD5-7F40-4E4F-A391-79AA61B33329}" destId="{D447611A-65CC-4EF1-B8F2-651C66333EE7}" srcOrd="0" destOrd="0" presId="urn:microsoft.com/office/officeart/2005/8/layout/radial1"/>
    <dgm:cxn modelId="{FFFA8566-E84D-453F-976F-7BB915FF8CF2}" type="presOf" srcId="{0443863D-1688-4A12-97FD-F6C4A1C5D5F8}" destId="{68FC07DE-6DF4-4826-AF15-58EF5D5CB18D}" srcOrd="0" destOrd="0" presId="urn:microsoft.com/office/officeart/2005/8/layout/radial1"/>
    <dgm:cxn modelId="{AAC2FE47-4007-4ACB-913F-C51F379D4386}" srcId="{28BF5BAA-306D-46FF-B362-C748BA905EFB}" destId="{792D67C3-3424-4E0F-A6FF-4A630DE05056}" srcOrd="8" destOrd="0" parTransId="{6222038D-61DF-40CF-96C3-8146D4E59A07}" sibTransId="{D967F532-C845-45A0-AC7A-C0EBC197C2D2}"/>
    <dgm:cxn modelId="{1E76D553-2C8C-4F39-9488-C2977A061427}" srcId="{28BF5BAA-306D-46FF-B362-C748BA905EFB}" destId="{7C811694-9EFB-4042-B7FC-8BFDCBFA3E1B}" srcOrd="2" destOrd="0" parTransId="{20B3D743-383B-4A5C-B548-DA155EB5277A}" sibTransId="{D5C8FD0A-9BA7-4155-BE90-994F52EC0AC9}"/>
    <dgm:cxn modelId="{4DA6BB54-5735-4299-9D95-1BED3AD0700D}" srcId="{28BF5BAA-306D-46FF-B362-C748BA905EFB}" destId="{D1283F6E-6333-4E6A-BEDE-02924D989C89}" srcOrd="9" destOrd="0" parTransId="{77C1C1B5-13EE-4982-BAED-39340FF6D214}" sibTransId="{FAA3114D-8F66-4859-89E3-4B698E20BBA9}"/>
    <dgm:cxn modelId="{3DB60C56-09C9-4A03-9268-2955477C90ED}" type="presOf" srcId="{77C1C1B5-13EE-4982-BAED-39340FF6D214}" destId="{A57AA277-10F1-4CD0-A4D0-4C1E50C83311}" srcOrd="1" destOrd="0" presId="urn:microsoft.com/office/officeart/2005/8/layout/radial1"/>
    <dgm:cxn modelId="{D496FF56-EC25-4438-B4C6-7146ACE73172}" srcId="{28BF5BAA-306D-46FF-B362-C748BA905EFB}" destId="{F8BCAFC3-B0E1-44D0-8D8D-560F3DEE214F}" srcOrd="1" destOrd="0" parTransId="{2507714D-C083-473B-A1E9-41DFA43CD74E}" sibTransId="{963A962E-3061-440C-809B-266E19830635}"/>
    <dgm:cxn modelId="{83AE8077-F900-414D-A919-08F9906C73CC}" srcId="{28BF5BAA-306D-46FF-B362-C748BA905EFB}" destId="{F3863D97-AA60-4630-B17A-3C83E71E9428}" srcOrd="5" destOrd="0" parTransId="{D995DAD5-7F40-4E4F-A391-79AA61B33329}" sibTransId="{1C368FB3-DEF8-449E-A446-6E8117DD1DDF}"/>
    <dgm:cxn modelId="{FC034979-81F3-4E3A-B29C-0C68CC95D53B}" type="presOf" srcId="{06845510-FB21-42C3-8B09-658E7CB94020}" destId="{8D2CFB75-B9BE-417E-B85D-AC2169BCC142}" srcOrd="1" destOrd="0" presId="urn:microsoft.com/office/officeart/2005/8/layout/radial1"/>
    <dgm:cxn modelId="{F21EAD79-AAF4-4050-A65C-637F7F3A548A}" type="presOf" srcId="{F15785FC-940F-4F68-9794-951FFA60D5F5}" destId="{7FEF6299-0D85-4B55-B3CA-3D241992F43A}" srcOrd="0" destOrd="0" presId="urn:microsoft.com/office/officeart/2005/8/layout/radial1"/>
    <dgm:cxn modelId="{C818E37D-2538-4D8F-9213-48AED7B94298}" type="presOf" srcId="{983183E3-41B2-450F-89D2-7A743BD3E788}" destId="{356E2A91-34C5-486C-AE48-0027E2A274DB}" srcOrd="1" destOrd="0" presId="urn:microsoft.com/office/officeart/2005/8/layout/radial1"/>
    <dgm:cxn modelId="{1F1BAE80-B005-492A-A909-B9CE1DB801B5}" type="presOf" srcId="{79887F08-9A2A-46F1-A486-0002943F3DC4}" destId="{ECB13A9F-F581-46D9-BC43-8857B6A480EC}" srcOrd="1" destOrd="0" presId="urn:microsoft.com/office/officeart/2005/8/layout/radial1"/>
    <dgm:cxn modelId="{F8939584-FE3E-4119-910D-2171CE95E614}" type="presOf" srcId="{983183E3-41B2-450F-89D2-7A743BD3E788}" destId="{22133BAB-2CB9-4E65-90E3-493BC34321FB}" srcOrd="0" destOrd="0" presId="urn:microsoft.com/office/officeart/2005/8/layout/radial1"/>
    <dgm:cxn modelId="{50A6AF8F-42B4-40CE-895D-B664C57B7FDF}" srcId="{28BF5BAA-306D-46FF-B362-C748BA905EFB}" destId="{EED50900-53C3-4C6D-9EB2-EFE80631398E}" srcOrd="3" destOrd="0" parTransId="{62B3AAA3-D1B8-4995-9784-3A5E814E18FC}" sibTransId="{A11A3D38-5590-4C56-898E-BD940D774C39}"/>
    <dgm:cxn modelId="{E80F3694-0580-46C2-A39E-FB7CB48EF04E}" type="presOf" srcId="{2507714D-C083-473B-A1E9-41DFA43CD74E}" destId="{9BA8FA87-D818-4969-A991-50045C309962}" srcOrd="1" destOrd="0" presId="urn:microsoft.com/office/officeart/2005/8/layout/radial1"/>
    <dgm:cxn modelId="{5FF2859B-01A6-49E3-ACC5-1F4821263E0D}" srcId="{28BF5BAA-306D-46FF-B362-C748BA905EFB}" destId="{16760846-3B64-4589-B51E-CA57B9AC3187}" srcOrd="7" destOrd="0" parTransId="{79887F08-9A2A-46F1-A486-0002943F3DC4}" sibTransId="{6089D11E-523A-4A56-A4C4-EEF2ACCA6B5F}"/>
    <dgm:cxn modelId="{8417C59C-391C-49E7-831A-8E48BEEA422F}" type="presOf" srcId="{EED50900-53C3-4C6D-9EB2-EFE80631398E}" destId="{38380ADD-4FBC-413F-AD9E-6A87853F96CA}" srcOrd="0" destOrd="0" presId="urn:microsoft.com/office/officeart/2005/8/layout/radial1"/>
    <dgm:cxn modelId="{F40829A0-2BDA-4B2C-A4DA-B23D81E38C48}" type="presOf" srcId="{C73EE1DC-116C-4C3D-804F-2A7103BF5155}" destId="{AE97F322-93E5-4D50-957D-CC7140B4E38D}" srcOrd="0" destOrd="0" presId="urn:microsoft.com/office/officeart/2005/8/layout/radial1"/>
    <dgm:cxn modelId="{385412A5-1553-4A91-9AE5-BD0735D747D0}" type="presOf" srcId="{62B3AAA3-D1B8-4995-9784-3A5E814E18FC}" destId="{98CF0BA8-9EB5-4704-B5AB-C0403150E7C5}" srcOrd="1" destOrd="0" presId="urn:microsoft.com/office/officeart/2005/8/layout/radial1"/>
    <dgm:cxn modelId="{F99DDEA5-B420-4016-9BB0-AD76123CDBCB}" type="presOf" srcId="{6222038D-61DF-40CF-96C3-8146D4E59A07}" destId="{362D924B-24D7-4E3D-8427-3C3C96EAE019}" srcOrd="0" destOrd="0" presId="urn:microsoft.com/office/officeart/2005/8/layout/radial1"/>
    <dgm:cxn modelId="{6497E3CA-2CED-4599-85E7-A38001F93E5A}" type="presOf" srcId="{06845510-FB21-42C3-8B09-658E7CB94020}" destId="{420565E4-69BC-455D-AF1E-7C1E40284CC6}" srcOrd="0" destOrd="0" presId="urn:microsoft.com/office/officeart/2005/8/layout/radial1"/>
    <dgm:cxn modelId="{A0B0EECD-54D4-48AB-B077-1887CB9C37B5}" type="presOf" srcId="{D1283F6E-6333-4E6A-BEDE-02924D989C89}" destId="{72E28FDF-5797-4663-BAB5-092CB9530584}" srcOrd="0" destOrd="0" presId="urn:microsoft.com/office/officeart/2005/8/layout/radial1"/>
    <dgm:cxn modelId="{BB456ED2-F709-498A-8DB2-EEF8C3C82E73}" srcId="{0443863D-1688-4A12-97FD-F6C4A1C5D5F8}" destId="{28BF5BAA-306D-46FF-B362-C748BA905EFB}" srcOrd="0" destOrd="0" parTransId="{5C7273F7-2ECA-445A-9137-7299E57F7B15}" sibTransId="{09F57D14-AEFD-43DB-A7EE-1FCD603DED89}"/>
    <dgm:cxn modelId="{382827D4-FF26-4CDD-8A7D-EEEB089C2099}" type="presOf" srcId="{D8106F3A-36D3-4F03-8E65-B3E1250A74F5}" destId="{FD617B29-CA3D-405F-9C18-F529ABD0A747}" srcOrd="1" destOrd="0" presId="urn:microsoft.com/office/officeart/2005/8/layout/radial1"/>
    <dgm:cxn modelId="{4C7104D5-F8F6-4C9F-9548-F05E55325DD3}" srcId="{28BF5BAA-306D-46FF-B362-C748BA905EFB}" destId="{33E64A9D-92FA-4339-AE1A-7D5092426DC9}" srcOrd="10" destOrd="0" parTransId="{983183E3-41B2-450F-89D2-7A743BD3E788}" sibTransId="{0F430FD9-64CD-4AB9-A869-49810651BF1E}"/>
    <dgm:cxn modelId="{754936DA-78CF-498C-AC93-4106DFC3AC1D}" type="presOf" srcId="{7C811694-9EFB-4042-B7FC-8BFDCBFA3E1B}" destId="{7EF0DB4A-6B94-4722-B7A1-DDECCB8C13EE}" srcOrd="0" destOrd="0" presId="urn:microsoft.com/office/officeart/2005/8/layout/radial1"/>
    <dgm:cxn modelId="{0A02B7DC-F84B-4D97-AA63-489729F9C54E}" srcId="{28BF5BAA-306D-46FF-B362-C748BA905EFB}" destId="{64B9E029-3918-46FB-B0FD-DB542E12F1A0}" srcOrd="4" destOrd="0" parTransId="{06845510-FB21-42C3-8B09-658E7CB94020}" sibTransId="{8117C5D9-E7BE-4A90-965F-D707DF452449}"/>
    <dgm:cxn modelId="{B6871BDE-D8AA-437E-88A2-71CDB21616C1}" type="presOf" srcId="{F8BCAFC3-B0E1-44D0-8D8D-560F3DEE214F}" destId="{9DAED65E-F7B0-466F-A9D8-3BD7845594AC}" srcOrd="0" destOrd="0" presId="urn:microsoft.com/office/officeart/2005/8/layout/radial1"/>
    <dgm:cxn modelId="{D174E2E0-2D23-48F7-B256-8DC7F31E3D45}" type="presOf" srcId="{79887F08-9A2A-46F1-A486-0002943F3DC4}" destId="{A3309BF4-926A-4604-A475-2E119F8FFC2E}" srcOrd="0" destOrd="0" presId="urn:microsoft.com/office/officeart/2005/8/layout/radial1"/>
    <dgm:cxn modelId="{F1D85DEB-4FBF-44BF-9450-D8C3918BE54D}" type="presOf" srcId="{792D67C3-3424-4E0F-A6FF-4A630DE05056}" destId="{CAB73458-CE81-4B81-873F-077F38B00D6E}" srcOrd="0" destOrd="0" presId="urn:microsoft.com/office/officeart/2005/8/layout/radial1"/>
    <dgm:cxn modelId="{D75704F5-D1ED-4E84-95FB-662395137116}" srcId="{28BF5BAA-306D-46FF-B362-C748BA905EFB}" destId="{0CFBDAC4-DB11-457D-BF34-9C0E937A8721}" srcOrd="0" destOrd="0" parTransId="{C73EE1DC-116C-4C3D-804F-2A7103BF5155}" sibTransId="{39EF473B-5CD1-48FD-A532-2697A5E96697}"/>
    <dgm:cxn modelId="{464419F8-ECA8-439C-B94E-4FF8DE4DF8C1}" type="presOf" srcId="{2507714D-C083-473B-A1E9-41DFA43CD74E}" destId="{D338BAA2-46A3-447B-8866-AF9A5876DA6D}" srcOrd="0" destOrd="0" presId="urn:microsoft.com/office/officeart/2005/8/layout/radial1"/>
    <dgm:cxn modelId="{4E535CF4-98A7-45B0-871E-3F029297E9C3}" type="presParOf" srcId="{68FC07DE-6DF4-4826-AF15-58EF5D5CB18D}" destId="{C0BE9753-6AC3-4110-9F11-90345A566E96}" srcOrd="0" destOrd="0" presId="urn:microsoft.com/office/officeart/2005/8/layout/radial1"/>
    <dgm:cxn modelId="{EEDBB6C7-F5C9-45C5-A831-5AA8548B37C6}" type="presParOf" srcId="{68FC07DE-6DF4-4826-AF15-58EF5D5CB18D}" destId="{AE97F322-93E5-4D50-957D-CC7140B4E38D}" srcOrd="1" destOrd="0" presId="urn:microsoft.com/office/officeart/2005/8/layout/radial1"/>
    <dgm:cxn modelId="{BACBF91A-843D-4072-B4A7-5DDA8818AA83}" type="presParOf" srcId="{AE97F322-93E5-4D50-957D-CC7140B4E38D}" destId="{9554FC21-61F9-4A4B-8008-76932D51B486}" srcOrd="0" destOrd="0" presId="urn:microsoft.com/office/officeart/2005/8/layout/radial1"/>
    <dgm:cxn modelId="{C43F3358-04BE-4303-8A49-CE3708503E2C}" type="presParOf" srcId="{68FC07DE-6DF4-4826-AF15-58EF5D5CB18D}" destId="{478942BB-1E51-464E-8FDD-8EBC3A584112}" srcOrd="2" destOrd="0" presId="urn:microsoft.com/office/officeart/2005/8/layout/radial1"/>
    <dgm:cxn modelId="{56A5895B-D0EF-4140-9CA2-018EF057FFA1}" type="presParOf" srcId="{68FC07DE-6DF4-4826-AF15-58EF5D5CB18D}" destId="{D338BAA2-46A3-447B-8866-AF9A5876DA6D}" srcOrd="3" destOrd="0" presId="urn:microsoft.com/office/officeart/2005/8/layout/radial1"/>
    <dgm:cxn modelId="{BE4876C2-65B2-4A76-886C-C6A89344A7DD}" type="presParOf" srcId="{D338BAA2-46A3-447B-8866-AF9A5876DA6D}" destId="{9BA8FA87-D818-4969-A991-50045C309962}" srcOrd="0" destOrd="0" presId="urn:microsoft.com/office/officeart/2005/8/layout/radial1"/>
    <dgm:cxn modelId="{31C17E30-4BD7-402A-BAD2-ED077C867B00}" type="presParOf" srcId="{68FC07DE-6DF4-4826-AF15-58EF5D5CB18D}" destId="{9DAED65E-F7B0-466F-A9D8-3BD7845594AC}" srcOrd="4" destOrd="0" presId="urn:microsoft.com/office/officeart/2005/8/layout/radial1"/>
    <dgm:cxn modelId="{A75CD408-94B3-4D03-A9D4-B46478B4DFCD}" type="presParOf" srcId="{68FC07DE-6DF4-4826-AF15-58EF5D5CB18D}" destId="{A8AAC999-8F62-42D6-A1C7-B01A823A8C59}" srcOrd="5" destOrd="0" presId="urn:microsoft.com/office/officeart/2005/8/layout/radial1"/>
    <dgm:cxn modelId="{B5F11B7D-82DC-4B56-A907-D9CBF01DBF9E}" type="presParOf" srcId="{A8AAC999-8F62-42D6-A1C7-B01A823A8C59}" destId="{24534E8A-C017-4568-9E5D-77B1BF438725}" srcOrd="0" destOrd="0" presId="urn:microsoft.com/office/officeart/2005/8/layout/radial1"/>
    <dgm:cxn modelId="{F4FE9743-B3E6-4B3D-B9D9-6117A465CBB8}" type="presParOf" srcId="{68FC07DE-6DF4-4826-AF15-58EF5D5CB18D}" destId="{7EF0DB4A-6B94-4722-B7A1-DDECCB8C13EE}" srcOrd="6" destOrd="0" presId="urn:microsoft.com/office/officeart/2005/8/layout/radial1"/>
    <dgm:cxn modelId="{AEC2A713-AF1B-48FC-9589-0EA24B4A59CB}" type="presParOf" srcId="{68FC07DE-6DF4-4826-AF15-58EF5D5CB18D}" destId="{1816EDD1-C1F7-44B8-9D51-C0C57225DD90}" srcOrd="7" destOrd="0" presId="urn:microsoft.com/office/officeart/2005/8/layout/radial1"/>
    <dgm:cxn modelId="{D5EDE8DA-2631-4391-8410-B501E2DE9F5A}" type="presParOf" srcId="{1816EDD1-C1F7-44B8-9D51-C0C57225DD90}" destId="{98CF0BA8-9EB5-4704-B5AB-C0403150E7C5}" srcOrd="0" destOrd="0" presId="urn:microsoft.com/office/officeart/2005/8/layout/radial1"/>
    <dgm:cxn modelId="{90501C7E-A8EA-4EC8-BB26-4EEC933B4DA8}" type="presParOf" srcId="{68FC07DE-6DF4-4826-AF15-58EF5D5CB18D}" destId="{38380ADD-4FBC-413F-AD9E-6A87853F96CA}" srcOrd="8" destOrd="0" presId="urn:microsoft.com/office/officeart/2005/8/layout/radial1"/>
    <dgm:cxn modelId="{89F61253-2714-4592-9373-906C553A2122}" type="presParOf" srcId="{68FC07DE-6DF4-4826-AF15-58EF5D5CB18D}" destId="{420565E4-69BC-455D-AF1E-7C1E40284CC6}" srcOrd="9" destOrd="0" presId="urn:microsoft.com/office/officeart/2005/8/layout/radial1"/>
    <dgm:cxn modelId="{146C8A6B-704A-4D5B-BA9B-3650D46304E9}" type="presParOf" srcId="{420565E4-69BC-455D-AF1E-7C1E40284CC6}" destId="{8D2CFB75-B9BE-417E-B85D-AC2169BCC142}" srcOrd="0" destOrd="0" presId="urn:microsoft.com/office/officeart/2005/8/layout/radial1"/>
    <dgm:cxn modelId="{5A0913CA-CBF4-4F41-B0F9-41340A65278E}" type="presParOf" srcId="{68FC07DE-6DF4-4826-AF15-58EF5D5CB18D}" destId="{68E18409-2951-4691-A73A-BE0499154472}" srcOrd="10" destOrd="0" presId="urn:microsoft.com/office/officeart/2005/8/layout/radial1"/>
    <dgm:cxn modelId="{0008FB26-CA59-4034-8B99-F292E6562003}" type="presParOf" srcId="{68FC07DE-6DF4-4826-AF15-58EF5D5CB18D}" destId="{D447611A-65CC-4EF1-B8F2-651C66333EE7}" srcOrd="11" destOrd="0" presId="urn:microsoft.com/office/officeart/2005/8/layout/radial1"/>
    <dgm:cxn modelId="{60EDFCF1-8DE5-42DF-BDA3-D27BE24CD8E0}" type="presParOf" srcId="{D447611A-65CC-4EF1-B8F2-651C66333EE7}" destId="{13C0F715-DC37-4BD9-9388-7FDDE5CE6AB0}" srcOrd="0" destOrd="0" presId="urn:microsoft.com/office/officeart/2005/8/layout/radial1"/>
    <dgm:cxn modelId="{4AA911D3-BF0C-4B44-AAC1-5F39FA0683F3}" type="presParOf" srcId="{68FC07DE-6DF4-4826-AF15-58EF5D5CB18D}" destId="{7AB5EBEF-2EDF-499B-86D9-8CEA7C3EF1D1}" srcOrd="12" destOrd="0" presId="urn:microsoft.com/office/officeart/2005/8/layout/radial1"/>
    <dgm:cxn modelId="{16035614-7A5D-466A-A33B-D77286D6ACF0}" type="presParOf" srcId="{68FC07DE-6DF4-4826-AF15-58EF5D5CB18D}" destId="{8FF03821-7ECE-4451-8640-369868FF07BC}" srcOrd="13" destOrd="0" presId="urn:microsoft.com/office/officeart/2005/8/layout/radial1"/>
    <dgm:cxn modelId="{9D010A05-A539-4CEC-8B76-2403F523FDD3}" type="presParOf" srcId="{8FF03821-7ECE-4451-8640-369868FF07BC}" destId="{FD617B29-CA3D-405F-9C18-F529ABD0A747}" srcOrd="0" destOrd="0" presId="urn:microsoft.com/office/officeart/2005/8/layout/radial1"/>
    <dgm:cxn modelId="{67D15585-1D50-47A4-91D1-935114E27612}" type="presParOf" srcId="{68FC07DE-6DF4-4826-AF15-58EF5D5CB18D}" destId="{7FEF6299-0D85-4B55-B3CA-3D241992F43A}" srcOrd="14" destOrd="0" presId="urn:microsoft.com/office/officeart/2005/8/layout/radial1"/>
    <dgm:cxn modelId="{1DE53691-916E-4CC8-A8F9-57834F8BDDFF}" type="presParOf" srcId="{68FC07DE-6DF4-4826-AF15-58EF5D5CB18D}" destId="{A3309BF4-926A-4604-A475-2E119F8FFC2E}" srcOrd="15" destOrd="0" presId="urn:microsoft.com/office/officeart/2005/8/layout/radial1"/>
    <dgm:cxn modelId="{E634FA83-1338-4E0A-B956-EDECAC0B0B83}" type="presParOf" srcId="{A3309BF4-926A-4604-A475-2E119F8FFC2E}" destId="{ECB13A9F-F581-46D9-BC43-8857B6A480EC}" srcOrd="0" destOrd="0" presId="urn:microsoft.com/office/officeart/2005/8/layout/radial1"/>
    <dgm:cxn modelId="{95CB52C9-E780-45FE-9472-00DD47DDF210}" type="presParOf" srcId="{68FC07DE-6DF4-4826-AF15-58EF5D5CB18D}" destId="{F18FB1ED-84F3-417F-9461-067F1FDEE348}" srcOrd="16" destOrd="0" presId="urn:microsoft.com/office/officeart/2005/8/layout/radial1"/>
    <dgm:cxn modelId="{3D8421B4-5A3D-419D-9106-E327E2ECC332}" type="presParOf" srcId="{68FC07DE-6DF4-4826-AF15-58EF5D5CB18D}" destId="{362D924B-24D7-4E3D-8427-3C3C96EAE019}" srcOrd="17" destOrd="0" presId="urn:microsoft.com/office/officeart/2005/8/layout/radial1"/>
    <dgm:cxn modelId="{8408A3E1-F272-4090-87E3-4D2B8BF0DFE7}" type="presParOf" srcId="{362D924B-24D7-4E3D-8427-3C3C96EAE019}" destId="{33E9829D-CD3B-4450-9E24-31BF9EAC4B7B}" srcOrd="0" destOrd="0" presId="urn:microsoft.com/office/officeart/2005/8/layout/radial1"/>
    <dgm:cxn modelId="{F634D37B-33F6-4825-9C32-752DAFD03D64}" type="presParOf" srcId="{68FC07DE-6DF4-4826-AF15-58EF5D5CB18D}" destId="{CAB73458-CE81-4B81-873F-077F38B00D6E}" srcOrd="18" destOrd="0" presId="urn:microsoft.com/office/officeart/2005/8/layout/radial1"/>
    <dgm:cxn modelId="{00D1FBCA-90AC-4771-B03D-DE5244F9074F}" type="presParOf" srcId="{68FC07DE-6DF4-4826-AF15-58EF5D5CB18D}" destId="{7E829B99-E067-4ED6-8FF1-E725935DD070}" srcOrd="19" destOrd="0" presId="urn:microsoft.com/office/officeart/2005/8/layout/radial1"/>
    <dgm:cxn modelId="{6518271E-845E-4A9F-BA3B-B2A236364716}" type="presParOf" srcId="{7E829B99-E067-4ED6-8FF1-E725935DD070}" destId="{A57AA277-10F1-4CD0-A4D0-4C1E50C83311}" srcOrd="0" destOrd="0" presId="urn:microsoft.com/office/officeart/2005/8/layout/radial1"/>
    <dgm:cxn modelId="{AC77C5F3-8A6C-40BD-8F94-C5AEE56A2102}" type="presParOf" srcId="{68FC07DE-6DF4-4826-AF15-58EF5D5CB18D}" destId="{72E28FDF-5797-4663-BAB5-092CB9530584}" srcOrd="20" destOrd="0" presId="urn:microsoft.com/office/officeart/2005/8/layout/radial1"/>
    <dgm:cxn modelId="{A8A7D34C-83E9-4426-A388-0E3CC6CDA6BD}" type="presParOf" srcId="{68FC07DE-6DF4-4826-AF15-58EF5D5CB18D}" destId="{22133BAB-2CB9-4E65-90E3-493BC34321FB}" srcOrd="21" destOrd="0" presId="urn:microsoft.com/office/officeart/2005/8/layout/radial1"/>
    <dgm:cxn modelId="{CBBA6611-B910-4DE2-BAAA-9053CD0E64F7}" type="presParOf" srcId="{22133BAB-2CB9-4E65-90E3-493BC34321FB}" destId="{356E2A91-34C5-486C-AE48-0027E2A274DB}" srcOrd="0" destOrd="0" presId="urn:microsoft.com/office/officeart/2005/8/layout/radial1"/>
    <dgm:cxn modelId="{4EA852C0-FD4E-4564-BAF6-7B64534D2968}" type="presParOf" srcId="{68FC07DE-6DF4-4826-AF15-58EF5D5CB18D}" destId="{DAD1921E-CD60-48D3-B903-0C50E3B7FCE0}" srcOrd="2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42BC07-C624-4C44-A973-BC50CA60BF65}"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F992E7D9-CC13-4B7B-A5AC-4EA480ABFDBB}">
      <dgm:prSet phldrT="[Text]"/>
      <dgm:spPr>
        <a:solidFill>
          <a:srgbClr val="711C45"/>
        </a:solidFill>
      </dgm:spPr>
      <dgm:t>
        <a:bodyPr/>
        <a:lstStyle/>
        <a:p>
          <a:r>
            <a:rPr lang="en-US" b="0" dirty="0">
              <a:solidFill>
                <a:schemeClr val="bg1"/>
              </a:solidFill>
            </a:rPr>
            <a:t>Sustainable Resources for TMC’s </a:t>
          </a:r>
        </a:p>
      </dgm:t>
    </dgm:pt>
    <dgm:pt modelId="{664B3660-BDD2-421D-9B63-5D06AB7DCDEE}" type="parTrans" cxnId="{26DF68A1-E6CE-40F9-B4D2-AB0EB762DE31}">
      <dgm:prSet/>
      <dgm:spPr/>
      <dgm:t>
        <a:bodyPr/>
        <a:lstStyle/>
        <a:p>
          <a:endParaRPr lang="en-US" b="0">
            <a:solidFill>
              <a:schemeClr val="bg1"/>
            </a:solidFill>
          </a:endParaRPr>
        </a:p>
      </dgm:t>
    </dgm:pt>
    <dgm:pt modelId="{D2CC1C15-5C33-417B-BD77-DE4DDD94BD2C}" type="sibTrans" cxnId="{26DF68A1-E6CE-40F9-B4D2-AB0EB762DE31}">
      <dgm:prSet/>
      <dgm:spPr/>
      <dgm:t>
        <a:bodyPr/>
        <a:lstStyle/>
        <a:p>
          <a:endParaRPr lang="en-US" b="0">
            <a:solidFill>
              <a:schemeClr val="bg1"/>
            </a:solidFill>
          </a:endParaRPr>
        </a:p>
      </dgm:t>
    </dgm:pt>
    <dgm:pt modelId="{E40FA58E-6D96-4716-8BCF-914D110C50E0}">
      <dgm:prSet phldrT="[Text]"/>
      <dgm:spPr>
        <a:solidFill>
          <a:srgbClr val="727336"/>
        </a:solidFill>
      </dgm:spPr>
      <dgm:t>
        <a:bodyPr/>
        <a:lstStyle/>
        <a:p>
          <a:r>
            <a:rPr lang="en-US" b="0" dirty="0">
              <a:solidFill>
                <a:schemeClr val="bg1"/>
              </a:solidFill>
            </a:rPr>
            <a:t>Integrated Real Time Network Data</a:t>
          </a:r>
        </a:p>
      </dgm:t>
    </dgm:pt>
    <dgm:pt modelId="{7ED13C9B-8C4B-4E35-9824-3CE626CE0D96}" type="parTrans" cxnId="{38AB68D6-FD88-47AD-9CE9-A61F0911F52C}">
      <dgm:prSet/>
      <dgm:spPr/>
      <dgm:t>
        <a:bodyPr/>
        <a:lstStyle/>
        <a:p>
          <a:endParaRPr lang="en-US" b="0">
            <a:solidFill>
              <a:schemeClr val="bg1"/>
            </a:solidFill>
          </a:endParaRPr>
        </a:p>
      </dgm:t>
    </dgm:pt>
    <dgm:pt modelId="{6FFBB460-17C6-408F-B010-57B026B2D149}" type="sibTrans" cxnId="{38AB68D6-FD88-47AD-9CE9-A61F0911F52C}">
      <dgm:prSet/>
      <dgm:spPr/>
      <dgm:t>
        <a:bodyPr/>
        <a:lstStyle/>
        <a:p>
          <a:endParaRPr lang="en-US" b="0">
            <a:solidFill>
              <a:schemeClr val="bg1"/>
            </a:solidFill>
          </a:endParaRPr>
        </a:p>
      </dgm:t>
    </dgm:pt>
    <dgm:pt modelId="{B20DE0D0-AA82-4A17-8DD5-74E73F87A7F0}">
      <dgm:prSet phldrT="[Text]"/>
      <dgm:spPr>
        <a:solidFill>
          <a:srgbClr val="44546A"/>
        </a:solidFill>
      </dgm:spPr>
      <dgm:t>
        <a:bodyPr/>
        <a:lstStyle/>
        <a:p>
          <a:r>
            <a:rPr lang="en-US" b="0" dirty="0">
              <a:solidFill>
                <a:schemeClr val="bg1"/>
              </a:solidFill>
            </a:rPr>
            <a:t>Integrated Traffic Management </a:t>
          </a:r>
        </a:p>
      </dgm:t>
    </dgm:pt>
    <dgm:pt modelId="{45253029-D310-46E6-AEB7-971B8C0F9F69}" type="parTrans" cxnId="{C4CA82DC-66D9-470B-AC8D-96F755176627}">
      <dgm:prSet/>
      <dgm:spPr/>
      <dgm:t>
        <a:bodyPr/>
        <a:lstStyle/>
        <a:p>
          <a:endParaRPr lang="en-US" b="0">
            <a:solidFill>
              <a:schemeClr val="bg1"/>
            </a:solidFill>
          </a:endParaRPr>
        </a:p>
      </dgm:t>
    </dgm:pt>
    <dgm:pt modelId="{D26C7816-B559-46DA-8A12-63E35FE36F51}" type="sibTrans" cxnId="{C4CA82DC-66D9-470B-AC8D-96F755176627}">
      <dgm:prSet/>
      <dgm:spPr/>
      <dgm:t>
        <a:bodyPr/>
        <a:lstStyle/>
        <a:p>
          <a:endParaRPr lang="en-US" b="0">
            <a:solidFill>
              <a:schemeClr val="bg1"/>
            </a:solidFill>
          </a:endParaRPr>
        </a:p>
      </dgm:t>
    </dgm:pt>
    <dgm:pt modelId="{9685366C-D0D4-4A59-8D68-871096D5C41B}">
      <dgm:prSet phldrT="[Text]"/>
      <dgm:spPr>
        <a:solidFill>
          <a:srgbClr val="44546A"/>
        </a:solidFill>
      </dgm:spPr>
      <dgm:t>
        <a:bodyPr/>
        <a:lstStyle/>
        <a:p>
          <a:r>
            <a:rPr lang="en-US" b="0" dirty="0">
              <a:solidFill>
                <a:schemeClr val="bg1"/>
              </a:solidFill>
            </a:rPr>
            <a:t>Dedicated Resources for Operations and Maintenance</a:t>
          </a:r>
        </a:p>
      </dgm:t>
    </dgm:pt>
    <dgm:pt modelId="{4EA7671C-74E9-48E6-BE6A-1CBF6979E892}" type="parTrans" cxnId="{34F306A7-6979-4B54-8446-7A5A6C701EFB}">
      <dgm:prSet/>
      <dgm:spPr/>
      <dgm:t>
        <a:bodyPr/>
        <a:lstStyle/>
        <a:p>
          <a:endParaRPr lang="en-US" b="0">
            <a:solidFill>
              <a:schemeClr val="bg1"/>
            </a:solidFill>
          </a:endParaRPr>
        </a:p>
      </dgm:t>
    </dgm:pt>
    <dgm:pt modelId="{93ACAEF6-E3D5-40D1-89AD-CECCC4131EC8}" type="sibTrans" cxnId="{34F306A7-6979-4B54-8446-7A5A6C701EFB}">
      <dgm:prSet/>
      <dgm:spPr/>
      <dgm:t>
        <a:bodyPr/>
        <a:lstStyle/>
        <a:p>
          <a:endParaRPr lang="en-US" b="0">
            <a:solidFill>
              <a:schemeClr val="bg1"/>
            </a:solidFill>
          </a:endParaRPr>
        </a:p>
      </dgm:t>
    </dgm:pt>
    <dgm:pt modelId="{255EEDD4-93D9-4C5A-B846-080205B86E63}">
      <dgm:prSet phldrT="[Text]"/>
      <dgm:spPr>
        <a:solidFill>
          <a:srgbClr val="44546A"/>
        </a:solidFill>
      </dgm:spPr>
      <dgm:t>
        <a:bodyPr/>
        <a:lstStyle/>
        <a:p>
          <a:r>
            <a:rPr lang="en-US" b="0" dirty="0">
              <a:solidFill>
                <a:schemeClr val="bg1"/>
              </a:solidFill>
            </a:rPr>
            <a:t>Remote Access to Signal Systems</a:t>
          </a:r>
        </a:p>
      </dgm:t>
    </dgm:pt>
    <dgm:pt modelId="{B053401F-07AE-434F-B2B6-38DFAB8473BA}" type="parTrans" cxnId="{C81E69E5-8211-4996-9459-84E3C6019C44}">
      <dgm:prSet/>
      <dgm:spPr/>
      <dgm:t>
        <a:bodyPr/>
        <a:lstStyle/>
        <a:p>
          <a:endParaRPr lang="en-US" b="0">
            <a:solidFill>
              <a:schemeClr val="bg1"/>
            </a:solidFill>
          </a:endParaRPr>
        </a:p>
      </dgm:t>
    </dgm:pt>
    <dgm:pt modelId="{884D1BD9-EA4E-4A18-82F9-4B7BCDCB1107}" type="sibTrans" cxnId="{C81E69E5-8211-4996-9459-84E3C6019C44}">
      <dgm:prSet/>
      <dgm:spPr/>
      <dgm:t>
        <a:bodyPr/>
        <a:lstStyle/>
        <a:p>
          <a:endParaRPr lang="en-US" b="0">
            <a:solidFill>
              <a:schemeClr val="bg1"/>
            </a:solidFill>
          </a:endParaRPr>
        </a:p>
      </dgm:t>
    </dgm:pt>
    <dgm:pt modelId="{1F6A7917-DA6A-4B49-8FC5-BA2BFDBB59D9}">
      <dgm:prSet phldrT="[Text]"/>
      <dgm:spPr>
        <a:solidFill>
          <a:srgbClr val="44546A"/>
        </a:solidFill>
      </dgm:spPr>
      <dgm:t>
        <a:bodyPr/>
        <a:lstStyle/>
        <a:p>
          <a:r>
            <a:rPr lang="en-US" b="0" dirty="0">
              <a:solidFill>
                <a:schemeClr val="bg1"/>
              </a:solidFill>
            </a:rPr>
            <a:t>Signal Timing Prioritization Program</a:t>
          </a:r>
        </a:p>
      </dgm:t>
    </dgm:pt>
    <dgm:pt modelId="{0D70C555-E89F-45D0-AFBE-A95E4AF4293F}" type="parTrans" cxnId="{F4827639-4C3C-4219-8DC6-336D5534ED30}">
      <dgm:prSet/>
      <dgm:spPr/>
      <dgm:t>
        <a:bodyPr/>
        <a:lstStyle/>
        <a:p>
          <a:endParaRPr lang="en-US" b="0">
            <a:solidFill>
              <a:schemeClr val="bg1"/>
            </a:solidFill>
          </a:endParaRPr>
        </a:p>
      </dgm:t>
    </dgm:pt>
    <dgm:pt modelId="{A7FDAE64-8746-44C9-9516-E17B9FCDED5D}" type="sibTrans" cxnId="{F4827639-4C3C-4219-8DC6-336D5534ED30}">
      <dgm:prSet/>
      <dgm:spPr/>
      <dgm:t>
        <a:bodyPr/>
        <a:lstStyle/>
        <a:p>
          <a:endParaRPr lang="en-US" b="0">
            <a:solidFill>
              <a:schemeClr val="bg1"/>
            </a:solidFill>
          </a:endParaRPr>
        </a:p>
      </dgm:t>
    </dgm:pt>
    <dgm:pt modelId="{F7CE2AE1-6A4F-48C0-B9C2-949A36A39ED7}">
      <dgm:prSet phldrT="[Text]"/>
      <dgm:spPr>
        <a:solidFill>
          <a:srgbClr val="C15512"/>
        </a:solidFill>
      </dgm:spPr>
      <dgm:t>
        <a:bodyPr/>
        <a:lstStyle/>
        <a:p>
          <a:r>
            <a:rPr lang="en-US" b="0" dirty="0">
              <a:solidFill>
                <a:schemeClr val="bg1"/>
              </a:solidFill>
            </a:rPr>
            <a:t>Real Time sharing of at grade crossing information</a:t>
          </a:r>
        </a:p>
      </dgm:t>
    </dgm:pt>
    <dgm:pt modelId="{39B48846-4D52-4391-B746-8A4A7CEC11D3}" type="sibTrans" cxnId="{3FDD2896-3BE0-45F7-90C1-47158A454C98}">
      <dgm:prSet/>
      <dgm:spPr/>
      <dgm:t>
        <a:bodyPr/>
        <a:lstStyle/>
        <a:p>
          <a:endParaRPr lang="en-US" b="0">
            <a:solidFill>
              <a:schemeClr val="bg1"/>
            </a:solidFill>
          </a:endParaRPr>
        </a:p>
      </dgm:t>
    </dgm:pt>
    <dgm:pt modelId="{9454DA66-CF80-4132-A18F-0D2491C8E41F}" type="parTrans" cxnId="{3FDD2896-3BE0-45F7-90C1-47158A454C98}">
      <dgm:prSet/>
      <dgm:spPr/>
      <dgm:t>
        <a:bodyPr/>
        <a:lstStyle/>
        <a:p>
          <a:endParaRPr lang="en-US" b="0">
            <a:solidFill>
              <a:schemeClr val="bg1"/>
            </a:solidFill>
          </a:endParaRPr>
        </a:p>
      </dgm:t>
    </dgm:pt>
    <dgm:pt modelId="{DDE3E8B2-9E2E-4A22-89F4-738E834AF94C}">
      <dgm:prSet phldrT="[Text]"/>
      <dgm:spPr>
        <a:solidFill>
          <a:schemeClr val="tx1">
            <a:lumMod val="50000"/>
          </a:schemeClr>
        </a:solidFill>
      </dgm:spPr>
      <dgm:t>
        <a:bodyPr/>
        <a:lstStyle/>
        <a:p>
          <a:r>
            <a:rPr lang="en-US" b="0" dirty="0">
              <a:solidFill>
                <a:schemeClr val="bg1"/>
              </a:solidFill>
            </a:rPr>
            <a:t>Performance Measures Program</a:t>
          </a:r>
        </a:p>
      </dgm:t>
    </dgm:pt>
    <dgm:pt modelId="{A49111E1-1B84-4A9A-85FD-C168408365DF}" type="sibTrans" cxnId="{BEAD4D25-9696-4D2B-8B09-7233D6BEB3FB}">
      <dgm:prSet/>
      <dgm:spPr/>
      <dgm:t>
        <a:bodyPr/>
        <a:lstStyle/>
        <a:p>
          <a:endParaRPr lang="en-US" b="0">
            <a:solidFill>
              <a:schemeClr val="bg1"/>
            </a:solidFill>
          </a:endParaRPr>
        </a:p>
      </dgm:t>
    </dgm:pt>
    <dgm:pt modelId="{2476F3C3-2FFE-4296-BA58-22D9058558BE}" type="parTrans" cxnId="{BEAD4D25-9696-4D2B-8B09-7233D6BEB3FB}">
      <dgm:prSet/>
      <dgm:spPr/>
      <dgm:t>
        <a:bodyPr/>
        <a:lstStyle/>
        <a:p>
          <a:endParaRPr lang="en-US" b="0">
            <a:solidFill>
              <a:schemeClr val="bg1"/>
            </a:solidFill>
          </a:endParaRPr>
        </a:p>
      </dgm:t>
    </dgm:pt>
    <dgm:pt modelId="{74334232-97FB-4C00-8192-121850684C6F}">
      <dgm:prSet phldrT="[Text]"/>
      <dgm:spPr>
        <a:solidFill>
          <a:srgbClr val="44546A"/>
        </a:solidFill>
      </dgm:spPr>
      <dgm:t>
        <a:bodyPr/>
        <a:lstStyle/>
        <a:p>
          <a:r>
            <a:rPr lang="en-US" b="0" dirty="0">
              <a:solidFill>
                <a:schemeClr val="bg1"/>
              </a:solidFill>
            </a:rPr>
            <a:t>Regional Guidance for Assessing and Accessing Data</a:t>
          </a:r>
        </a:p>
      </dgm:t>
    </dgm:pt>
    <dgm:pt modelId="{38123EEF-62F1-44E0-AE25-C8E716B5B144}" type="sibTrans" cxnId="{BA690262-A27F-4D09-BAF6-75DE1317B810}">
      <dgm:prSet/>
      <dgm:spPr/>
      <dgm:t>
        <a:bodyPr/>
        <a:lstStyle/>
        <a:p>
          <a:endParaRPr lang="en-US" b="0">
            <a:solidFill>
              <a:schemeClr val="bg1"/>
            </a:solidFill>
          </a:endParaRPr>
        </a:p>
      </dgm:t>
    </dgm:pt>
    <dgm:pt modelId="{65ABD361-70D0-4784-803C-AC8079106859}" type="parTrans" cxnId="{BA690262-A27F-4D09-BAF6-75DE1317B810}">
      <dgm:prSet/>
      <dgm:spPr/>
      <dgm:t>
        <a:bodyPr/>
        <a:lstStyle/>
        <a:p>
          <a:endParaRPr lang="en-US" b="0">
            <a:solidFill>
              <a:schemeClr val="bg1"/>
            </a:solidFill>
          </a:endParaRPr>
        </a:p>
      </dgm:t>
    </dgm:pt>
    <dgm:pt modelId="{C074E339-63EA-4FC4-995C-7FF206D746DC}">
      <dgm:prSet phldrT="[Text]"/>
      <dgm:spPr>
        <a:solidFill>
          <a:schemeClr val="tx1">
            <a:lumMod val="50000"/>
          </a:schemeClr>
        </a:solidFill>
      </dgm:spPr>
      <dgm:t>
        <a:bodyPr/>
        <a:lstStyle/>
        <a:p>
          <a:r>
            <a:rPr lang="en-US" b="0" dirty="0">
              <a:solidFill>
                <a:schemeClr val="bg1"/>
              </a:solidFill>
            </a:rPr>
            <a:t>Education on emerging technologies </a:t>
          </a:r>
        </a:p>
      </dgm:t>
    </dgm:pt>
    <dgm:pt modelId="{0177A24C-9A43-4E68-AC29-53D7880E9F3A}" type="sibTrans" cxnId="{0FF12A96-AEC7-4B1D-BC0D-C1E7EEDC0B2C}">
      <dgm:prSet/>
      <dgm:spPr/>
      <dgm:t>
        <a:bodyPr/>
        <a:lstStyle/>
        <a:p>
          <a:endParaRPr lang="en-US" b="0">
            <a:solidFill>
              <a:schemeClr val="bg1"/>
            </a:solidFill>
          </a:endParaRPr>
        </a:p>
      </dgm:t>
    </dgm:pt>
    <dgm:pt modelId="{840C6190-D5C1-4D4A-A726-27EA492656A9}" type="parTrans" cxnId="{0FF12A96-AEC7-4B1D-BC0D-C1E7EEDC0B2C}">
      <dgm:prSet/>
      <dgm:spPr/>
      <dgm:t>
        <a:bodyPr/>
        <a:lstStyle/>
        <a:p>
          <a:endParaRPr lang="en-US" b="0">
            <a:solidFill>
              <a:schemeClr val="bg1"/>
            </a:solidFill>
          </a:endParaRPr>
        </a:p>
      </dgm:t>
    </dgm:pt>
    <dgm:pt modelId="{C6483931-C729-492D-8090-2E688C78F1F5}">
      <dgm:prSet phldrT="[Text]"/>
      <dgm:spPr>
        <a:solidFill>
          <a:schemeClr val="tx1">
            <a:lumMod val="50000"/>
          </a:schemeClr>
        </a:solidFill>
      </dgm:spPr>
      <dgm:t>
        <a:bodyPr/>
        <a:lstStyle/>
        <a:p>
          <a:r>
            <a:rPr lang="en-US" b="0" dirty="0">
              <a:solidFill>
                <a:schemeClr val="bg1"/>
              </a:solidFill>
            </a:rPr>
            <a:t>Educate leadership to champion the use and funding of technology to assist with active traffic management </a:t>
          </a:r>
        </a:p>
      </dgm:t>
    </dgm:pt>
    <dgm:pt modelId="{8C4176D2-A49A-4B5D-80DE-E446135D8EEE}" type="parTrans" cxnId="{F2B0AE05-62FA-41EC-858D-9D5E2E3BBB72}">
      <dgm:prSet/>
      <dgm:spPr/>
      <dgm:t>
        <a:bodyPr/>
        <a:lstStyle/>
        <a:p>
          <a:endParaRPr lang="en-US" b="0">
            <a:solidFill>
              <a:schemeClr val="bg1"/>
            </a:solidFill>
          </a:endParaRPr>
        </a:p>
      </dgm:t>
    </dgm:pt>
    <dgm:pt modelId="{3860AB36-7EC5-4235-AA95-1C77110706C6}" type="sibTrans" cxnId="{F2B0AE05-62FA-41EC-858D-9D5E2E3BBB72}">
      <dgm:prSet/>
      <dgm:spPr/>
      <dgm:t>
        <a:bodyPr/>
        <a:lstStyle/>
        <a:p>
          <a:endParaRPr lang="en-US" b="0">
            <a:solidFill>
              <a:schemeClr val="bg1"/>
            </a:solidFill>
          </a:endParaRPr>
        </a:p>
      </dgm:t>
    </dgm:pt>
    <dgm:pt modelId="{FD3E5718-62B7-4D1A-8ADF-F834C2D06224}">
      <dgm:prSet phldrT="[Text]"/>
      <dgm:spPr>
        <a:solidFill>
          <a:srgbClr val="711C45"/>
        </a:solidFill>
      </dgm:spPr>
      <dgm:t>
        <a:bodyPr/>
        <a:lstStyle/>
        <a:p>
          <a:r>
            <a:rPr lang="en-US" b="0" dirty="0">
              <a:solidFill>
                <a:schemeClr val="bg1"/>
              </a:solidFill>
            </a:rPr>
            <a:t>Integrated TMC Operations</a:t>
          </a:r>
        </a:p>
      </dgm:t>
    </dgm:pt>
    <dgm:pt modelId="{16947805-4AE4-46CB-A757-61DF1B97D0DB}" type="parTrans" cxnId="{A8314EED-03ED-4FDA-BE43-FC8104BD35CF}">
      <dgm:prSet/>
      <dgm:spPr/>
      <dgm:t>
        <a:bodyPr/>
        <a:lstStyle/>
        <a:p>
          <a:endParaRPr lang="en-US" b="0">
            <a:solidFill>
              <a:schemeClr val="bg1"/>
            </a:solidFill>
          </a:endParaRPr>
        </a:p>
      </dgm:t>
    </dgm:pt>
    <dgm:pt modelId="{4780F76E-AEB8-4D4C-AFE7-86B2B7A47C11}" type="sibTrans" cxnId="{A8314EED-03ED-4FDA-BE43-FC8104BD35CF}">
      <dgm:prSet/>
      <dgm:spPr/>
      <dgm:t>
        <a:bodyPr/>
        <a:lstStyle/>
        <a:p>
          <a:endParaRPr lang="en-US" b="0">
            <a:solidFill>
              <a:schemeClr val="bg1"/>
            </a:solidFill>
          </a:endParaRPr>
        </a:p>
      </dgm:t>
    </dgm:pt>
    <dgm:pt modelId="{4910D0C2-337D-408B-93F5-C0E6C6D88BDF}">
      <dgm:prSet phldrT="[Text]"/>
      <dgm:spPr>
        <a:solidFill>
          <a:srgbClr val="711C45"/>
        </a:solidFill>
      </dgm:spPr>
      <dgm:t>
        <a:bodyPr/>
        <a:lstStyle/>
        <a:p>
          <a:r>
            <a:rPr lang="en-US" b="0" dirty="0">
              <a:solidFill>
                <a:schemeClr val="bg1"/>
              </a:solidFill>
            </a:rPr>
            <a:t>Examples include increased sharing and integration between TMC’s by co-locating agencies. </a:t>
          </a:r>
        </a:p>
      </dgm:t>
    </dgm:pt>
    <dgm:pt modelId="{9710DB10-8274-46E2-90D1-0B0DFB31DC06}" type="parTrans" cxnId="{28F9C8F0-4ADE-483C-8A53-6A312E64B316}">
      <dgm:prSet/>
      <dgm:spPr/>
      <dgm:t>
        <a:bodyPr/>
        <a:lstStyle/>
        <a:p>
          <a:endParaRPr lang="en-US" b="0">
            <a:solidFill>
              <a:schemeClr val="bg1"/>
            </a:solidFill>
          </a:endParaRPr>
        </a:p>
      </dgm:t>
    </dgm:pt>
    <dgm:pt modelId="{A5ACBA15-AAF1-41DE-9F8D-7EFC08887B24}" type="sibTrans" cxnId="{28F9C8F0-4ADE-483C-8A53-6A312E64B316}">
      <dgm:prSet/>
      <dgm:spPr/>
      <dgm:t>
        <a:bodyPr/>
        <a:lstStyle/>
        <a:p>
          <a:endParaRPr lang="en-US" b="0">
            <a:solidFill>
              <a:schemeClr val="bg1"/>
            </a:solidFill>
          </a:endParaRPr>
        </a:p>
      </dgm:t>
    </dgm:pt>
    <dgm:pt modelId="{324DFB6F-EA45-4D00-BF5E-ED696A2192BC}">
      <dgm:prSet phldrT="[Text]"/>
      <dgm:spPr>
        <a:solidFill>
          <a:srgbClr val="711C45"/>
        </a:solidFill>
      </dgm:spPr>
      <dgm:t>
        <a:bodyPr/>
        <a:lstStyle/>
        <a:p>
          <a:r>
            <a:rPr lang="en-US" b="0">
              <a:solidFill>
                <a:schemeClr val="bg1"/>
              </a:solidFill>
            </a:rPr>
            <a:t>Examples include plans for establishing reliable resources such as funding and staffing. </a:t>
          </a:r>
          <a:endParaRPr lang="en-US" b="0" dirty="0">
            <a:solidFill>
              <a:schemeClr val="bg1"/>
            </a:solidFill>
          </a:endParaRPr>
        </a:p>
      </dgm:t>
    </dgm:pt>
    <dgm:pt modelId="{57DDCBB0-835D-4EF3-895D-E1F372D1EFD9}" type="parTrans" cxnId="{000C194A-15FA-40D5-87E3-5F5883705050}">
      <dgm:prSet/>
      <dgm:spPr/>
      <dgm:t>
        <a:bodyPr/>
        <a:lstStyle/>
        <a:p>
          <a:endParaRPr lang="en-US" b="0">
            <a:solidFill>
              <a:schemeClr val="bg1"/>
            </a:solidFill>
          </a:endParaRPr>
        </a:p>
      </dgm:t>
    </dgm:pt>
    <dgm:pt modelId="{C437E6B3-A1D1-4080-8D82-43521EF25BA6}" type="sibTrans" cxnId="{000C194A-15FA-40D5-87E3-5F5883705050}">
      <dgm:prSet/>
      <dgm:spPr/>
      <dgm:t>
        <a:bodyPr/>
        <a:lstStyle/>
        <a:p>
          <a:endParaRPr lang="en-US" b="0">
            <a:solidFill>
              <a:schemeClr val="bg1"/>
            </a:solidFill>
          </a:endParaRPr>
        </a:p>
      </dgm:t>
    </dgm:pt>
    <dgm:pt modelId="{38E28786-CF15-4E91-8C87-D45CDC90BCD9}">
      <dgm:prSet phldrT="[Text]"/>
      <dgm:spPr>
        <a:solidFill>
          <a:srgbClr val="727336"/>
        </a:solidFill>
      </dgm:spPr>
      <dgm:t>
        <a:bodyPr/>
        <a:lstStyle/>
        <a:p>
          <a:r>
            <a:rPr lang="en-US" b="0" dirty="0">
              <a:solidFill>
                <a:schemeClr val="bg1"/>
              </a:solidFill>
            </a:rPr>
            <a:t>Examples include using real-time data sources to inform operators and traffic management staff of the transportation network’s real-time performance. </a:t>
          </a:r>
        </a:p>
      </dgm:t>
    </dgm:pt>
    <dgm:pt modelId="{B4972B0E-0F4C-4253-B7EC-81D0EF78F51E}" type="parTrans" cxnId="{1CAB92AA-380C-4438-8D4A-3C84CB700795}">
      <dgm:prSet/>
      <dgm:spPr/>
      <dgm:t>
        <a:bodyPr/>
        <a:lstStyle/>
        <a:p>
          <a:endParaRPr lang="en-US" b="0">
            <a:solidFill>
              <a:schemeClr val="bg1"/>
            </a:solidFill>
          </a:endParaRPr>
        </a:p>
      </dgm:t>
    </dgm:pt>
    <dgm:pt modelId="{B9A77775-539F-4EF6-B7A2-3EA4A9F149A8}" type="sibTrans" cxnId="{1CAB92AA-380C-4438-8D4A-3C84CB700795}">
      <dgm:prSet/>
      <dgm:spPr/>
      <dgm:t>
        <a:bodyPr/>
        <a:lstStyle/>
        <a:p>
          <a:endParaRPr lang="en-US" b="0">
            <a:solidFill>
              <a:schemeClr val="bg1"/>
            </a:solidFill>
          </a:endParaRPr>
        </a:p>
      </dgm:t>
    </dgm:pt>
    <dgm:pt modelId="{AD801277-C2ED-442F-BCF0-A8A062ED38C7}">
      <dgm:prSet phldrT="[Text]"/>
      <dgm:spPr>
        <a:solidFill>
          <a:srgbClr val="44546A"/>
        </a:solidFill>
      </dgm:spPr>
      <dgm:t>
        <a:bodyPr/>
        <a:lstStyle/>
        <a:p>
          <a:r>
            <a:rPr lang="en-US" b="0">
              <a:solidFill>
                <a:schemeClr val="bg1"/>
              </a:solidFill>
            </a:rPr>
            <a:t>Examples include Integrated Corridor Management with signal timing flush plans, traveler information, and CCTV monitoring across jurisdictions. </a:t>
          </a:r>
          <a:endParaRPr lang="en-US" b="0" dirty="0">
            <a:solidFill>
              <a:schemeClr val="bg1"/>
            </a:solidFill>
          </a:endParaRPr>
        </a:p>
      </dgm:t>
    </dgm:pt>
    <dgm:pt modelId="{ECFC34F8-615F-4878-AF45-AB973607E342}" type="parTrans" cxnId="{269E7F55-9F9A-420A-913C-B116B2DC8CB9}">
      <dgm:prSet/>
      <dgm:spPr/>
      <dgm:t>
        <a:bodyPr/>
        <a:lstStyle/>
        <a:p>
          <a:endParaRPr lang="en-US" b="0">
            <a:solidFill>
              <a:schemeClr val="bg1"/>
            </a:solidFill>
          </a:endParaRPr>
        </a:p>
      </dgm:t>
    </dgm:pt>
    <dgm:pt modelId="{E3B47A48-96F4-4358-B912-D9617C6E2F6A}" type="sibTrans" cxnId="{269E7F55-9F9A-420A-913C-B116B2DC8CB9}">
      <dgm:prSet/>
      <dgm:spPr/>
      <dgm:t>
        <a:bodyPr/>
        <a:lstStyle/>
        <a:p>
          <a:endParaRPr lang="en-US" b="0">
            <a:solidFill>
              <a:schemeClr val="bg1"/>
            </a:solidFill>
          </a:endParaRPr>
        </a:p>
      </dgm:t>
    </dgm:pt>
    <dgm:pt modelId="{C7060762-103C-4B6D-858C-75CAB19A06E3}">
      <dgm:prSet phldrT="[Text]"/>
      <dgm:spPr>
        <a:solidFill>
          <a:srgbClr val="44546A"/>
        </a:solidFill>
      </dgm:spPr>
      <dgm:t>
        <a:bodyPr/>
        <a:lstStyle/>
        <a:p>
          <a:r>
            <a:rPr lang="en-US" b="0">
              <a:solidFill>
                <a:schemeClr val="bg1"/>
              </a:solidFill>
            </a:rPr>
            <a:t>Examples include statewide and regional maintenance contracts, grant funding, and internal roles focused on ITS. </a:t>
          </a:r>
          <a:endParaRPr lang="en-US" b="0" dirty="0">
            <a:solidFill>
              <a:schemeClr val="bg1"/>
            </a:solidFill>
          </a:endParaRPr>
        </a:p>
      </dgm:t>
    </dgm:pt>
    <dgm:pt modelId="{C4118289-070F-461E-95CA-E53DE5696D7E}" type="parTrans" cxnId="{E9E6EB93-A599-4E82-80BF-5B0B14D3767F}">
      <dgm:prSet/>
      <dgm:spPr/>
      <dgm:t>
        <a:bodyPr/>
        <a:lstStyle/>
        <a:p>
          <a:endParaRPr lang="en-US" b="0">
            <a:solidFill>
              <a:schemeClr val="bg1"/>
            </a:solidFill>
          </a:endParaRPr>
        </a:p>
      </dgm:t>
    </dgm:pt>
    <dgm:pt modelId="{65F3A8EE-C640-4B65-9D2C-2DD756D51EDF}" type="sibTrans" cxnId="{E9E6EB93-A599-4E82-80BF-5B0B14D3767F}">
      <dgm:prSet/>
      <dgm:spPr/>
      <dgm:t>
        <a:bodyPr/>
        <a:lstStyle/>
        <a:p>
          <a:endParaRPr lang="en-US" b="0">
            <a:solidFill>
              <a:schemeClr val="bg1"/>
            </a:solidFill>
          </a:endParaRPr>
        </a:p>
      </dgm:t>
    </dgm:pt>
    <dgm:pt modelId="{8180A8E4-1068-47BD-A728-EE7DFC125DBC}">
      <dgm:prSet phldrT="[Text]"/>
      <dgm:spPr>
        <a:solidFill>
          <a:srgbClr val="44546A"/>
        </a:solidFill>
      </dgm:spPr>
      <dgm:t>
        <a:bodyPr/>
        <a:lstStyle/>
        <a:p>
          <a:r>
            <a:rPr lang="en-US" b="0">
              <a:solidFill>
                <a:schemeClr val="bg1"/>
              </a:solidFill>
            </a:rPr>
            <a:t>Examples include local agencies sharing access to their signals with the State TMC after hours. </a:t>
          </a:r>
          <a:endParaRPr lang="en-US" b="0" dirty="0">
            <a:solidFill>
              <a:schemeClr val="bg1"/>
            </a:solidFill>
          </a:endParaRPr>
        </a:p>
      </dgm:t>
    </dgm:pt>
    <dgm:pt modelId="{0C2195BE-5421-4A35-9141-8B2145E6AA68}" type="parTrans" cxnId="{9B41DBC2-D7B5-4FC6-83A3-429A1C0B040E}">
      <dgm:prSet/>
      <dgm:spPr/>
      <dgm:t>
        <a:bodyPr/>
        <a:lstStyle/>
        <a:p>
          <a:endParaRPr lang="en-US" b="0">
            <a:solidFill>
              <a:schemeClr val="bg1"/>
            </a:solidFill>
          </a:endParaRPr>
        </a:p>
      </dgm:t>
    </dgm:pt>
    <dgm:pt modelId="{6C20F226-0EF1-4AA7-B7B0-168ABD123894}" type="sibTrans" cxnId="{9B41DBC2-D7B5-4FC6-83A3-429A1C0B040E}">
      <dgm:prSet/>
      <dgm:spPr/>
      <dgm:t>
        <a:bodyPr/>
        <a:lstStyle/>
        <a:p>
          <a:endParaRPr lang="en-US" b="0">
            <a:solidFill>
              <a:schemeClr val="bg1"/>
            </a:solidFill>
          </a:endParaRPr>
        </a:p>
      </dgm:t>
    </dgm:pt>
    <dgm:pt modelId="{27C60A22-DF95-4DFA-A714-027A37556AA5}">
      <dgm:prSet phldrT="[Text]"/>
      <dgm:spPr>
        <a:solidFill>
          <a:srgbClr val="44546A"/>
        </a:solidFill>
      </dgm:spPr>
      <dgm:t>
        <a:bodyPr/>
        <a:lstStyle/>
        <a:p>
          <a:r>
            <a:rPr lang="en-US" b="0">
              <a:solidFill>
                <a:schemeClr val="bg1"/>
              </a:solidFill>
            </a:rPr>
            <a:t>Examples include prioritization tools to assess corridors across jurisdictional boundaries and a plan for proactively updating signal timing plans. </a:t>
          </a:r>
          <a:endParaRPr lang="en-US" b="0" dirty="0">
            <a:solidFill>
              <a:schemeClr val="bg1"/>
            </a:solidFill>
          </a:endParaRPr>
        </a:p>
      </dgm:t>
    </dgm:pt>
    <dgm:pt modelId="{8BCB7BAC-86FE-4246-829B-00EEE2929C22}" type="parTrans" cxnId="{B1494ADA-E754-4567-92BF-A83073B61F7D}">
      <dgm:prSet/>
      <dgm:spPr/>
      <dgm:t>
        <a:bodyPr/>
        <a:lstStyle/>
        <a:p>
          <a:endParaRPr lang="en-US" b="0">
            <a:solidFill>
              <a:schemeClr val="bg1"/>
            </a:solidFill>
          </a:endParaRPr>
        </a:p>
      </dgm:t>
    </dgm:pt>
    <dgm:pt modelId="{6550E8E7-DD80-4EF9-988D-03DC19CBFF08}" type="sibTrans" cxnId="{B1494ADA-E754-4567-92BF-A83073B61F7D}">
      <dgm:prSet/>
      <dgm:spPr/>
      <dgm:t>
        <a:bodyPr/>
        <a:lstStyle/>
        <a:p>
          <a:endParaRPr lang="en-US" b="0">
            <a:solidFill>
              <a:schemeClr val="bg1"/>
            </a:solidFill>
          </a:endParaRPr>
        </a:p>
      </dgm:t>
    </dgm:pt>
    <dgm:pt modelId="{C1D2B76F-B70E-4AA4-B890-6CB90C430FEA}">
      <dgm:prSet phldrT="[Text]"/>
      <dgm:spPr>
        <a:solidFill>
          <a:srgbClr val="C15512"/>
        </a:solidFill>
      </dgm:spPr>
      <dgm:t>
        <a:bodyPr/>
        <a:lstStyle/>
        <a:p>
          <a:r>
            <a:rPr lang="en-US" b="0">
              <a:solidFill>
                <a:schemeClr val="bg1"/>
              </a:solidFill>
            </a:rPr>
            <a:t>Examples include using real time at-grade crossing status to determine impacts on transit or emergency responder routes and alert or reroute drivers. </a:t>
          </a:r>
          <a:endParaRPr lang="en-US" b="0" dirty="0">
            <a:solidFill>
              <a:schemeClr val="bg1"/>
            </a:solidFill>
          </a:endParaRPr>
        </a:p>
      </dgm:t>
    </dgm:pt>
    <dgm:pt modelId="{06DD6A54-CBD1-4409-B772-9836CDD97D03}" type="parTrans" cxnId="{CB72C3AE-CDDD-4FF3-BA1F-740BD39E13F2}">
      <dgm:prSet/>
      <dgm:spPr/>
      <dgm:t>
        <a:bodyPr/>
        <a:lstStyle/>
        <a:p>
          <a:endParaRPr lang="en-US" b="0">
            <a:solidFill>
              <a:schemeClr val="bg1"/>
            </a:solidFill>
          </a:endParaRPr>
        </a:p>
      </dgm:t>
    </dgm:pt>
    <dgm:pt modelId="{FC192411-59BC-4C19-8701-747B01995E9A}" type="sibTrans" cxnId="{CB72C3AE-CDDD-4FF3-BA1F-740BD39E13F2}">
      <dgm:prSet/>
      <dgm:spPr/>
      <dgm:t>
        <a:bodyPr/>
        <a:lstStyle/>
        <a:p>
          <a:endParaRPr lang="en-US" b="0">
            <a:solidFill>
              <a:schemeClr val="bg1"/>
            </a:solidFill>
          </a:endParaRPr>
        </a:p>
      </dgm:t>
    </dgm:pt>
    <dgm:pt modelId="{C42F1565-C036-41D9-8E3A-437B9525BCE2}">
      <dgm:prSet phldrT="[Text]"/>
      <dgm:spPr>
        <a:solidFill>
          <a:schemeClr val="tx1">
            <a:lumMod val="50000"/>
          </a:schemeClr>
        </a:solidFill>
      </dgm:spPr>
      <dgm:t>
        <a:bodyPr/>
        <a:lstStyle/>
        <a:p>
          <a:r>
            <a:rPr lang="en-US" b="0" dirty="0">
              <a:solidFill>
                <a:schemeClr val="bg1"/>
              </a:solidFill>
            </a:rPr>
            <a:t>Examples include dashboards for real-time arterial performance measures, updating crash reports to capture data for performance measures, and including performance measures in after action reviews. </a:t>
          </a:r>
        </a:p>
      </dgm:t>
    </dgm:pt>
    <dgm:pt modelId="{1ADC7579-EDDC-4671-A1BA-A7AD191EBB5F}" type="parTrans" cxnId="{62D57D8C-38D4-4B70-A728-B2ECB4C65163}">
      <dgm:prSet/>
      <dgm:spPr/>
      <dgm:t>
        <a:bodyPr/>
        <a:lstStyle/>
        <a:p>
          <a:endParaRPr lang="en-US" b="0">
            <a:solidFill>
              <a:schemeClr val="bg1"/>
            </a:solidFill>
          </a:endParaRPr>
        </a:p>
      </dgm:t>
    </dgm:pt>
    <dgm:pt modelId="{22D11E13-03EE-4DEF-9C9E-2E2D6E24B40B}" type="sibTrans" cxnId="{62D57D8C-38D4-4B70-A728-B2ECB4C65163}">
      <dgm:prSet/>
      <dgm:spPr/>
      <dgm:t>
        <a:bodyPr/>
        <a:lstStyle/>
        <a:p>
          <a:endParaRPr lang="en-US" b="0">
            <a:solidFill>
              <a:schemeClr val="bg1"/>
            </a:solidFill>
          </a:endParaRPr>
        </a:p>
      </dgm:t>
    </dgm:pt>
    <dgm:pt modelId="{2BEBE173-319E-44E8-927E-A310818C2C5A}">
      <dgm:prSet phldrT="[Text]"/>
      <dgm:spPr>
        <a:solidFill>
          <a:srgbClr val="44546A"/>
        </a:solidFill>
      </dgm:spPr>
      <dgm:t>
        <a:bodyPr/>
        <a:lstStyle/>
        <a:p>
          <a:r>
            <a:rPr lang="en-US" b="0" dirty="0">
              <a:solidFill>
                <a:schemeClr val="bg1"/>
              </a:solidFill>
            </a:rPr>
            <a:t>Examples include data flow documentation and connection security plans. </a:t>
          </a:r>
        </a:p>
      </dgm:t>
    </dgm:pt>
    <dgm:pt modelId="{4B8C3390-6F29-4BFD-8921-C93077E19319}" type="parTrans" cxnId="{1838C21E-CEE3-46F6-BBD1-CF0F8AEA2DA3}">
      <dgm:prSet/>
      <dgm:spPr/>
      <dgm:t>
        <a:bodyPr/>
        <a:lstStyle/>
        <a:p>
          <a:endParaRPr lang="en-US" b="0">
            <a:solidFill>
              <a:schemeClr val="bg1"/>
            </a:solidFill>
          </a:endParaRPr>
        </a:p>
      </dgm:t>
    </dgm:pt>
    <dgm:pt modelId="{741740BF-560D-482A-8AF1-62389D0D6B28}" type="sibTrans" cxnId="{1838C21E-CEE3-46F6-BBD1-CF0F8AEA2DA3}">
      <dgm:prSet/>
      <dgm:spPr/>
      <dgm:t>
        <a:bodyPr/>
        <a:lstStyle/>
        <a:p>
          <a:endParaRPr lang="en-US" b="0">
            <a:solidFill>
              <a:schemeClr val="bg1"/>
            </a:solidFill>
          </a:endParaRPr>
        </a:p>
      </dgm:t>
    </dgm:pt>
    <dgm:pt modelId="{7C93E815-8526-4BA8-AB92-CA1A68D792BC}">
      <dgm:prSet phldrT="[Text]"/>
      <dgm:spPr>
        <a:solidFill>
          <a:schemeClr val="tx1">
            <a:lumMod val="50000"/>
          </a:schemeClr>
        </a:solidFill>
      </dgm:spPr>
      <dgm:t>
        <a:bodyPr/>
        <a:lstStyle/>
        <a:p>
          <a:r>
            <a:rPr lang="en-US" b="0">
              <a:solidFill>
                <a:schemeClr val="bg1"/>
              </a:solidFill>
            </a:rPr>
            <a:t>Examples include being involved in the evolution of the industry through professional organizations (webinars, lunch and learns, conferences, etc. ), peer exchanges, and ITS integration with other planning documents. </a:t>
          </a:r>
          <a:endParaRPr lang="en-US" b="0" dirty="0">
            <a:solidFill>
              <a:schemeClr val="bg1"/>
            </a:solidFill>
          </a:endParaRPr>
        </a:p>
      </dgm:t>
    </dgm:pt>
    <dgm:pt modelId="{7EB3C153-7277-4CDD-B20E-D4DEE239ABC2}" type="parTrans" cxnId="{C88C4F85-FF5E-44FF-8EBD-6FB91C682104}">
      <dgm:prSet/>
      <dgm:spPr/>
      <dgm:t>
        <a:bodyPr/>
        <a:lstStyle/>
        <a:p>
          <a:endParaRPr lang="en-US" b="0">
            <a:solidFill>
              <a:schemeClr val="bg1"/>
            </a:solidFill>
          </a:endParaRPr>
        </a:p>
      </dgm:t>
    </dgm:pt>
    <dgm:pt modelId="{F5CDB1A5-5C7F-4D33-A201-F47368C60099}" type="sibTrans" cxnId="{C88C4F85-FF5E-44FF-8EBD-6FB91C682104}">
      <dgm:prSet/>
      <dgm:spPr/>
      <dgm:t>
        <a:bodyPr/>
        <a:lstStyle/>
        <a:p>
          <a:endParaRPr lang="en-US" b="0">
            <a:solidFill>
              <a:schemeClr val="bg1"/>
            </a:solidFill>
          </a:endParaRPr>
        </a:p>
      </dgm:t>
    </dgm:pt>
    <dgm:pt modelId="{32B34D0F-6FA5-4433-8164-3DDBEA9AE5A1}">
      <dgm:prSet phldrT="[Text]"/>
      <dgm:spPr>
        <a:solidFill>
          <a:schemeClr val="tx1">
            <a:lumMod val="50000"/>
          </a:schemeClr>
        </a:solidFill>
      </dgm:spPr>
      <dgm:t>
        <a:bodyPr/>
        <a:lstStyle/>
        <a:p>
          <a:r>
            <a:rPr lang="en-US" b="0" dirty="0">
              <a:solidFill>
                <a:schemeClr val="bg1"/>
              </a:solidFill>
            </a:rPr>
            <a:t>Examples include training for leadership, celebrating wins, and communicating performance. </a:t>
          </a:r>
        </a:p>
      </dgm:t>
    </dgm:pt>
    <dgm:pt modelId="{C6E11F5E-2F36-4C1B-AB4E-FD9B238A472D}" type="parTrans" cxnId="{7236325E-C814-45B7-85C9-F54F9C9384B4}">
      <dgm:prSet/>
      <dgm:spPr/>
      <dgm:t>
        <a:bodyPr/>
        <a:lstStyle/>
        <a:p>
          <a:endParaRPr lang="en-US" b="0">
            <a:solidFill>
              <a:schemeClr val="bg1"/>
            </a:solidFill>
          </a:endParaRPr>
        </a:p>
      </dgm:t>
    </dgm:pt>
    <dgm:pt modelId="{E878229F-5013-4534-BCBA-014F96626BC0}" type="sibTrans" cxnId="{7236325E-C814-45B7-85C9-F54F9C9384B4}">
      <dgm:prSet/>
      <dgm:spPr/>
      <dgm:t>
        <a:bodyPr/>
        <a:lstStyle/>
        <a:p>
          <a:endParaRPr lang="en-US" b="0">
            <a:solidFill>
              <a:schemeClr val="bg1"/>
            </a:solidFill>
          </a:endParaRPr>
        </a:p>
      </dgm:t>
    </dgm:pt>
    <dgm:pt modelId="{ED7298C3-1970-4280-9DD9-AD607F259B8C}" type="pres">
      <dgm:prSet presAssocID="{EA42BC07-C624-4C44-A973-BC50CA60BF65}" presName="Name0" presStyleCnt="0">
        <dgm:presLayoutVars>
          <dgm:dir/>
          <dgm:animLvl val="lvl"/>
          <dgm:resizeHandles val="exact"/>
        </dgm:presLayoutVars>
      </dgm:prSet>
      <dgm:spPr/>
    </dgm:pt>
    <dgm:pt modelId="{607DC8E1-3A05-4BC9-8FA7-86A9256E4D5E}" type="pres">
      <dgm:prSet presAssocID="{FD3E5718-62B7-4D1A-8ADF-F834C2D06224}" presName="linNode" presStyleCnt="0"/>
      <dgm:spPr/>
    </dgm:pt>
    <dgm:pt modelId="{9C5C00FC-8296-4EE4-9D56-54F777440CDA}" type="pres">
      <dgm:prSet presAssocID="{FD3E5718-62B7-4D1A-8ADF-F834C2D06224}" presName="parTx" presStyleLbl="revTx" presStyleIdx="0" presStyleCnt="12">
        <dgm:presLayoutVars>
          <dgm:chMax val="1"/>
          <dgm:bulletEnabled val="1"/>
        </dgm:presLayoutVars>
      </dgm:prSet>
      <dgm:spPr/>
    </dgm:pt>
    <dgm:pt modelId="{28EA1053-71D3-4469-9028-6A5A16B073F3}" type="pres">
      <dgm:prSet presAssocID="{FD3E5718-62B7-4D1A-8ADF-F834C2D06224}" presName="bracket" presStyleLbl="parChTrans1D1" presStyleIdx="0" presStyleCnt="12"/>
      <dgm:spPr/>
    </dgm:pt>
    <dgm:pt modelId="{6021FFB0-A183-444C-8690-3B42E8BCFEB9}" type="pres">
      <dgm:prSet presAssocID="{FD3E5718-62B7-4D1A-8ADF-F834C2D06224}" presName="spH" presStyleCnt="0"/>
      <dgm:spPr/>
    </dgm:pt>
    <dgm:pt modelId="{2C2FF104-64C5-499C-A372-AF69EB26C1A8}" type="pres">
      <dgm:prSet presAssocID="{FD3E5718-62B7-4D1A-8ADF-F834C2D06224}" presName="desTx" presStyleLbl="node1" presStyleIdx="0" presStyleCnt="12">
        <dgm:presLayoutVars>
          <dgm:bulletEnabled val="1"/>
        </dgm:presLayoutVars>
      </dgm:prSet>
      <dgm:spPr/>
    </dgm:pt>
    <dgm:pt modelId="{21F8CA31-2EAE-4AF9-B583-303CDFCBC79A}" type="pres">
      <dgm:prSet presAssocID="{4780F76E-AEB8-4D4C-AFE7-86B2B7A47C11}" presName="spV" presStyleCnt="0"/>
      <dgm:spPr/>
    </dgm:pt>
    <dgm:pt modelId="{8AE34436-D46C-49A2-B563-DB5691265BB4}" type="pres">
      <dgm:prSet presAssocID="{F992E7D9-CC13-4B7B-A5AC-4EA480ABFDBB}" presName="linNode" presStyleCnt="0"/>
      <dgm:spPr/>
    </dgm:pt>
    <dgm:pt modelId="{B5A27F69-B618-4AEE-AAD7-B716DF42CB43}" type="pres">
      <dgm:prSet presAssocID="{F992E7D9-CC13-4B7B-A5AC-4EA480ABFDBB}" presName="parTx" presStyleLbl="revTx" presStyleIdx="1" presStyleCnt="12">
        <dgm:presLayoutVars>
          <dgm:chMax val="1"/>
          <dgm:bulletEnabled val="1"/>
        </dgm:presLayoutVars>
      </dgm:prSet>
      <dgm:spPr/>
    </dgm:pt>
    <dgm:pt modelId="{A47394DB-2A3B-4786-884B-00E874CA0288}" type="pres">
      <dgm:prSet presAssocID="{F992E7D9-CC13-4B7B-A5AC-4EA480ABFDBB}" presName="bracket" presStyleLbl="parChTrans1D1" presStyleIdx="1" presStyleCnt="12"/>
      <dgm:spPr/>
    </dgm:pt>
    <dgm:pt modelId="{CB74FD10-8418-4437-93F3-D9FB61BA000D}" type="pres">
      <dgm:prSet presAssocID="{F992E7D9-CC13-4B7B-A5AC-4EA480ABFDBB}" presName="spH" presStyleCnt="0"/>
      <dgm:spPr/>
    </dgm:pt>
    <dgm:pt modelId="{91679B36-FF14-4F5D-A810-DD583A007B2C}" type="pres">
      <dgm:prSet presAssocID="{F992E7D9-CC13-4B7B-A5AC-4EA480ABFDBB}" presName="desTx" presStyleLbl="node1" presStyleIdx="1" presStyleCnt="12">
        <dgm:presLayoutVars>
          <dgm:bulletEnabled val="1"/>
        </dgm:presLayoutVars>
      </dgm:prSet>
      <dgm:spPr/>
    </dgm:pt>
    <dgm:pt modelId="{D397C80F-9050-43B4-B7F0-D0AD8ECC4FED}" type="pres">
      <dgm:prSet presAssocID="{D2CC1C15-5C33-417B-BD77-DE4DDD94BD2C}" presName="spV" presStyleCnt="0"/>
      <dgm:spPr/>
    </dgm:pt>
    <dgm:pt modelId="{008EFDE2-BB19-4E02-8216-E03BDA792F54}" type="pres">
      <dgm:prSet presAssocID="{E40FA58E-6D96-4716-8BCF-914D110C50E0}" presName="linNode" presStyleCnt="0"/>
      <dgm:spPr/>
    </dgm:pt>
    <dgm:pt modelId="{B2F3263D-D0A6-411A-8468-620F7B376F3E}" type="pres">
      <dgm:prSet presAssocID="{E40FA58E-6D96-4716-8BCF-914D110C50E0}" presName="parTx" presStyleLbl="revTx" presStyleIdx="2" presStyleCnt="12">
        <dgm:presLayoutVars>
          <dgm:chMax val="1"/>
          <dgm:bulletEnabled val="1"/>
        </dgm:presLayoutVars>
      </dgm:prSet>
      <dgm:spPr/>
    </dgm:pt>
    <dgm:pt modelId="{89DE589B-F3B8-40B8-BB56-83D9F2B98710}" type="pres">
      <dgm:prSet presAssocID="{E40FA58E-6D96-4716-8BCF-914D110C50E0}" presName="bracket" presStyleLbl="parChTrans1D1" presStyleIdx="2" presStyleCnt="12"/>
      <dgm:spPr/>
    </dgm:pt>
    <dgm:pt modelId="{0A72259B-8104-42E9-9DAE-5B91A13EC3DA}" type="pres">
      <dgm:prSet presAssocID="{E40FA58E-6D96-4716-8BCF-914D110C50E0}" presName="spH" presStyleCnt="0"/>
      <dgm:spPr/>
    </dgm:pt>
    <dgm:pt modelId="{422568E2-4F7C-4935-85DD-888253F2145B}" type="pres">
      <dgm:prSet presAssocID="{E40FA58E-6D96-4716-8BCF-914D110C50E0}" presName="desTx" presStyleLbl="node1" presStyleIdx="2" presStyleCnt="12">
        <dgm:presLayoutVars>
          <dgm:bulletEnabled val="1"/>
        </dgm:presLayoutVars>
      </dgm:prSet>
      <dgm:spPr/>
    </dgm:pt>
    <dgm:pt modelId="{543B9090-96AB-4C86-96AC-CBDAE2B1305D}" type="pres">
      <dgm:prSet presAssocID="{6FFBB460-17C6-408F-B010-57B026B2D149}" presName="spV" presStyleCnt="0"/>
      <dgm:spPr/>
    </dgm:pt>
    <dgm:pt modelId="{780EF844-98D6-42D4-BE50-41AFBA9A3ABE}" type="pres">
      <dgm:prSet presAssocID="{B20DE0D0-AA82-4A17-8DD5-74E73F87A7F0}" presName="linNode" presStyleCnt="0"/>
      <dgm:spPr/>
    </dgm:pt>
    <dgm:pt modelId="{6E510E44-ED8A-4FE7-9409-768B46B9DFFD}" type="pres">
      <dgm:prSet presAssocID="{B20DE0D0-AA82-4A17-8DD5-74E73F87A7F0}" presName="parTx" presStyleLbl="revTx" presStyleIdx="3" presStyleCnt="12">
        <dgm:presLayoutVars>
          <dgm:chMax val="1"/>
          <dgm:bulletEnabled val="1"/>
        </dgm:presLayoutVars>
      </dgm:prSet>
      <dgm:spPr/>
    </dgm:pt>
    <dgm:pt modelId="{B6DA629D-FAD0-4888-B308-F62E12AF6159}" type="pres">
      <dgm:prSet presAssocID="{B20DE0D0-AA82-4A17-8DD5-74E73F87A7F0}" presName="bracket" presStyleLbl="parChTrans1D1" presStyleIdx="3" presStyleCnt="12"/>
      <dgm:spPr/>
    </dgm:pt>
    <dgm:pt modelId="{F19D9BE9-B9A3-48EE-915D-12911ABDE00B}" type="pres">
      <dgm:prSet presAssocID="{B20DE0D0-AA82-4A17-8DD5-74E73F87A7F0}" presName="spH" presStyleCnt="0"/>
      <dgm:spPr/>
    </dgm:pt>
    <dgm:pt modelId="{376196A6-3EC3-49E5-B96C-F76E369609B4}" type="pres">
      <dgm:prSet presAssocID="{B20DE0D0-AA82-4A17-8DD5-74E73F87A7F0}" presName="desTx" presStyleLbl="node1" presStyleIdx="3" presStyleCnt="12">
        <dgm:presLayoutVars>
          <dgm:bulletEnabled val="1"/>
        </dgm:presLayoutVars>
      </dgm:prSet>
      <dgm:spPr/>
    </dgm:pt>
    <dgm:pt modelId="{617425BA-E271-49F7-9016-7FEFA231DCA9}" type="pres">
      <dgm:prSet presAssocID="{D26C7816-B559-46DA-8A12-63E35FE36F51}" presName="spV" presStyleCnt="0"/>
      <dgm:spPr/>
    </dgm:pt>
    <dgm:pt modelId="{1A6583EF-2465-4C28-96B2-825354C72E66}" type="pres">
      <dgm:prSet presAssocID="{9685366C-D0D4-4A59-8D68-871096D5C41B}" presName="linNode" presStyleCnt="0"/>
      <dgm:spPr/>
    </dgm:pt>
    <dgm:pt modelId="{8D9DB571-B01C-49A4-A259-B15CD3A1ACA7}" type="pres">
      <dgm:prSet presAssocID="{9685366C-D0D4-4A59-8D68-871096D5C41B}" presName="parTx" presStyleLbl="revTx" presStyleIdx="4" presStyleCnt="12">
        <dgm:presLayoutVars>
          <dgm:chMax val="1"/>
          <dgm:bulletEnabled val="1"/>
        </dgm:presLayoutVars>
      </dgm:prSet>
      <dgm:spPr/>
    </dgm:pt>
    <dgm:pt modelId="{428528D9-1E92-461A-82B4-570D37CC4220}" type="pres">
      <dgm:prSet presAssocID="{9685366C-D0D4-4A59-8D68-871096D5C41B}" presName="bracket" presStyleLbl="parChTrans1D1" presStyleIdx="4" presStyleCnt="12"/>
      <dgm:spPr/>
    </dgm:pt>
    <dgm:pt modelId="{A3D76E25-C885-47C7-B0FA-BE38BD391288}" type="pres">
      <dgm:prSet presAssocID="{9685366C-D0D4-4A59-8D68-871096D5C41B}" presName="spH" presStyleCnt="0"/>
      <dgm:spPr/>
    </dgm:pt>
    <dgm:pt modelId="{F075D0AC-3F84-413E-AECB-752956E5DA5E}" type="pres">
      <dgm:prSet presAssocID="{9685366C-D0D4-4A59-8D68-871096D5C41B}" presName="desTx" presStyleLbl="node1" presStyleIdx="4" presStyleCnt="12">
        <dgm:presLayoutVars>
          <dgm:bulletEnabled val="1"/>
        </dgm:presLayoutVars>
      </dgm:prSet>
      <dgm:spPr/>
    </dgm:pt>
    <dgm:pt modelId="{8A0C08E5-930F-4A5C-99EA-1612EF7F27A8}" type="pres">
      <dgm:prSet presAssocID="{93ACAEF6-E3D5-40D1-89AD-CECCC4131EC8}" presName="spV" presStyleCnt="0"/>
      <dgm:spPr/>
    </dgm:pt>
    <dgm:pt modelId="{7587B101-A798-4B12-9798-872187EC8E51}" type="pres">
      <dgm:prSet presAssocID="{255EEDD4-93D9-4C5A-B846-080205B86E63}" presName="linNode" presStyleCnt="0"/>
      <dgm:spPr/>
    </dgm:pt>
    <dgm:pt modelId="{93122CEF-374A-4453-BE96-AD6C2FC3FFD7}" type="pres">
      <dgm:prSet presAssocID="{255EEDD4-93D9-4C5A-B846-080205B86E63}" presName="parTx" presStyleLbl="revTx" presStyleIdx="5" presStyleCnt="12">
        <dgm:presLayoutVars>
          <dgm:chMax val="1"/>
          <dgm:bulletEnabled val="1"/>
        </dgm:presLayoutVars>
      </dgm:prSet>
      <dgm:spPr/>
    </dgm:pt>
    <dgm:pt modelId="{7586C0B1-45D8-4806-9DA4-57070CE0F61E}" type="pres">
      <dgm:prSet presAssocID="{255EEDD4-93D9-4C5A-B846-080205B86E63}" presName="bracket" presStyleLbl="parChTrans1D1" presStyleIdx="5" presStyleCnt="12"/>
      <dgm:spPr/>
    </dgm:pt>
    <dgm:pt modelId="{0E485FE1-1282-43A7-9F90-8D655DFE0BB3}" type="pres">
      <dgm:prSet presAssocID="{255EEDD4-93D9-4C5A-B846-080205B86E63}" presName="spH" presStyleCnt="0"/>
      <dgm:spPr/>
    </dgm:pt>
    <dgm:pt modelId="{73CD8205-B350-4666-A97C-F9B287CD1808}" type="pres">
      <dgm:prSet presAssocID="{255EEDD4-93D9-4C5A-B846-080205B86E63}" presName="desTx" presStyleLbl="node1" presStyleIdx="5" presStyleCnt="12">
        <dgm:presLayoutVars>
          <dgm:bulletEnabled val="1"/>
        </dgm:presLayoutVars>
      </dgm:prSet>
      <dgm:spPr/>
    </dgm:pt>
    <dgm:pt modelId="{1FD61345-ADD8-4A1E-83A7-62301C5D9DA5}" type="pres">
      <dgm:prSet presAssocID="{884D1BD9-EA4E-4A18-82F9-4B7BCDCB1107}" presName="spV" presStyleCnt="0"/>
      <dgm:spPr/>
    </dgm:pt>
    <dgm:pt modelId="{9E512ACF-F0A6-4EFE-B5CA-A6F1A4A72BA2}" type="pres">
      <dgm:prSet presAssocID="{1F6A7917-DA6A-4B49-8FC5-BA2BFDBB59D9}" presName="linNode" presStyleCnt="0"/>
      <dgm:spPr/>
    </dgm:pt>
    <dgm:pt modelId="{FF7116C9-1535-4710-8CB9-822E7ACB1749}" type="pres">
      <dgm:prSet presAssocID="{1F6A7917-DA6A-4B49-8FC5-BA2BFDBB59D9}" presName="parTx" presStyleLbl="revTx" presStyleIdx="6" presStyleCnt="12">
        <dgm:presLayoutVars>
          <dgm:chMax val="1"/>
          <dgm:bulletEnabled val="1"/>
        </dgm:presLayoutVars>
      </dgm:prSet>
      <dgm:spPr/>
    </dgm:pt>
    <dgm:pt modelId="{ACC57548-2713-4B08-86FF-1AD1B384C8E3}" type="pres">
      <dgm:prSet presAssocID="{1F6A7917-DA6A-4B49-8FC5-BA2BFDBB59D9}" presName="bracket" presStyleLbl="parChTrans1D1" presStyleIdx="6" presStyleCnt="12"/>
      <dgm:spPr/>
    </dgm:pt>
    <dgm:pt modelId="{CDD25376-E9F6-4039-BD6A-21C1251C9A64}" type="pres">
      <dgm:prSet presAssocID="{1F6A7917-DA6A-4B49-8FC5-BA2BFDBB59D9}" presName="spH" presStyleCnt="0"/>
      <dgm:spPr/>
    </dgm:pt>
    <dgm:pt modelId="{AE36BF1A-52A1-4CD2-B2D5-054E39787728}" type="pres">
      <dgm:prSet presAssocID="{1F6A7917-DA6A-4B49-8FC5-BA2BFDBB59D9}" presName="desTx" presStyleLbl="node1" presStyleIdx="6" presStyleCnt="12">
        <dgm:presLayoutVars>
          <dgm:bulletEnabled val="1"/>
        </dgm:presLayoutVars>
      </dgm:prSet>
      <dgm:spPr/>
    </dgm:pt>
    <dgm:pt modelId="{54942279-9D23-4CB1-AD9C-0B35C451ABE7}" type="pres">
      <dgm:prSet presAssocID="{A7FDAE64-8746-44C9-9516-E17B9FCDED5D}" presName="spV" presStyleCnt="0"/>
      <dgm:spPr/>
    </dgm:pt>
    <dgm:pt modelId="{C02199FA-CE95-41E5-AC3B-4BF28CBA38FC}" type="pres">
      <dgm:prSet presAssocID="{F7CE2AE1-6A4F-48C0-B9C2-949A36A39ED7}" presName="linNode" presStyleCnt="0"/>
      <dgm:spPr/>
    </dgm:pt>
    <dgm:pt modelId="{8963C284-F7A8-4D61-99BC-1912B5247E4B}" type="pres">
      <dgm:prSet presAssocID="{F7CE2AE1-6A4F-48C0-B9C2-949A36A39ED7}" presName="parTx" presStyleLbl="revTx" presStyleIdx="7" presStyleCnt="12">
        <dgm:presLayoutVars>
          <dgm:chMax val="1"/>
          <dgm:bulletEnabled val="1"/>
        </dgm:presLayoutVars>
      </dgm:prSet>
      <dgm:spPr/>
    </dgm:pt>
    <dgm:pt modelId="{C6F39848-DCD0-4354-B734-986DA337FB0E}" type="pres">
      <dgm:prSet presAssocID="{F7CE2AE1-6A4F-48C0-B9C2-949A36A39ED7}" presName="bracket" presStyleLbl="parChTrans1D1" presStyleIdx="7" presStyleCnt="12"/>
      <dgm:spPr/>
    </dgm:pt>
    <dgm:pt modelId="{5AA39434-E818-46EA-AE62-6E4018B0B2AE}" type="pres">
      <dgm:prSet presAssocID="{F7CE2AE1-6A4F-48C0-B9C2-949A36A39ED7}" presName="spH" presStyleCnt="0"/>
      <dgm:spPr/>
    </dgm:pt>
    <dgm:pt modelId="{06223B2C-1CB2-4035-B7CA-A56875A75E37}" type="pres">
      <dgm:prSet presAssocID="{F7CE2AE1-6A4F-48C0-B9C2-949A36A39ED7}" presName="desTx" presStyleLbl="node1" presStyleIdx="7" presStyleCnt="12">
        <dgm:presLayoutVars>
          <dgm:bulletEnabled val="1"/>
        </dgm:presLayoutVars>
      </dgm:prSet>
      <dgm:spPr/>
    </dgm:pt>
    <dgm:pt modelId="{556FF187-D85E-4DC0-AA5A-866D50944E39}" type="pres">
      <dgm:prSet presAssocID="{39B48846-4D52-4391-B746-8A4A7CEC11D3}" presName="spV" presStyleCnt="0"/>
      <dgm:spPr/>
    </dgm:pt>
    <dgm:pt modelId="{3E658328-5C41-4618-8CC5-B8F85643F8D7}" type="pres">
      <dgm:prSet presAssocID="{DDE3E8B2-9E2E-4A22-89F4-738E834AF94C}" presName="linNode" presStyleCnt="0"/>
      <dgm:spPr/>
    </dgm:pt>
    <dgm:pt modelId="{2300E626-D19E-4795-A2C2-5BF5E3BD39E4}" type="pres">
      <dgm:prSet presAssocID="{DDE3E8B2-9E2E-4A22-89F4-738E834AF94C}" presName="parTx" presStyleLbl="revTx" presStyleIdx="8" presStyleCnt="12">
        <dgm:presLayoutVars>
          <dgm:chMax val="1"/>
          <dgm:bulletEnabled val="1"/>
        </dgm:presLayoutVars>
      </dgm:prSet>
      <dgm:spPr/>
    </dgm:pt>
    <dgm:pt modelId="{3C80646E-D55A-40CB-8287-FC94D233A37B}" type="pres">
      <dgm:prSet presAssocID="{DDE3E8B2-9E2E-4A22-89F4-738E834AF94C}" presName="bracket" presStyleLbl="parChTrans1D1" presStyleIdx="8" presStyleCnt="12"/>
      <dgm:spPr/>
    </dgm:pt>
    <dgm:pt modelId="{CB943FAF-12E6-4544-9302-1B92F50F6160}" type="pres">
      <dgm:prSet presAssocID="{DDE3E8B2-9E2E-4A22-89F4-738E834AF94C}" presName="spH" presStyleCnt="0"/>
      <dgm:spPr/>
    </dgm:pt>
    <dgm:pt modelId="{A8E15EF7-B699-422A-A148-993A6002FF28}" type="pres">
      <dgm:prSet presAssocID="{DDE3E8B2-9E2E-4A22-89F4-738E834AF94C}" presName="desTx" presStyleLbl="node1" presStyleIdx="8" presStyleCnt="12">
        <dgm:presLayoutVars>
          <dgm:bulletEnabled val="1"/>
        </dgm:presLayoutVars>
      </dgm:prSet>
      <dgm:spPr/>
    </dgm:pt>
    <dgm:pt modelId="{A4813A1E-912D-4F09-A506-810612E5F63A}" type="pres">
      <dgm:prSet presAssocID="{A49111E1-1B84-4A9A-85FD-C168408365DF}" presName="spV" presStyleCnt="0"/>
      <dgm:spPr/>
    </dgm:pt>
    <dgm:pt modelId="{C6233E57-FDB4-4B8E-95CA-97E57EF0B1CB}" type="pres">
      <dgm:prSet presAssocID="{74334232-97FB-4C00-8192-121850684C6F}" presName="linNode" presStyleCnt="0"/>
      <dgm:spPr/>
    </dgm:pt>
    <dgm:pt modelId="{B74851C8-6216-4138-BEC4-1B34FFA2B2FC}" type="pres">
      <dgm:prSet presAssocID="{74334232-97FB-4C00-8192-121850684C6F}" presName="parTx" presStyleLbl="revTx" presStyleIdx="9" presStyleCnt="12">
        <dgm:presLayoutVars>
          <dgm:chMax val="1"/>
          <dgm:bulletEnabled val="1"/>
        </dgm:presLayoutVars>
      </dgm:prSet>
      <dgm:spPr/>
    </dgm:pt>
    <dgm:pt modelId="{60E7B48D-1DED-4080-9C3E-AE32F06EC0AE}" type="pres">
      <dgm:prSet presAssocID="{74334232-97FB-4C00-8192-121850684C6F}" presName="bracket" presStyleLbl="parChTrans1D1" presStyleIdx="9" presStyleCnt="12"/>
      <dgm:spPr/>
    </dgm:pt>
    <dgm:pt modelId="{F74BA19C-317D-4D79-9C12-86AA0AC60DE3}" type="pres">
      <dgm:prSet presAssocID="{74334232-97FB-4C00-8192-121850684C6F}" presName="spH" presStyleCnt="0"/>
      <dgm:spPr/>
    </dgm:pt>
    <dgm:pt modelId="{FAFE04CF-9F9E-4690-A8F8-A1980149AAFB}" type="pres">
      <dgm:prSet presAssocID="{74334232-97FB-4C00-8192-121850684C6F}" presName="desTx" presStyleLbl="node1" presStyleIdx="9" presStyleCnt="12">
        <dgm:presLayoutVars>
          <dgm:bulletEnabled val="1"/>
        </dgm:presLayoutVars>
      </dgm:prSet>
      <dgm:spPr/>
    </dgm:pt>
    <dgm:pt modelId="{89E63E83-58EB-4FE2-9C88-F8049CEDDE22}" type="pres">
      <dgm:prSet presAssocID="{38123EEF-62F1-44E0-AE25-C8E716B5B144}" presName="spV" presStyleCnt="0"/>
      <dgm:spPr/>
    </dgm:pt>
    <dgm:pt modelId="{A6474E95-B913-4B57-A4E7-711599539FD9}" type="pres">
      <dgm:prSet presAssocID="{C074E339-63EA-4FC4-995C-7FF206D746DC}" presName="linNode" presStyleCnt="0"/>
      <dgm:spPr/>
    </dgm:pt>
    <dgm:pt modelId="{87A67917-FEAF-4A00-BABD-1BD9DD5BFECF}" type="pres">
      <dgm:prSet presAssocID="{C074E339-63EA-4FC4-995C-7FF206D746DC}" presName="parTx" presStyleLbl="revTx" presStyleIdx="10" presStyleCnt="12">
        <dgm:presLayoutVars>
          <dgm:chMax val="1"/>
          <dgm:bulletEnabled val="1"/>
        </dgm:presLayoutVars>
      </dgm:prSet>
      <dgm:spPr/>
    </dgm:pt>
    <dgm:pt modelId="{1FE4774F-0B16-4386-A6DB-AB44E006597B}" type="pres">
      <dgm:prSet presAssocID="{C074E339-63EA-4FC4-995C-7FF206D746DC}" presName="bracket" presStyleLbl="parChTrans1D1" presStyleIdx="10" presStyleCnt="12"/>
      <dgm:spPr/>
    </dgm:pt>
    <dgm:pt modelId="{ECF962C5-5E9B-4360-9DDA-8B0772FFEC71}" type="pres">
      <dgm:prSet presAssocID="{C074E339-63EA-4FC4-995C-7FF206D746DC}" presName="spH" presStyleCnt="0"/>
      <dgm:spPr/>
    </dgm:pt>
    <dgm:pt modelId="{BC55CE82-8B5F-4B22-BCC5-951E1916CE15}" type="pres">
      <dgm:prSet presAssocID="{C074E339-63EA-4FC4-995C-7FF206D746DC}" presName="desTx" presStyleLbl="node1" presStyleIdx="10" presStyleCnt="12">
        <dgm:presLayoutVars>
          <dgm:bulletEnabled val="1"/>
        </dgm:presLayoutVars>
      </dgm:prSet>
      <dgm:spPr/>
    </dgm:pt>
    <dgm:pt modelId="{7BC07E1E-A369-434F-8158-1E833A1A78F6}" type="pres">
      <dgm:prSet presAssocID="{0177A24C-9A43-4E68-AC29-53D7880E9F3A}" presName="spV" presStyleCnt="0"/>
      <dgm:spPr/>
    </dgm:pt>
    <dgm:pt modelId="{D27B294C-1F88-458B-B19D-65E88FC4CCAF}" type="pres">
      <dgm:prSet presAssocID="{C6483931-C729-492D-8090-2E688C78F1F5}" presName="linNode" presStyleCnt="0"/>
      <dgm:spPr/>
    </dgm:pt>
    <dgm:pt modelId="{877CB513-74CD-4477-B0DF-AFA4477B4F8B}" type="pres">
      <dgm:prSet presAssocID="{C6483931-C729-492D-8090-2E688C78F1F5}" presName="parTx" presStyleLbl="revTx" presStyleIdx="11" presStyleCnt="12">
        <dgm:presLayoutVars>
          <dgm:chMax val="1"/>
          <dgm:bulletEnabled val="1"/>
        </dgm:presLayoutVars>
      </dgm:prSet>
      <dgm:spPr/>
    </dgm:pt>
    <dgm:pt modelId="{CC40FD72-1ECD-40B1-830B-F75344861549}" type="pres">
      <dgm:prSet presAssocID="{C6483931-C729-492D-8090-2E688C78F1F5}" presName="bracket" presStyleLbl="parChTrans1D1" presStyleIdx="11" presStyleCnt="12"/>
      <dgm:spPr/>
    </dgm:pt>
    <dgm:pt modelId="{F63B05DB-A6EB-461D-AD87-34B585D61C1A}" type="pres">
      <dgm:prSet presAssocID="{C6483931-C729-492D-8090-2E688C78F1F5}" presName="spH" presStyleCnt="0"/>
      <dgm:spPr/>
    </dgm:pt>
    <dgm:pt modelId="{67A48264-6DCB-44DA-83CC-EC9789FE7C17}" type="pres">
      <dgm:prSet presAssocID="{C6483931-C729-492D-8090-2E688C78F1F5}" presName="desTx" presStyleLbl="node1" presStyleIdx="11" presStyleCnt="12">
        <dgm:presLayoutVars>
          <dgm:bulletEnabled val="1"/>
        </dgm:presLayoutVars>
      </dgm:prSet>
      <dgm:spPr/>
    </dgm:pt>
  </dgm:ptLst>
  <dgm:cxnLst>
    <dgm:cxn modelId="{0C67AF04-C5A7-4489-B6D5-CA0AD101D7FE}" type="presOf" srcId="{38E28786-CF15-4E91-8C87-D45CDC90BCD9}" destId="{422568E2-4F7C-4935-85DD-888253F2145B}" srcOrd="0" destOrd="0" presId="urn:diagrams.loki3.com/BracketList"/>
    <dgm:cxn modelId="{F2B0AE05-62FA-41EC-858D-9D5E2E3BBB72}" srcId="{EA42BC07-C624-4C44-A973-BC50CA60BF65}" destId="{C6483931-C729-492D-8090-2E688C78F1F5}" srcOrd="11" destOrd="0" parTransId="{8C4176D2-A49A-4B5D-80DE-E446135D8EEE}" sibTransId="{3860AB36-7EC5-4235-AA95-1C77110706C6}"/>
    <dgm:cxn modelId="{F8F7B107-C3F1-4F39-8EE1-B3147301857F}" type="presOf" srcId="{7C93E815-8526-4BA8-AB92-CA1A68D792BC}" destId="{BC55CE82-8B5F-4B22-BCC5-951E1916CE15}" srcOrd="0" destOrd="0" presId="urn:diagrams.loki3.com/BracketList"/>
    <dgm:cxn modelId="{1838C21E-CEE3-46F6-BBD1-CF0F8AEA2DA3}" srcId="{74334232-97FB-4C00-8192-121850684C6F}" destId="{2BEBE173-319E-44E8-927E-A310818C2C5A}" srcOrd="0" destOrd="0" parTransId="{4B8C3390-6F29-4BFD-8921-C93077E19319}" sibTransId="{741740BF-560D-482A-8AF1-62389D0D6B28}"/>
    <dgm:cxn modelId="{BEAD4D25-9696-4D2B-8B09-7233D6BEB3FB}" srcId="{EA42BC07-C624-4C44-A973-BC50CA60BF65}" destId="{DDE3E8B2-9E2E-4A22-89F4-738E834AF94C}" srcOrd="8" destOrd="0" parTransId="{2476F3C3-2FFE-4296-BA58-22D9058558BE}" sibTransId="{A49111E1-1B84-4A9A-85FD-C168408365DF}"/>
    <dgm:cxn modelId="{32D2B027-EB10-41E0-AA75-CC23B5F4418C}" type="presOf" srcId="{C6483931-C729-492D-8090-2E688C78F1F5}" destId="{877CB513-74CD-4477-B0DF-AFA4477B4F8B}" srcOrd="0" destOrd="0" presId="urn:diagrams.loki3.com/BracketList"/>
    <dgm:cxn modelId="{9087882A-AFE8-42DD-B250-3D5C66642179}" type="presOf" srcId="{FD3E5718-62B7-4D1A-8ADF-F834C2D06224}" destId="{9C5C00FC-8296-4EE4-9D56-54F777440CDA}" srcOrd="0" destOrd="0" presId="urn:diagrams.loki3.com/BracketList"/>
    <dgm:cxn modelId="{9AE11732-775B-4C6A-A698-37068113793F}" type="presOf" srcId="{27C60A22-DF95-4DFA-A714-027A37556AA5}" destId="{AE36BF1A-52A1-4CD2-B2D5-054E39787728}" srcOrd="0" destOrd="0" presId="urn:diagrams.loki3.com/BracketList"/>
    <dgm:cxn modelId="{F4827639-4C3C-4219-8DC6-336D5534ED30}" srcId="{EA42BC07-C624-4C44-A973-BC50CA60BF65}" destId="{1F6A7917-DA6A-4B49-8FC5-BA2BFDBB59D9}" srcOrd="6" destOrd="0" parTransId="{0D70C555-E89F-45D0-AFBE-A95E4AF4293F}" sibTransId="{A7FDAE64-8746-44C9-9516-E17B9FCDED5D}"/>
    <dgm:cxn modelId="{A9CF213E-6708-4AD4-A5EA-58C352A0FB0A}" type="presOf" srcId="{F992E7D9-CC13-4B7B-A5AC-4EA480ABFDBB}" destId="{B5A27F69-B618-4AEE-AAD7-B716DF42CB43}" srcOrd="0" destOrd="0" presId="urn:diagrams.loki3.com/BracketList"/>
    <dgm:cxn modelId="{7236325E-C814-45B7-85C9-F54F9C9384B4}" srcId="{C6483931-C729-492D-8090-2E688C78F1F5}" destId="{32B34D0F-6FA5-4433-8164-3DDBEA9AE5A1}" srcOrd="0" destOrd="0" parTransId="{C6E11F5E-2F36-4C1B-AB4E-FD9B238A472D}" sibTransId="{E878229F-5013-4534-BCBA-014F96626BC0}"/>
    <dgm:cxn modelId="{BA690262-A27F-4D09-BAF6-75DE1317B810}" srcId="{EA42BC07-C624-4C44-A973-BC50CA60BF65}" destId="{74334232-97FB-4C00-8192-121850684C6F}" srcOrd="9" destOrd="0" parTransId="{65ABD361-70D0-4784-803C-AC8079106859}" sibTransId="{38123EEF-62F1-44E0-AE25-C8E716B5B144}"/>
    <dgm:cxn modelId="{000C194A-15FA-40D5-87E3-5F5883705050}" srcId="{F992E7D9-CC13-4B7B-A5AC-4EA480ABFDBB}" destId="{324DFB6F-EA45-4D00-BF5E-ED696A2192BC}" srcOrd="0" destOrd="0" parTransId="{57DDCBB0-835D-4EF3-895D-E1F372D1EFD9}" sibTransId="{C437E6B3-A1D1-4080-8D82-43521EF25BA6}"/>
    <dgm:cxn modelId="{6C7F576E-4CC4-40B2-A73F-8A9AD1190B78}" type="presOf" srcId="{E40FA58E-6D96-4716-8BCF-914D110C50E0}" destId="{B2F3263D-D0A6-411A-8468-620F7B376F3E}" srcOrd="0" destOrd="0" presId="urn:diagrams.loki3.com/BracketList"/>
    <dgm:cxn modelId="{1223D051-C465-48C1-B670-FF8A1F189B63}" type="presOf" srcId="{32B34D0F-6FA5-4433-8164-3DDBEA9AE5A1}" destId="{67A48264-6DCB-44DA-83CC-EC9789FE7C17}" srcOrd="0" destOrd="0" presId="urn:diagrams.loki3.com/BracketList"/>
    <dgm:cxn modelId="{269E7F55-9F9A-420A-913C-B116B2DC8CB9}" srcId="{B20DE0D0-AA82-4A17-8DD5-74E73F87A7F0}" destId="{AD801277-C2ED-442F-BCF0-A8A062ED38C7}" srcOrd="0" destOrd="0" parTransId="{ECFC34F8-615F-4878-AF45-AB973607E342}" sibTransId="{E3B47A48-96F4-4358-B912-D9617C6E2F6A}"/>
    <dgm:cxn modelId="{46C19056-4B65-449B-87EE-D8CD288B8AD1}" type="presOf" srcId="{EA42BC07-C624-4C44-A973-BC50CA60BF65}" destId="{ED7298C3-1970-4280-9DD9-AD607F259B8C}" srcOrd="0" destOrd="0" presId="urn:diagrams.loki3.com/BracketList"/>
    <dgm:cxn modelId="{DAB7DF79-8C14-4F62-8661-881F31F59740}" type="presOf" srcId="{F7CE2AE1-6A4F-48C0-B9C2-949A36A39ED7}" destId="{8963C284-F7A8-4D61-99BC-1912B5247E4B}" srcOrd="0" destOrd="0" presId="urn:diagrams.loki3.com/BracketList"/>
    <dgm:cxn modelId="{0F6ADC7F-C436-491E-9141-28040267DB99}" type="presOf" srcId="{9685366C-D0D4-4A59-8D68-871096D5C41B}" destId="{8D9DB571-B01C-49A4-A259-B15CD3A1ACA7}" srcOrd="0" destOrd="0" presId="urn:diagrams.loki3.com/BracketList"/>
    <dgm:cxn modelId="{AC17F082-102E-4D21-9425-188902499B3D}" type="presOf" srcId="{C1D2B76F-B70E-4AA4-B890-6CB90C430FEA}" destId="{06223B2C-1CB2-4035-B7CA-A56875A75E37}" srcOrd="0" destOrd="0" presId="urn:diagrams.loki3.com/BracketList"/>
    <dgm:cxn modelId="{81E86783-DAB0-4590-BB07-249FC072F9A8}" type="presOf" srcId="{B20DE0D0-AA82-4A17-8DD5-74E73F87A7F0}" destId="{6E510E44-ED8A-4FE7-9409-768B46B9DFFD}" srcOrd="0" destOrd="0" presId="urn:diagrams.loki3.com/BracketList"/>
    <dgm:cxn modelId="{C88C4F85-FF5E-44FF-8EBD-6FB91C682104}" srcId="{C074E339-63EA-4FC4-995C-7FF206D746DC}" destId="{7C93E815-8526-4BA8-AB92-CA1A68D792BC}" srcOrd="0" destOrd="0" parTransId="{7EB3C153-7277-4CDD-B20E-D4DEE239ABC2}" sibTransId="{F5CDB1A5-5C7F-4D33-A201-F47368C60099}"/>
    <dgm:cxn modelId="{62D57D8C-38D4-4B70-A728-B2ECB4C65163}" srcId="{DDE3E8B2-9E2E-4A22-89F4-738E834AF94C}" destId="{C42F1565-C036-41D9-8E3A-437B9525BCE2}" srcOrd="0" destOrd="0" parTransId="{1ADC7579-EDDC-4671-A1BA-A7AD191EBB5F}" sibTransId="{22D11E13-03EE-4DEF-9C9E-2E2D6E24B40B}"/>
    <dgm:cxn modelId="{70E9DF90-D1AD-4FDA-B790-169C6B2D6C70}" type="presOf" srcId="{DDE3E8B2-9E2E-4A22-89F4-738E834AF94C}" destId="{2300E626-D19E-4795-A2C2-5BF5E3BD39E4}" srcOrd="0" destOrd="0" presId="urn:diagrams.loki3.com/BracketList"/>
    <dgm:cxn modelId="{E9E6EB93-A599-4E82-80BF-5B0B14D3767F}" srcId="{9685366C-D0D4-4A59-8D68-871096D5C41B}" destId="{C7060762-103C-4B6D-858C-75CAB19A06E3}" srcOrd="0" destOrd="0" parTransId="{C4118289-070F-461E-95CA-E53DE5696D7E}" sibTransId="{65F3A8EE-C640-4B65-9D2C-2DD756D51EDF}"/>
    <dgm:cxn modelId="{3FDD2896-3BE0-45F7-90C1-47158A454C98}" srcId="{EA42BC07-C624-4C44-A973-BC50CA60BF65}" destId="{F7CE2AE1-6A4F-48C0-B9C2-949A36A39ED7}" srcOrd="7" destOrd="0" parTransId="{9454DA66-CF80-4132-A18F-0D2491C8E41F}" sibTransId="{39B48846-4D52-4391-B746-8A4A7CEC11D3}"/>
    <dgm:cxn modelId="{0FF12A96-AEC7-4B1D-BC0D-C1E7EEDC0B2C}" srcId="{EA42BC07-C624-4C44-A973-BC50CA60BF65}" destId="{C074E339-63EA-4FC4-995C-7FF206D746DC}" srcOrd="10" destOrd="0" parTransId="{840C6190-D5C1-4D4A-A726-27EA492656A9}" sibTransId="{0177A24C-9A43-4E68-AC29-53D7880E9F3A}"/>
    <dgm:cxn modelId="{D2DF4E98-DFFA-4A20-B817-696E019D3045}" type="presOf" srcId="{255EEDD4-93D9-4C5A-B846-080205B86E63}" destId="{93122CEF-374A-4453-BE96-AD6C2FC3FFD7}" srcOrd="0" destOrd="0" presId="urn:diagrams.loki3.com/BracketList"/>
    <dgm:cxn modelId="{9D898AA0-FB6D-49E2-A7A7-37CCA311B8B0}" type="presOf" srcId="{C074E339-63EA-4FC4-995C-7FF206D746DC}" destId="{87A67917-FEAF-4A00-BABD-1BD9DD5BFECF}" srcOrd="0" destOrd="0" presId="urn:diagrams.loki3.com/BracketList"/>
    <dgm:cxn modelId="{26DF68A1-E6CE-40F9-B4D2-AB0EB762DE31}" srcId="{EA42BC07-C624-4C44-A973-BC50CA60BF65}" destId="{F992E7D9-CC13-4B7B-A5AC-4EA480ABFDBB}" srcOrd="1" destOrd="0" parTransId="{664B3660-BDD2-421D-9B63-5D06AB7DCDEE}" sibTransId="{D2CC1C15-5C33-417B-BD77-DE4DDD94BD2C}"/>
    <dgm:cxn modelId="{34F306A7-6979-4B54-8446-7A5A6C701EFB}" srcId="{EA42BC07-C624-4C44-A973-BC50CA60BF65}" destId="{9685366C-D0D4-4A59-8D68-871096D5C41B}" srcOrd="4" destOrd="0" parTransId="{4EA7671C-74E9-48E6-BE6A-1CBF6979E892}" sibTransId="{93ACAEF6-E3D5-40D1-89AD-CECCC4131EC8}"/>
    <dgm:cxn modelId="{1CAB92AA-380C-4438-8D4A-3C84CB700795}" srcId="{E40FA58E-6D96-4716-8BCF-914D110C50E0}" destId="{38E28786-CF15-4E91-8C87-D45CDC90BCD9}" srcOrd="0" destOrd="0" parTransId="{B4972B0E-0F4C-4253-B7EC-81D0EF78F51E}" sibTransId="{B9A77775-539F-4EF6-B7A2-3EA4A9F149A8}"/>
    <dgm:cxn modelId="{FDBABFAD-65D2-4DE7-AE9C-CB49DD45078E}" type="presOf" srcId="{C7060762-103C-4B6D-858C-75CAB19A06E3}" destId="{F075D0AC-3F84-413E-AECB-752956E5DA5E}" srcOrd="0" destOrd="0" presId="urn:diagrams.loki3.com/BracketList"/>
    <dgm:cxn modelId="{CB72C3AE-CDDD-4FF3-BA1F-740BD39E13F2}" srcId="{F7CE2AE1-6A4F-48C0-B9C2-949A36A39ED7}" destId="{C1D2B76F-B70E-4AA4-B890-6CB90C430FEA}" srcOrd="0" destOrd="0" parTransId="{06DD6A54-CBD1-4409-B772-9836CDD97D03}" sibTransId="{FC192411-59BC-4C19-8701-747B01995E9A}"/>
    <dgm:cxn modelId="{82F4ABC1-CD13-4D31-9D26-C4E4CEF82AF2}" type="presOf" srcId="{8180A8E4-1068-47BD-A728-EE7DFC125DBC}" destId="{73CD8205-B350-4666-A97C-F9B287CD1808}" srcOrd="0" destOrd="0" presId="urn:diagrams.loki3.com/BracketList"/>
    <dgm:cxn modelId="{9B41DBC2-D7B5-4FC6-83A3-429A1C0B040E}" srcId="{255EEDD4-93D9-4C5A-B846-080205B86E63}" destId="{8180A8E4-1068-47BD-A728-EE7DFC125DBC}" srcOrd="0" destOrd="0" parTransId="{0C2195BE-5421-4A35-9141-8B2145E6AA68}" sibTransId="{6C20F226-0EF1-4AA7-B7B0-168ABD123894}"/>
    <dgm:cxn modelId="{134B21C4-AD70-4FCB-AC82-392F6462471C}" type="presOf" srcId="{324DFB6F-EA45-4D00-BF5E-ED696A2192BC}" destId="{91679B36-FF14-4F5D-A810-DD583A007B2C}" srcOrd="0" destOrd="0" presId="urn:diagrams.loki3.com/BracketList"/>
    <dgm:cxn modelId="{6D2B7BC8-FADF-48F6-9E1D-2B1C7CFF67E9}" type="presOf" srcId="{4910D0C2-337D-408B-93F5-C0E6C6D88BDF}" destId="{2C2FF104-64C5-499C-A372-AF69EB26C1A8}" srcOrd="0" destOrd="0" presId="urn:diagrams.loki3.com/BracketList"/>
    <dgm:cxn modelId="{38AB68D6-FD88-47AD-9CE9-A61F0911F52C}" srcId="{EA42BC07-C624-4C44-A973-BC50CA60BF65}" destId="{E40FA58E-6D96-4716-8BCF-914D110C50E0}" srcOrd="2" destOrd="0" parTransId="{7ED13C9B-8C4B-4E35-9824-3CE626CE0D96}" sibTransId="{6FFBB460-17C6-408F-B010-57B026B2D149}"/>
    <dgm:cxn modelId="{B1494ADA-E754-4567-92BF-A83073B61F7D}" srcId="{1F6A7917-DA6A-4B49-8FC5-BA2BFDBB59D9}" destId="{27C60A22-DF95-4DFA-A714-027A37556AA5}" srcOrd="0" destOrd="0" parTransId="{8BCB7BAC-86FE-4246-829B-00EEE2929C22}" sibTransId="{6550E8E7-DD80-4EF9-988D-03DC19CBFF08}"/>
    <dgm:cxn modelId="{C4CA82DC-66D9-470B-AC8D-96F755176627}" srcId="{EA42BC07-C624-4C44-A973-BC50CA60BF65}" destId="{B20DE0D0-AA82-4A17-8DD5-74E73F87A7F0}" srcOrd="3" destOrd="0" parTransId="{45253029-D310-46E6-AEB7-971B8C0F9F69}" sibTransId="{D26C7816-B559-46DA-8A12-63E35FE36F51}"/>
    <dgm:cxn modelId="{7E0F5ADF-4C1C-4020-920A-D2BE8201B520}" type="presOf" srcId="{AD801277-C2ED-442F-BCF0-A8A062ED38C7}" destId="{376196A6-3EC3-49E5-B96C-F76E369609B4}" srcOrd="0" destOrd="0" presId="urn:diagrams.loki3.com/BracketList"/>
    <dgm:cxn modelId="{E296AFDF-A89B-4E0E-B393-2404B3E2987F}" type="presOf" srcId="{C42F1565-C036-41D9-8E3A-437B9525BCE2}" destId="{A8E15EF7-B699-422A-A148-993A6002FF28}" srcOrd="0" destOrd="0" presId="urn:diagrams.loki3.com/BracketList"/>
    <dgm:cxn modelId="{C81E69E5-8211-4996-9459-84E3C6019C44}" srcId="{EA42BC07-C624-4C44-A973-BC50CA60BF65}" destId="{255EEDD4-93D9-4C5A-B846-080205B86E63}" srcOrd="5" destOrd="0" parTransId="{B053401F-07AE-434F-B2B6-38DFAB8473BA}" sibTransId="{884D1BD9-EA4E-4A18-82F9-4B7BCDCB1107}"/>
    <dgm:cxn modelId="{A8314EED-03ED-4FDA-BE43-FC8104BD35CF}" srcId="{EA42BC07-C624-4C44-A973-BC50CA60BF65}" destId="{FD3E5718-62B7-4D1A-8ADF-F834C2D06224}" srcOrd="0" destOrd="0" parTransId="{16947805-4AE4-46CB-A757-61DF1B97D0DB}" sibTransId="{4780F76E-AEB8-4D4C-AFE7-86B2B7A47C11}"/>
    <dgm:cxn modelId="{28F9C8F0-4ADE-483C-8A53-6A312E64B316}" srcId="{FD3E5718-62B7-4D1A-8ADF-F834C2D06224}" destId="{4910D0C2-337D-408B-93F5-C0E6C6D88BDF}" srcOrd="0" destOrd="0" parTransId="{9710DB10-8274-46E2-90D1-0B0DFB31DC06}" sibTransId="{A5ACBA15-AAF1-41DE-9F8D-7EFC08887B24}"/>
    <dgm:cxn modelId="{102E0BF6-0CE9-4ED9-92CC-67C32E567382}" type="presOf" srcId="{74334232-97FB-4C00-8192-121850684C6F}" destId="{B74851C8-6216-4138-BEC4-1B34FFA2B2FC}" srcOrd="0" destOrd="0" presId="urn:diagrams.loki3.com/BracketList"/>
    <dgm:cxn modelId="{F25A91FB-F4BF-48A8-B775-6A5C7B91EEF8}" type="presOf" srcId="{1F6A7917-DA6A-4B49-8FC5-BA2BFDBB59D9}" destId="{FF7116C9-1535-4710-8CB9-822E7ACB1749}" srcOrd="0" destOrd="0" presId="urn:diagrams.loki3.com/BracketList"/>
    <dgm:cxn modelId="{F493C6FD-FE71-4A20-B37A-C82BEE002F79}" type="presOf" srcId="{2BEBE173-319E-44E8-927E-A310818C2C5A}" destId="{FAFE04CF-9F9E-4690-A8F8-A1980149AAFB}" srcOrd="0" destOrd="0" presId="urn:diagrams.loki3.com/BracketList"/>
    <dgm:cxn modelId="{EE05DF64-DB16-434C-B2D3-6C8567776759}" type="presParOf" srcId="{ED7298C3-1970-4280-9DD9-AD607F259B8C}" destId="{607DC8E1-3A05-4BC9-8FA7-86A9256E4D5E}" srcOrd="0" destOrd="0" presId="urn:diagrams.loki3.com/BracketList"/>
    <dgm:cxn modelId="{7B50630A-788F-4AA2-B282-F587C9F98CD0}" type="presParOf" srcId="{607DC8E1-3A05-4BC9-8FA7-86A9256E4D5E}" destId="{9C5C00FC-8296-4EE4-9D56-54F777440CDA}" srcOrd="0" destOrd="0" presId="urn:diagrams.loki3.com/BracketList"/>
    <dgm:cxn modelId="{8842E7F7-BFEF-40B5-84E8-F32B93DDA0A1}" type="presParOf" srcId="{607DC8E1-3A05-4BC9-8FA7-86A9256E4D5E}" destId="{28EA1053-71D3-4469-9028-6A5A16B073F3}" srcOrd="1" destOrd="0" presId="urn:diagrams.loki3.com/BracketList"/>
    <dgm:cxn modelId="{CCB2AFC8-D152-4991-A844-8721948A3B3E}" type="presParOf" srcId="{607DC8E1-3A05-4BC9-8FA7-86A9256E4D5E}" destId="{6021FFB0-A183-444C-8690-3B42E8BCFEB9}" srcOrd="2" destOrd="0" presId="urn:diagrams.loki3.com/BracketList"/>
    <dgm:cxn modelId="{A05B7EEF-AD76-4BAD-B261-FCD40DBA740D}" type="presParOf" srcId="{607DC8E1-3A05-4BC9-8FA7-86A9256E4D5E}" destId="{2C2FF104-64C5-499C-A372-AF69EB26C1A8}" srcOrd="3" destOrd="0" presId="urn:diagrams.loki3.com/BracketList"/>
    <dgm:cxn modelId="{4299C3E7-F868-442E-90E2-72817AB02846}" type="presParOf" srcId="{ED7298C3-1970-4280-9DD9-AD607F259B8C}" destId="{21F8CA31-2EAE-4AF9-B583-303CDFCBC79A}" srcOrd="1" destOrd="0" presId="urn:diagrams.loki3.com/BracketList"/>
    <dgm:cxn modelId="{D813FAE8-65F3-4993-AE77-9444FDFA2898}" type="presParOf" srcId="{ED7298C3-1970-4280-9DD9-AD607F259B8C}" destId="{8AE34436-D46C-49A2-B563-DB5691265BB4}" srcOrd="2" destOrd="0" presId="urn:diagrams.loki3.com/BracketList"/>
    <dgm:cxn modelId="{90E900F4-EC46-416E-BA12-ACEAE44B2FC9}" type="presParOf" srcId="{8AE34436-D46C-49A2-B563-DB5691265BB4}" destId="{B5A27F69-B618-4AEE-AAD7-B716DF42CB43}" srcOrd="0" destOrd="0" presId="urn:diagrams.loki3.com/BracketList"/>
    <dgm:cxn modelId="{889651AE-797F-4E60-B630-D727551DEEA4}" type="presParOf" srcId="{8AE34436-D46C-49A2-B563-DB5691265BB4}" destId="{A47394DB-2A3B-4786-884B-00E874CA0288}" srcOrd="1" destOrd="0" presId="urn:diagrams.loki3.com/BracketList"/>
    <dgm:cxn modelId="{F509085C-5022-4095-8438-A82C42CDC99F}" type="presParOf" srcId="{8AE34436-D46C-49A2-B563-DB5691265BB4}" destId="{CB74FD10-8418-4437-93F3-D9FB61BA000D}" srcOrd="2" destOrd="0" presId="urn:diagrams.loki3.com/BracketList"/>
    <dgm:cxn modelId="{EF1D889E-21F1-4CA3-BFF6-FB712C79F90E}" type="presParOf" srcId="{8AE34436-D46C-49A2-B563-DB5691265BB4}" destId="{91679B36-FF14-4F5D-A810-DD583A007B2C}" srcOrd="3" destOrd="0" presId="urn:diagrams.loki3.com/BracketList"/>
    <dgm:cxn modelId="{FB6FBF2D-FCCC-4572-8785-F15BDB9D34E2}" type="presParOf" srcId="{ED7298C3-1970-4280-9DD9-AD607F259B8C}" destId="{D397C80F-9050-43B4-B7F0-D0AD8ECC4FED}" srcOrd="3" destOrd="0" presId="urn:diagrams.loki3.com/BracketList"/>
    <dgm:cxn modelId="{8A6FE98F-2011-489E-B585-6A7C02CFC4D0}" type="presParOf" srcId="{ED7298C3-1970-4280-9DD9-AD607F259B8C}" destId="{008EFDE2-BB19-4E02-8216-E03BDA792F54}" srcOrd="4" destOrd="0" presId="urn:diagrams.loki3.com/BracketList"/>
    <dgm:cxn modelId="{F442D635-EBC3-4A0E-ABF9-6C8B0B173344}" type="presParOf" srcId="{008EFDE2-BB19-4E02-8216-E03BDA792F54}" destId="{B2F3263D-D0A6-411A-8468-620F7B376F3E}" srcOrd="0" destOrd="0" presId="urn:diagrams.loki3.com/BracketList"/>
    <dgm:cxn modelId="{B4B05F38-B3D0-4746-8D3A-BC0218864CC6}" type="presParOf" srcId="{008EFDE2-BB19-4E02-8216-E03BDA792F54}" destId="{89DE589B-F3B8-40B8-BB56-83D9F2B98710}" srcOrd="1" destOrd="0" presId="urn:diagrams.loki3.com/BracketList"/>
    <dgm:cxn modelId="{23264B50-4291-412B-AB79-C0A490A6BE35}" type="presParOf" srcId="{008EFDE2-BB19-4E02-8216-E03BDA792F54}" destId="{0A72259B-8104-42E9-9DAE-5B91A13EC3DA}" srcOrd="2" destOrd="0" presId="urn:diagrams.loki3.com/BracketList"/>
    <dgm:cxn modelId="{2D233A60-ABF5-414F-AA3A-C6514869FE44}" type="presParOf" srcId="{008EFDE2-BB19-4E02-8216-E03BDA792F54}" destId="{422568E2-4F7C-4935-85DD-888253F2145B}" srcOrd="3" destOrd="0" presId="urn:diagrams.loki3.com/BracketList"/>
    <dgm:cxn modelId="{4B31FB8C-D0C1-4512-A59C-44C56383A43C}" type="presParOf" srcId="{ED7298C3-1970-4280-9DD9-AD607F259B8C}" destId="{543B9090-96AB-4C86-96AC-CBDAE2B1305D}" srcOrd="5" destOrd="0" presId="urn:diagrams.loki3.com/BracketList"/>
    <dgm:cxn modelId="{0894744E-711F-4424-BA0D-DB90B8526717}" type="presParOf" srcId="{ED7298C3-1970-4280-9DD9-AD607F259B8C}" destId="{780EF844-98D6-42D4-BE50-41AFBA9A3ABE}" srcOrd="6" destOrd="0" presId="urn:diagrams.loki3.com/BracketList"/>
    <dgm:cxn modelId="{EEFE61DF-E0D3-4772-A04C-FA010602B028}" type="presParOf" srcId="{780EF844-98D6-42D4-BE50-41AFBA9A3ABE}" destId="{6E510E44-ED8A-4FE7-9409-768B46B9DFFD}" srcOrd="0" destOrd="0" presId="urn:diagrams.loki3.com/BracketList"/>
    <dgm:cxn modelId="{2B5D49E0-30AD-4575-AE7A-92A4CA310704}" type="presParOf" srcId="{780EF844-98D6-42D4-BE50-41AFBA9A3ABE}" destId="{B6DA629D-FAD0-4888-B308-F62E12AF6159}" srcOrd="1" destOrd="0" presId="urn:diagrams.loki3.com/BracketList"/>
    <dgm:cxn modelId="{66C57BCC-FC65-463C-A1E2-413D5BCD7A2F}" type="presParOf" srcId="{780EF844-98D6-42D4-BE50-41AFBA9A3ABE}" destId="{F19D9BE9-B9A3-48EE-915D-12911ABDE00B}" srcOrd="2" destOrd="0" presId="urn:diagrams.loki3.com/BracketList"/>
    <dgm:cxn modelId="{A6E391FD-9B02-4206-ADB0-E0F6B9F4629A}" type="presParOf" srcId="{780EF844-98D6-42D4-BE50-41AFBA9A3ABE}" destId="{376196A6-3EC3-49E5-B96C-F76E369609B4}" srcOrd="3" destOrd="0" presId="urn:diagrams.loki3.com/BracketList"/>
    <dgm:cxn modelId="{FA7FE7F3-2653-4DA8-83EA-0D01325C53E3}" type="presParOf" srcId="{ED7298C3-1970-4280-9DD9-AD607F259B8C}" destId="{617425BA-E271-49F7-9016-7FEFA231DCA9}" srcOrd="7" destOrd="0" presId="urn:diagrams.loki3.com/BracketList"/>
    <dgm:cxn modelId="{6C9CA2CA-0DAE-4A6C-B521-B7C6D7076F7B}" type="presParOf" srcId="{ED7298C3-1970-4280-9DD9-AD607F259B8C}" destId="{1A6583EF-2465-4C28-96B2-825354C72E66}" srcOrd="8" destOrd="0" presId="urn:diagrams.loki3.com/BracketList"/>
    <dgm:cxn modelId="{5AEFDB82-FAF0-47FE-ABC4-861E0F0C9ED1}" type="presParOf" srcId="{1A6583EF-2465-4C28-96B2-825354C72E66}" destId="{8D9DB571-B01C-49A4-A259-B15CD3A1ACA7}" srcOrd="0" destOrd="0" presId="urn:diagrams.loki3.com/BracketList"/>
    <dgm:cxn modelId="{715B04F7-FB5C-4484-9B50-F3F849B0334E}" type="presParOf" srcId="{1A6583EF-2465-4C28-96B2-825354C72E66}" destId="{428528D9-1E92-461A-82B4-570D37CC4220}" srcOrd="1" destOrd="0" presId="urn:diagrams.loki3.com/BracketList"/>
    <dgm:cxn modelId="{804C805F-CD62-47AE-8CD4-A524BCC39988}" type="presParOf" srcId="{1A6583EF-2465-4C28-96B2-825354C72E66}" destId="{A3D76E25-C885-47C7-B0FA-BE38BD391288}" srcOrd="2" destOrd="0" presId="urn:diagrams.loki3.com/BracketList"/>
    <dgm:cxn modelId="{95698872-14A8-4AA4-B681-F948E2290BCA}" type="presParOf" srcId="{1A6583EF-2465-4C28-96B2-825354C72E66}" destId="{F075D0AC-3F84-413E-AECB-752956E5DA5E}" srcOrd="3" destOrd="0" presId="urn:diagrams.loki3.com/BracketList"/>
    <dgm:cxn modelId="{01876B8E-9BED-47EE-BFFC-D71169E16A50}" type="presParOf" srcId="{ED7298C3-1970-4280-9DD9-AD607F259B8C}" destId="{8A0C08E5-930F-4A5C-99EA-1612EF7F27A8}" srcOrd="9" destOrd="0" presId="urn:diagrams.loki3.com/BracketList"/>
    <dgm:cxn modelId="{F96F0F02-64D3-4152-ACC4-7D0E813FA0C3}" type="presParOf" srcId="{ED7298C3-1970-4280-9DD9-AD607F259B8C}" destId="{7587B101-A798-4B12-9798-872187EC8E51}" srcOrd="10" destOrd="0" presId="urn:diagrams.loki3.com/BracketList"/>
    <dgm:cxn modelId="{993CC369-126F-4551-A0D6-437445DB3E26}" type="presParOf" srcId="{7587B101-A798-4B12-9798-872187EC8E51}" destId="{93122CEF-374A-4453-BE96-AD6C2FC3FFD7}" srcOrd="0" destOrd="0" presId="urn:diagrams.loki3.com/BracketList"/>
    <dgm:cxn modelId="{C466B69C-769E-44C4-A6EC-85E09951DC2A}" type="presParOf" srcId="{7587B101-A798-4B12-9798-872187EC8E51}" destId="{7586C0B1-45D8-4806-9DA4-57070CE0F61E}" srcOrd="1" destOrd="0" presId="urn:diagrams.loki3.com/BracketList"/>
    <dgm:cxn modelId="{79C81751-B9C0-4786-AB8C-9B3345F78D13}" type="presParOf" srcId="{7587B101-A798-4B12-9798-872187EC8E51}" destId="{0E485FE1-1282-43A7-9F90-8D655DFE0BB3}" srcOrd="2" destOrd="0" presId="urn:diagrams.loki3.com/BracketList"/>
    <dgm:cxn modelId="{A54A1E84-6274-4A77-B042-C4CA00E407E4}" type="presParOf" srcId="{7587B101-A798-4B12-9798-872187EC8E51}" destId="{73CD8205-B350-4666-A97C-F9B287CD1808}" srcOrd="3" destOrd="0" presId="urn:diagrams.loki3.com/BracketList"/>
    <dgm:cxn modelId="{03B3B51B-1046-4EBA-AEC6-1F43891FC1D0}" type="presParOf" srcId="{ED7298C3-1970-4280-9DD9-AD607F259B8C}" destId="{1FD61345-ADD8-4A1E-83A7-62301C5D9DA5}" srcOrd="11" destOrd="0" presId="urn:diagrams.loki3.com/BracketList"/>
    <dgm:cxn modelId="{82BC88B5-69E3-4CA0-9F28-558F19D783E8}" type="presParOf" srcId="{ED7298C3-1970-4280-9DD9-AD607F259B8C}" destId="{9E512ACF-F0A6-4EFE-B5CA-A6F1A4A72BA2}" srcOrd="12" destOrd="0" presId="urn:diagrams.loki3.com/BracketList"/>
    <dgm:cxn modelId="{9F0F7DC5-FE42-46AC-99DC-E34D4BDE7BCF}" type="presParOf" srcId="{9E512ACF-F0A6-4EFE-B5CA-A6F1A4A72BA2}" destId="{FF7116C9-1535-4710-8CB9-822E7ACB1749}" srcOrd="0" destOrd="0" presId="urn:diagrams.loki3.com/BracketList"/>
    <dgm:cxn modelId="{832D9E69-08B7-475A-BBE6-C4A1F1E9AB74}" type="presParOf" srcId="{9E512ACF-F0A6-4EFE-B5CA-A6F1A4A72BA2}" destId="{ACC57548-2713-4B08-86FF-1AD1B384C8E3}" srcOrd="1" destOrd="0" presId="urn:diagrams.loki3.com/BracketList"/>
    <dgm:cxn modelId="{589E12B1-53C7-4A0D-9E32-7CB9EE98FF90}" type="presParOf" srcId="{9E512ACF-F0A6-4EFE-B5CA-A6F1A4A72BA2}" destId="{CDD25376-E9F6-4039-BD6A-21C1251C9A64}" srcOrd="2" destOrd="0" presId="urn:diagrams.loki3.com/BracketList"/>
    <dgm:cxn modelId="{67A8DED7-3632-4DB7-8E75-393A3753D1DB}" type="presParOf" srcId="{9E512ACF-F0A6-4EFE-B5CA-A6F1A4A72BA2}" destId="{AE36BF1A-52A1-4CD2-B2D5-054E39787728}" srcOrd="3" destOrd="0" presId="urn:diagrams.loki3.com/BracketList"/>
    <dgm:cxn modelId="{472B17ED-C083-4081-AEFC-9D105D7095AC}" type="presParOf" srcId="{ED7298C3-1970-4280-9DD9-AD607F259B8C}" destId="{54942279-9D23-4CB1-AD9C-0B35C451ABE7}" srcOrd="13" destOrd="0" presId="urn:diagrams.loki3.com/BracketList"/>
    <dgm:cxn modelId="{E29BA211-0B29-42FB-AEB4-CE3BC76B5B8E}" type="presParOf" srcId="{ED7298C3-1970-4280-9DD9-AD607F259B8C}" destId="{C02199FA-CE95-41E5-AC3B-4BF28CBA38FC}" srcOrd="14" destOrd="0" presId="urn:diagrams.loki3.com/BracketList"/>
    <dgm:cxn modelId="{5A0F7638-9F4B-4328-8D05-51269A06D69C}" type="presParOf" srcId="{C02199FA-CE95-41E5-AC3B-4BF28CBA38FC}" destId="{8963C284-F7A8-4D61-99BC-1912B5247E4B}" srcOrd="0" destOrd="0" presId="urn:diagrams.loki3.com/BracketList"/>
    <dgm:cxn modelId="{CCED451C-79D7-4D5B-8344-7EFB6CC2961A}" type="presParOf" srcId="{C02199FA-CE95-41E5-AC3B-4BF28CBA38FC}" destId="{C6F39848-DCD0-4354-B734-986DA337FB0E}" srcOrd="1" destOrd="0" presId="urn:diagrams.loki3.com/BracketList"/>
    <dgm:cxn modelId="{ABE453F9-1A47-40F8-96A9-4B8395DD51D1}" type="presParOf" srcId="{C02199FA-CE95-41E5-AC3B-4BF28CBA38FC}" destId="{5AA39434-E818-46EA-AE62-6E4018B0B2AE}" srcOrd="2" destOrd="0" presId="urn:diagrams.loki3.com/BracketList"/>
    <dgm:cxn modelId="{5E09E60F-362C-46AE-B99E-E081BDDFE196}" type="presParOf" srcId="{C02199FA-CE95-41E5-AC3B-4BF28CBA38FC}" destId="{06223B2C-1CB2-4035-B7CA-A56875A75E37}" srcOrd="3" destOrd="0" presId="urn:diagrams.loki3.com/BracketList"/>
    <dgm:cxn modelId="{F43F1DB3-0ACD-41EE-9A9D-A7E2BDF07990}" type="presParOf" srcId="{ED7298C3-1970-4280-9DD9-AD607F259B8C}" destId="{556FF187-D85E-4DC0-AA5A-866D50944E39}" srcOrd="15" destOrd="0" presId="urn:diagrams.loki3.com/BracketList"/>
    <dgm:cxn modelId="{09AC5404-FDC0-4509-83E6-951CD17C0CA5}" type="presParOf" srcId="{ED7298C3-1970-4280-9DD9-AD607F259B8C}" destId="{3E658328-5C41-4618-8CC5-B8F85643F8D7}" srcOrd="16" destOrd="0" presId="urn:diagrams.loki3.com/BracketList"/>
    <dgm:cxn modelId="{6ADE31AF-4874-4279-A046-E8A56CDAD64E}" type="presParOf" srcId="{3E658328-5C41-4618-8CC5-B8F85643F8D7}" destId="{2300E626-D19E-4795-A2C2-5BF5E3BD39E4}" srcOrd="0" destOrd="0" presId="urn:diagrams.loki3.com/BracketList"/>
    <dgm:cxn modelId="{4D5FDE8A-1A42-4B55-9B53-037FF4399EA4}" type="presParOf" srcId="{3E658328-5C41-4618-8CC5-B8F85643F8D7}" destId="{3C80646E-D55A-40CB-8287-FC94D233A37B}" srcOrd="1" destOrd="0" presId="urn:diagrams.loki3.com/BracketList"/>
    <dgm:cxn modelId="{D57A876A-E321-4DC1-8618-0F4417192095}" type="presParOf" srcId="{3E658328-5C41-4618-8CC5-B8F85643F8D7}" destId="{CB943FAF-12E6-4544-9302-1B92F50F6160}" srcOrd="2" destOrd="0" presId="urn:diagrams.loki3.com/BracketList"/>
    <dgm:cxn modelId="{6831E68D-97C3-42DD-807B-738C24194283}" type="presParOf" srcId="{3E658328-5C41-4618-8CC5-B8F85643F8D7}" destId="{A8E15EF7-B699-422A-A148-993A6002FF28}" srcOrd="3" destOrd="0" presId="urn:diagrams.loki3.com/BracketList"/>
    <dgm:cxn modelId="{F23E03BC-B3BE-4AD2-A9E9-E18796211A39}" type="presParOf" srcId="{ED7298C3-1970-4280-9DD9-AD607F259B8C}" destId="{A4813A1E-912D-4F09-A506-810612E5F63A}" srcOrd="17" destOrd="0" presId="urn:diagrams.loki3.com/BracketList"/>
    <dgm:cxn modelId="{C9C7216A-25AC-45EB-A381-23C99FD9A264}" type="presParOf" srcId="{ED7298C3-1970-4280-9DD9-AD607F259B8C}" destId="{C6233E57-FDB4-4B8E-95CA-97E57EF0B1CB}" srcOrd="18" destOrd="0" presId="urn:diagrams.loki3.com/BracketList"/>
    <dgm:cxn modelId="{D21BA292-D252-4C4E-AE46-186F405CCA48}" type="presParOf" srcId="{C6233E57-FDB4-4B8E-95CA-97E57EF0B1CB}" destId="{B74851C8-6216-4138-BEC4-1B34FFA2B2FC}" srcOrd="0" destOrd="0" presId="urn:diagrams.loki3.com/BracketList"/>
    <dgm:cxn modelId="{29F0690E-A261-4BE2-B3EC-D2032424E004}" type="presParOf" srcId="{C6233E57-FDB4-4B8E-95CA-97E57EF0B1CB}" destId="{60E7B48D-1DED-4080-9C3E-AE32F06EC0AE}" srcOrd="1" destOrd="0" presId="urn:diagrams.loki3.com/BracketList"/>
    <dgm:cxn modelId="{2BE30100-2262-4778-85B5-14346F67A035}" type="presParOf" srcId="{C6233E57-FDB4-4B8E-95CA-97E57EF0B1CB}" destId="{F74BA19C-317D-4D79-9C12-86AA0AC60DE3}" srcOrd="2" destOrd="0" presId="urn:diagrams.loki3.com/BracketList"/>
    <dgm:cxn modelId="{C8638F92-39EC-4DBE-AB5A-BBA634E7DEBE}" type="presParOf" srcId="{C6233E57-FDB4-4B8E-95CA-97E57EF0B1CB}" destId="{FAFE04CF-9F9E-4690-A8F8-A1980149AAFB}" srcOrd="3" destOrd="0" presId="urn:diagrams.loki3.com/BracketList"/>
    <dgm:cxn modelId="{4A646012-8904-4854-AB8C-12B47F8B6627}" type="presParOf" srcId="{ED7298C3-1970-4280-9DD9-AD607F259B8C}" destId="{89E63E83-58EB-4FE2-9C88-F8049CEDDE22}" srcOrd="19" destOrd="0" presId="urn:diagrams.loki3.com/BracketList"/>
    <dgm:cxn modelId="{EFC23620-7632-4214-89A9-2C19DA358EC2}" type="presParOf" srcId="{ED7298C3-1970-4280-9DD9-AD607F259B8C}" destId="{A6474E95-B913-4B57-A4E7-711599539FD9}" srcOrd="20" destOrd="0" presId="urn:diagrams.loki3.com/BracketList"/>
    <dgm:cxn modelId="{37E0F82D-0672-4079-8BD5-60BD1B7226CC}" type="presParOf" srcId="{A6474E95-B913-4B57-A4E7-711599539FD9}" destId="{87A67917-FEAF-4A00-BABD-1BD9DD5BFECF}" srcOrd="0" destOrd="0" presId="urn:diagrams.loki3.com/BracketList"/>
    <dgm:cxn modelId="{1BD61F7E-373D-42D3-AB34-C66A97F9A99A}" type="presParOf" srcId="{A6474E95-B913-4B57-A4E7-711599539FD9}" destId="{1FE4774F-0B16-4386-A6DB-AB44E006597B}" srcOrd="1" destOrd="0" presId="urn:diagrams.loki3.com/BracketList"/>
    <dgm:cxn modelId="{3EB0784D-AD25-4505-9D1B-F4A74EF5D078}" type="presParOf" srcId="{A6474E95-B913-4B57-A4E7-711599539FD9}" destId="{ECF962C5-5E9B-4360-9DDA-8B0772FFEC71}" srcOrd="2" destOrd="0" presId="urn:diagrams.loki3.com/BracketList"/>
    <dgm:cxn modelId="{6AA508B5-81D0-4465-B568-D07657532191}" type="presParOf" srcId="{A6474E95-B913-4B57-A4E7-711599539FD9}" destId="{BC55CE82-8B5F-4B22-BCC5-951E1916CE15}" srcOrd="3" destOrd="0" presId="urn:diagrams.loki3.com/BracketList"/>
    <dgm:cxn modelId="{3E63896D-8BCC-4CA6-A5BD-7BBFB4C711F8}" type="presParOf" srcId="{ED7298C3-1970-4280-9DD9-AD607F259B8C}" destId="{7BC07E1E-A369-434F-8158-1E833A1A78F6}" srcOrd="21" destOrd="0" presId="urn:diagrams.loki3.com/BracketList"/>
    <dgm:cxn modelId="{622481B2-9A06-4B47-B9CB-91C7660FE9AF}" type="presParOf" srcId="{ED7298C3-1970-4280-9DD9-AD607F259B8C}" destId="{D27B294C-1F88-458B-B19D-65E88FC4CCAF}" srcOrd="22" destOrd="0" presId="urn:diagrams.loki3.com/BracketList"/>
    <dgm:cxn modelId="{4F4FF164-13FA-494F-9D22-5E9CFD6A7C6E}" type="presParOf" srcId="{D27B294C-1F88-458B-B19D-65E88FC4CCAF}" destId="{877CB513-74CD-4477-B0DF-AFA4477B4F8B}" srcOrd="0" destOrd="0" presId="urn:diagrams.loki3.com/BracketList"/>
    <dgm:cxn modelId="{C250E190-64F7-4213-90E1-52065A99175D}" type="presParOf" srcId="{D27B294C-1F88-458B-B19D-65E88FC4CCAF}" destId="{CC40FD72-1ECD-40B1-830B-F75344861549}" srcOrd="1" destOrd="0" presId="urn:diagrams.loki3.com/BracketList"/>
    <dgm:cxn modelId="{822A0DBB-42AA-4B05-8C11-07CEFB90581A}" type="presParOf" srcId="{D27B294C-1F88-458B-B19D-65E88FC4CCAF}" destId="{F63B05DB-A6EB-461D-AD87-34B585D61C1A}" srcOrd="2" destOrd="0" presId="urn:diagrams.loki3.com/BracketList"/>
    <dgm:cxn modelId="{0D763C41-D9F8-430D-B966-8838DA2414BD}" type="presParOf" srcId="{D27B294C-1F88-458B-B19D-65E88FC4CCAF}" destId="{67A48264-6DCB-44DA-83CC-EC9789FE7C17}" srcOrd="3" destOrd="0" presId="urn:diagrams.loki3.com/Bracket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2C9E8-1EBF-4C81-A9C2-D167954FB234}">
      <dsp:nvSpPr>
        <dsp:cNvPr id="0" name=""/>
        <dsp:cNvSpPr/>
      </dsp:nvSpPr>
      <dsp:spPr>
        <a:xfrm>
          <a:off x="1464184" y="1081"/>
          <a:ext cx="2573932" cy="1164148"/>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Traffic Management Centers</a:t>
          </a:r>
        </a:p>
      </dsp:txBody>
      <dsp:txXfrm>
        <a:off x="1464184" y="1081"/>
        <a:ext cx="2573932" cy="1164148"/>
      </dsp:txXfrm>
    </dsp:sp>
    <dsp:sp modelId="{199ED7FB-E973-4317-9A1F-88A5D240E896}">
      <dsp:nvSpPr>
        <dsp:cNvPr id="0" name=""/>
        <dsp:cNvSpPr/>
      </dsp:nvSpPr>
      <dsp:spPr>
        <a:xfrm>
          <a:off x="196426" y="1081"/>
          <a:ext cx="1152506" cy="11641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63477-678F-477D-A46B-2E470C71664C}">
      <dsp:nvSpPr>
        <dsp:cNvPr id="0" name=""/>
        <dsp:cNvSpPr/>
      </dsp:nvSpPr>
      <dsp:spPr>
        <a:xfrm>
          <a:off x="196426" y="1357314"/>
          <a:ext cx="2573932" cy="11641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Arterials and Signal Coordination</a:t>
          </a:r>
        </a:p>
      </dsp:txBody>
      <dsp:txXfrm>
        <a:off x="196426" y="1357314"/>
        <a:ext cx="2573932" cy="1164148"/>
      </dsp:txXfrm>
    </dsp:sp>
    <dsp:sp modelId="{3E212BA9-1FC3-4061-9515-974F0EDCA536}">
      <dsp:nvSpPr>
        <dsp:cNvPr id="0" name=""/>
        <dsp:cNvSpPr/>
      </dsp:nvSpPr>
      <dsp:spPr>
        <a:xfrm>
          <a:off x="2885609" y="1357314"/>
          <a:ext cx="1152506" cy="1164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E83B09-D168-4E1B-97B7-EA7E4539A98F}">
      <dsp:nvSpPr>
        <dsp:cNvPr id="0" name=""/>
        <dsp:cNvSpPr/>
      </dsp:nvSpPr>
      <dsp:spPr>
        <a:xfrm>
          <a:off x="1464184" y="2713547"/>
          <a:ext cx="2573932" cy="1164148"/>
        </a:xfrm>
        <a:prstGeom prst="rect">
          <a:avLst/>
        </a:prstGeom>
        <a:solidFill>
          <a:srgbClr val="C15512"/>
        </a:solidFill>
        <a:ln w="12700" cap="flat" cmpd="sng" algn="ctr">
          <a:solidFill>
            <a:srgbClr val="C1551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Real Time at Grade Crossing Information</a:t>
          </a:r>
        </a:p>
      </dsp:txBody>
      <dsp:txXfrm>
        <a:off x="1464184" y="2713547"/>
        <a:ext cx="2573932" cy="1164148"/>
      </dsp:txXfrm>
    </dsp:sp>
    <dsp:sp modelId="{BDCFBB90-8398-4960-ADEF-D2168C9F7F96}">
      <dsp:nvSpPr>
        <dsp:cNvPr id="0" name=""/>
        <dsp:cNvSpPr/>
      </dsp:nvSpPr>
      <dsp:spPr>
        <a:xfrm>
          <a:off x="196426" y="2713547"/>
          <a:ext cx="1152506" cy="1164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1B3844-CEBD-4DA5-8680-3EBCCA682061}">
      <dsp:nvSpPr>
        <dsp:cNvPr id="0" name=""/>
        <dsp:cNvSpPr/>
      </dsp:nvSpPr>
      <dsp:spPr>
        <a:xfrm>
          <a:off x="196426" y="4069780"/>
          <a:ext cx="2573932" cy="1164148"/>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Performance Measures</a:t>
          </a:r>
        </a:p>
      </dsp:txBody>
      <dsp:txXfrm>
        <a:off x="196426" y="4069780"/>
        <a:ext cx="2573932" cy="1164148"/>
      </dsp:txXfrm>
    </dsp:sp>
    <dsp:sp modelId="{55E89874-FFF2-484F-ABC0-85F91A6483A3}">
      <dsp:nvSpPr>
        <dsp:cNvPr id="0" name=""/>
        <dsp:cNvSpPr/>
      </dsp:nvSpPr>
      <dsp:spPr>
        <a:xfrm>
          <a:off x="2885609" y="4069780"/>
          <a:ext cx="1152506" cy="11641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8BF89A-9FAD-4AB3-B60B-3560374B941F}">
      <dsp:nvSpPr>
        <dsp:cNvPr id="0" name=""/>
        <dsp:cNvSpPr/>
      </dsp:nvSpPr>
      <dsp:spPr>
        <a:xfrm>
          <a:off x="1464184" y="5426013"/>
          <a:ext cx="2573932" cy="1164148"/>
        </a:xfrm>
        <a:prstGeom prst="rect">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prstClr val="white"/>
              </a:solidFill>
              <a:latin typeface="Calibri" panose="020F0502020204030204"/>
              <a:ea typeface="+mn-ea"/>
              <a:cs typeface="+mn-cs"/>
            </a:rPr>
            <a:t>Regional Data Flows</a:t>
          </a:r>
        </a:p>
      </dsp:txBody>
      <dsp:txXfrm>
        <a:off x="1464184" y="5426013"/>
        <a:ext cx="2573932" cy="1164148"/>
      </dsp:txXfrm>
    </dsp:sp>
    <dsp:sp modelId="{82B89142-5CFD-4A88-B492-93751B5A73D5}">
      <dsp:nvSpPr>
        <dsp:cNvPr id="0" name=""/>
        <dsp:cNvSpPr/>
      </dsp:nvSpPr>
      <dsp:spPr>
        <a:xfrm>
          <a:off x="196426" y="5426013"/>
          <a:ext cx="1152506" cy="1164148"/>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89C43-99F5-48BD-A5DC-BAA27977D691}">
      <dsp:nvSpPr>
        <dsp:cNvPr id="0" name=""/>
        <dsp:cNvSpPr/>
      </dsp:nvSpPr>
      <dsp:spPr>
        <a:xfrm>
          <a:off x="196426" y="6782246"/>
          <a:ext cx="2573932" cy="1164148"/>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ITS Education</a:t>
          </a:r>
        </a:p>
      </dsp:txBody>
      <dsp:txXfrm>
        <a:off x="196426" y="6782246"/>
        <a:ext cx="2573932" cy="1164148"/>
      </dsp:txXfrm>
    </dsp:sp>
    <dsp:sp modelId="{82CBFD7F-8D69-4218-9A33-723BB1AF73F3}">
      <dsp:nvSpPr>
        <dsp:cNvPr id="0" name=""/>
        <dsp:cNvSpPr/>
      </dsp:nvSpPr>
      <dsp:spPr>
        <a:xfrm>
          <a:off x="2885609" y="6782246"/>
          <a:ext cx="1152506" cy="1164148"/>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E89F2-876C-4D1E-AE5B-FB01B3F74585}">
      <dsp:nvSpPr>
        <dsp:cNvPr id="0" name=""/>
        <dsp:cNvSpPr/>
      </dsp:nvSpPr>
      <dsp:spPr>
        <a:xfrm>
          <a:off x="2671950" y="6195006"/>
          <a:ext cx="265329" cy="285228"/>
        </a:xfrm>
        <a:custGeom>
          <a:avLst/>
          <a:gdLst/>
          <a:ahLst/>
          <a:cxnLst/>
          <a:rect l="0" t="0" r="0" b="0"/>
          <a:pathLst>
            <a:path>
              <a:moveTo>
                <a:pt x="0" y="0"/>
              </a:moveTo>
              <a:lnTo>
                <a:pt x="132664" y="0"/>
              </a:lnTo>
              <a:lnTo>
                <a:pt x="132664" y="285228"/>
              </a:lnTo>
              <a:lnTo>
                <a:pt x="265329" y="2852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A5473A-1D49-4B83-ABAE-A3F106DF22A5}">
      <dsp:nvSpPr>
        <dsp:cNvPr id="0" name=""/>
        <dsp:cNvSpPr/>
      </dsp:nvSpPr>
      <dsp:spPr>
        <a:xfrm>
          <a:off x="2671950" y="5909777"/>
          <a:ext cx="265329" cy="285228"/>
        </a:xfrm>
        <a:custGeom>
          <a:avLst/>
          <a:gdLst/>
          <a:ahLst/>
          <a:cxnLst/>
          <a:rect l="0" t="0" r="0" b="0"/>
          <a:pathLst>
            <a:path>
              <a:moveTo>
                <a:pt x="0" y="285228"/>
              </a:moveTo>
              <a:lnTo>
                <a:pt x="132664" y="285228"/>
              </a:lnTo>
              <a:lnTo>
                <a:pt x="132664" y="0"/>
              </a:lnTo>
              <a:lnTo>
                <a:pt x="265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664F1F-E5FF-444C-AB28-D39AF5634248}">
      <dsp:nvSpPr>
        <dsp:cNvPr id="0" name=""/>
        <dsp:cNvSpPr/>
      </dsp:nvSpPr>
      <dsp:spPr>
        <a:xfrm>
          <a:off x="2671950" y="5293599"/>
          <a:ext cx="265329" cy="91440"/>
        </a:xfrm>
        <a:custGeom>
          <a:avLst/>
          <a:gdLst/>
          <a:ahLst/>
          <a:cxnLst/>
          <a:rect l="0" t="0" r="0" b="0"/>
          <a:pathLst>
            <a:path>
              <a:moveTo>
                <a:pt x="0" y="45720"/>
              </a:moveTo>
              <a:lnTo>
                <a:pt x="26532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F9E68-C992-4E5B-B141-900D0AD9B9C4}">
      <dsp:nvSpPr>
        <dsp:cNvPr id="0" name=""/>
        <dsp:cNvSpPr/>
      </dsp:nvSpPr>
      <dsp:spPr>
        <a:xfrm>
          <a:off x="2671950" y="4723141"/>
          <a:ext cx="265329" cy="91440"/>
        </a:xfrm>
        <a:custGeom>
          <a:avLst/>
          <a:gdLst/>
          <a:ahLst/>
          <a:cxnLst/>
          <a:rect l="0" t="0" r="0" b="0"/>
          <a:pathLst>
            <a:path>
              <a:moveTo>
                <a:pt x="0" y="45720"/>
              </a:moveTo>
              <a:lnTo>
                <a:pt x="26532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55D934-9499-4126-A2A9-5D632FCB7B84}">
      <dsp:nvSpPr>
        <dsp:cNvPr id="0" name=""/>
        <dsp:cNvSpPr/>
      </dsp:nvSpPr>
      <dsp:spPr>
        <a:xfrm>
          <a:off x="2671950" y="4152684"/>
          <a:ext cx="265329" cy="91440"/>
        </a:xfrm>
        <a:custGeom>
          <a:avLst/>
          <a:gdLst/>
          <a:ahLst/>
          <a:cxnLst/>
          <a:rect l="0" t="0" r="0" b="0"/>
          <a:pathLst>
            <a:path>
              <a:moveTo>
                <a:pt x="0" y="45720"/>
              </a:moveTo>
              <a:lnTo>
                <a:pt x="26532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3827F5-6A93-4015-92FB-C84046B89F60}">
      <dsp:nvSpPr>
        <dsp:cNvPr id="0" name=""/>
        <dsp:cNvSpPr/>
      </dsp:nvSpPr>
      <dsp:spPr>
        <a:xfrm>
          <a:off x="2671950" y="2772259"/>
          <a:ext cx="265329" cy="855686"/>
        </a:xfrm>
        <a:custGeom>
          <a:avLst/>
          <a:gdLst/>
          <a:ahLst/>
          <a:cxnLst/>
          <a:rect l="0" t="0" r="0" b="0"/>
          <a:pathLst>
            <a:path>
              <a:moveTo>
                <a:pt x="0" y="0"/>
              </a:moveTo>
              <a:lnTo>
                <a:pt x="132664" y="0"/>
              </a:lnTo>
              <a:lnTo>
                <a:pt x="132664" y="855686"/>
              </a:lnTo>
              <a:lnTo>
                <a:pt x="265329" y="8556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AC6177-CCBD-4A8B-82E1-24052BECDCCE}">
      <dsp:nvSpPr>
        <dsp:cNvPr id="0" name=""/>
        <dsp:cNvSpPr/>
      </dsp:nvSpPr>
      <dsp:spPr>
        <a:xfrm>
          <a:off x="2671950" y="2772259"/>
          <a:ext cx="265329" cy="285228"/>
        </a:xfrm>
        <a:custGeom>
          <a:avLst/>
          <a:gdLst/>
          <a:ahLst/>
          <a:cxnLst/>
          <a:rect l="0" t="0" r="0" b="0"/>
          <a:pathLst>
            <a:path>
              <a:moveTo>
                <a:pt x="0" y="0"/>
              </a:moveTo>
              <a:lnTo>
                <a:pt x="132664" y="0"/>
              </a:lnTo>
              <a:lnTo>
                <a:pt x="132664" y="285228"/>
              </a:lnTo>
              <a:lnTo>
                <a:pt x="265329" y="2852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225A74-8052-4416-9671-054D15C1EDBF}">
      <dsp:nvSpPr>
        <dsp:cNvPr id="0" name=""/>
        <dsp:cNvSpPr/>
      </dsp:nvSpPr>
      <dsp:spPr>
        <a:xfrm>
          <a:off x="2671950" y="2487030"/>
          <a:ext cx="265329" cy="285228"/>
        </a:xfrm>
        <a:custGeom>
          <a:avLst/>
          <a:gdLst/>
          <a:ahLst/>
          <a:cxnLst/>
          <a:rect l="0" t="0" r="0" b="0"/>
          <a:pathLst>
            <a:path>
              <a:moveTo>
                <a:pt x="0" y="285228"/>
              </a:moveTo>
              <a:lnTo>
                <a:pt x="132664" y="285228"/>
              </a:lnTo>
              <a:lnTo>
                <a:pt x="132664" y="0"/>
              </a:lnTo>
              <a:lnTo>
                <a:pt x="265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09BC4-FC7C-4F8F-BD3D-D46A5D9D63C7}">
      <dsp:nvSpPr>
        <dsp:cNvPr id="0" name=""/>
        <dsp:cNvSpPr/>
      </dsp:nvSpPr>
      <dsp:spPr>
        <a:xfrm>
          <a:off x="2671950" y="1916573"/>
          <a:ext cx="265329" cy="855686"/>
        </a:xfrm>
        <a:custGeom>
          <a:avLst/>
          <a:gdLst/>
          <a:ahLst/>
          <a:cxnLst/>
          <a:rect l="0" t="0" r="0" b="0"/>
          <a:pathLst>
            <a:path>
              <a:moveTo>
                <a:pt x="0" y="855686"/>
              </a:moveTo>
              <a:lnTo>
                <a:pt x="132664" y="855686"/>
              </a:lnTo>
              <a:lnTo>
                <a:pt x="132664" y="0"/>
              </a:lnTo>
              <a:lnTo>
                <a:pt x="265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D1138-F7B9-4D7A-BD06-102F43079347}">
      <dsp:nvSpPr>
        <dsp:cNvPr id="0" name=""/>
        <dsp:cNvSpPr/>
      </dsp:nvSpPr>
      <dsp:spPr>
        <a:xfrm>
          <a:off x="2671950" y="775657"/>
          <a:ext cx="265329" cy="570457"/>
        </a:xfrm>
        <a:custGeom>
          <a:avLst/>
          <a:gdLst/>
          <a:ahLst/>
          <a:cxnLst/>
          <a:rect l="0" t="0" r="0" b="0"/>
          <a:pathLst>
            <a:path>
              <a:moveTo>
                <a:pt x="0" y="0"/>
              </a:moveTo>
              <a:lnTo>
                <a:pt x="132664" y="0"/>
              </a:lnTo>
              <a:lnTo>
                <a:pt x="132664" y="570457"/>
              </a:lnTo>
              <a:lnTo>
                <a:pt x="265329" y="5704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88246-34EB-4B71-827F-872590434706}">
      <dsp:nvSpPr>
        <dsp:cNvPr id="0" name=""/>
        <dsp:cNvSpPr/>
      </dsp:nvSpPr>
      <dsp:spPr>
        <a:xfrm>
          <a:off x="2671950" y="729937"/>
          <a:ext cx="265329" cy="91440"/>
        </a:xfrm>
        <a:custGeom>
          <a:avLst/>
          <a:gdLst/>
          <a:ahLst/>
          <a:cxnLst/>
          <a:rect l="0" t="0" r="0" b="0"/>
          <a:pathLst>
            <a:path>
              <a:moveTo>
                <a:pt x="0" y="45720"/>
              </a:moveTo>
              <a:lnTo>
                <a:pt x="26532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36B54C-A0A1-4EFB-A0E6-852D9B796D6D}">
      <dsp:nvSpPr>
        <dsp:cNvPr id="0" name=""/>
        <dsp:cNvSpPr/>
      </dsp:nvSpPr>
      <dsp:spPr>
        <a:xfrm>
          <a:off x="2671950" y="205199"/>
          <a:ext cx="265329" cy="570457"/>
        </a:xfrm>
        <a:custGeom>
          <a:avLst/>
          <a:gdLst/>
          <a:ahLst/>
          <a:cxnLst/>
          <a:rect l="0" t="0" r="0" b="0"/>
          <a:pathLst>
            <a:path>
              <a:moveTo>
                <a:pt x="0" y="570457"/>
              </a:moveTo>
              <a:lnTo>
                <a:pt x="132664" y="570457"/>
              </a:lnTo>
              <a:lnTo>
                <a:pt x="132664" y="0"/>
              </a:lnTo>
              <a:lnTo>
                <a:pt x="26532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F55D6-2A9E-4152-B93F-A58AF37EB32B}">
      <dsp:nvSpPr>
        <dsp:cNvPr id="0" name=""/>
        <dsp:cNvSpPr/>
      </dsp:nvSpPr>
      <dsp:spPr>
        <a:xfrm>
          <a:off x="1345304" y="573344"/>
          <a:ext cx="1326645" cy="404626"/>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dirty="0"/>
            <a:t>TMC’s</a:t>
          </a:r>
        </a:p>
      </dsp:txBody>
      <dsp:txXfrm>
        <a:off x="1345304" y="573344"/>
        <a:ext cx="1326645" cy="404626"/>
      </dsp:txXfrm>
    </dsp:sp>
    <dsp:sp modelId="{E99D3CAE-3A81-4BEF-B3E9-547056555BA9}">
      <dsp:nvSpPr>
        <dsp:cNvPr id="0" name=""/>
        <dsp:cNvSpPr/>
      </dsp:nvSpPr>
      <dsp:spPr>
        <a:xfrm>
          <a:off x="2937279" y="2886"/>
          <a:ext cx="1326645" cy="404626"/>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Integrated TMC Operations</a:t>
          </a:r>
        </a:p>
      </dsp:txBody>
      <dsp:txXfrm>
        <a:off x="2937279" y="2886"/>
        <a:ext cx="1326645" cy="404626"/>
      </dsp:txXfrm>
    </dsp:sp>
    <dsp:sp modelId="{40066F8D-C0B3-4657-B69C-A12A60B8F7E2}">
      <dsp:nvSpPr>
        <dsp:cNvPr id="0" name=""/>
        <dsp:cNvSpPr/>
      </dsp:nvSpPr>
      <dsp:spPr>
        <a:xfrm>
          <a:off x="2937279" y="573344"/>
          <a:ext cx="1326645" cy="404626"/>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Sustainable Resources for TMC’s </a:t>
          </a:r>
        </a:p>
      </dsp:txBody>
      <dsp:txXfrm>
        <a:off x="2937279" y="573344"/>
        <a:ext cx="1326645" cy="404626"/>
      </dsp:txXfrm>
    </dsp:sp>
    <dsp:sp modelId="{F8EC038C-9755-45E4-AAF0-588465C31563}">
      <dsp:nvSpPr>
        <dsp:cNvPr id="0" name=""/>
        <dsp:cNvSpPr/>
      </dsp:nvSpPr>
      <dsp:spPr>
        <a:xfrm>
          <a:off x="2937279" y="1143801"/>
          <a:ext cx="1326645" cy="404626"/>
        </a:xfrm>
        <a:prstGeom prst="rect">
          <a:avLst/>
        </a:prstGeom>
        <a:solidFill>
          <a:srgbClr val="7273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Integrated Real Time Network Data</a:t>
          </a:r>
        </a:p>
      </dsp:txBody>
      <dsp:txXfrm>
        <a:off x="2937279" y="1143801"/>
        <a:ext cx="1326645" cy="404626"/>
      </dsp:txXfrm>
    </dsp:sp>
    <dsp:sp modelId="{266286DB-8C01-4668-A6F2-4DF702469EA9}">
      <dsp:nvSpPr>
        <dsp:cNvPr id="0" name=""/>
        <dsp:cNvSpPr/>
      </dsp:nvSpPr>
      <dsp:spPr>
        <a:xfrm>
          <a:off x="1345304" y="2569946"/>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Arterials and Signals</a:t>
          </a:r>
        </a:p>
      </dsp:txBody>
      <dsp:txXfrm>
        <a:off x="1345304" y="2569946"/>
        <a:ext cx="1326645" cy="404626"/>
      </dsp:txXfrm>
    </dsp:sp>
    <dsp:sp modelId="{2AFE0963-1669-41B1-9FC5-29164F86D5B3}">
      <dsp:nvSpPr>
        <dsp:cNvPr id="0" name=""/>
        <dsp:cNvSpPr/>
      </dsp:nvSpPr>
      <dsp:spPr>
        <a:xfrm>
          <a:off x="2937279" y="1714259"/>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Integrated Traffic Management </a:t>
          </a:r>
        </a:p>
      </dsp:txBody>
      <dsp:txXfrm>
        <a:off x="2937279" y="1714259"/>
        <a:ext cx="1326645" cy="404626"/>
      </dsp:txXfrm>
    </dsp:sp>
    <dsp:sp modelId="{115E0029-77C2-47E6-9A3A-7C987DECC776}">
      <dsp:nvSpPr>
        <dsp:cNvPr id="0" name=""/>
        <dsp:cNvSpPr/>
      </dsp:nvSpPr>
      <dsp:spPr>
        <a:xfrm>
          <a:off x="2937279" y="2284717"/>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Dedicated Resources for Operations and Maintenance</a:t>
          </a:r>
        </a:p>
      </dsp:txBody>
      <dsp:txXfrm>
        <a:off x="2937279" y="2284717"/>
        <a:ext cx="1326645" cy="404626"/>
      </dsp:txXfrm>
    </dsp:sp>
    <dsp:sp modelId="{C4B07617-4CEF-46C2-8DFC-91438DCA0EA7}">
      <dsp:nvSpPr>
        <dsp:cNvPr id="0" name=""/>
        <dsp:cNvSpPr/>
      </dsp:nvSpPr>
      <dsp:spPr>
        <a:xfrm>
          <a:off x="2937279" y="2855175"/>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Remote Access to Signal Systems</a:t>
          </a:r>
        </a:p>
      </dsp:txBody>
      <dsp:txXfrm>
        <a:off x="2937279" y="2855175"/>
        <a:ext cx="1326645" cy="404626"/>
      </dsp:txXfrm>
    </dsp:sp>
    <dsp:sp modelId="{672B7F68-8035-49A5-AA25-85971C2AFC23}">
      <dsp:nvSpPr>
        <dsp:cNvPr id="0" name=""/>
        <dsp:cNvSpPr/>
      </dsp:nvSpPr>
      <dsp:spPr>
        <a:xfrm>
          <a:off x="2937279" y="3425632"/>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Signal Timing Prioritization Program</a:t>
          </a:r>
        </a:p>
      </dsp:txBody>
      <dsp:txXfrm>
        <a:off x="2937279" y="3425632"/>
        <a:ext cx="1326645" cy="404626"/>
      </dsp:txXfrm>
    </dsp:sp>
    <dsp:sp modelId="{6EACEB07-CF38-447C-82B6-6F9136154EBE}">
      <dsp:nvSpPr>
        <dsp:cNvPr id="0" name=""/>
        <dsp:cNvSpPr/>
      </dsp:nvSpPr>
      <dsp:spPr>
        <a:xfrm>
          <a:off x="1345304" y="3996090"/>
          <a:ext cx="1326645" cy="404626"/>
        </a:xfrm>
        <a:prstGeom prst="rect">
          <a:avLst/>
        </a:prstGeom>
        <a:solidFill>
          <a:srgbClr val="C15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Real Time At-Grade Crossing Information</a:t>
          </a:r>
        </a:p>
      </dsp:txBody>
      <dsp:txXfrm>
        <a:off x="1345304" y="3996090"/>
        <a:ext cx="1326645" cy="404626"/>
      </dsp:txXfrm>
    </dsp:sp>
    <dsp:sp modelId="{64E5C8C4-5E0B-441D-A07A-C45310569B94}">
      <dsp:nvSpPr>
        <dsp:cNvPr id="0" name=""/>
        <dsp:cNvSpPr/>
      </dsp:nvSpPr>
      <dsp:spPr>
        <a:xfrm>
          <a:off x="2937279" y="3996090"/>
          <a:ext cx="1326645" cy="404626"/>
        </a:xfrm>
        <a:prstGeom prst="rect">
          <a:avLst/>
        </a:prstGeom>
        <a:solidFill>
          <a:srgbClr val="C15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Real Time sharing of at grade crossing information</a:t>
          </a:r>
        </a:p>
      </dsp:txBody>
      <dsp:txXfrm>
        <a:off x="2937279" y="3996090"/>
        <a:ext cx="1326645" cy="404626"/>
      </dsp:txXfrm>
    </dsp:sp>
    <dsp:sp modelId="{A8DE14DF-3580-4671-9866-F1BE2D81599D}">
      <dsp:nvSpPr>
        <dsp:cNvPr id="0" name=""/>
        <dsp:cNvSpPr/>
      </dsp:nvSpPr>
      <dsp:spPr>
        <a:xfrm>
          <a:off x="1345304" y="4566548"/>
          <a:ext cx="1326645" cy="404626"/>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Performance Measures</a:t>
          </a:r>
        </a:p>
      </dsp:txBody>
      <dsp:txXfrm>
        <a:off x="1345304" y="4566548"/>
        <a:ext cx="1326645" cy="404626"/>
      </dsp:txXfrm>
    </dsp:sp>
    <dsp:sp modelId="{3B04F421-E7D0-4F36-9A4F-3A7BD57017E2}">
      <dsp:nvSpPr>
        <dsp:cNvPr id="0" name=""/>
        <dsp:cNvSpPr/>
      </dsp:nvSpPr>
      <dsp:spPr>
        <a:xfrm>
          <a:off x="2937279" y="4566548"/>
          <a:ext cx="1326645" cy="404626"/>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Performance Measures Program</a:t>
          </a:r>
        </a:p>
      </dsp:txBody>
      <dsp:txXfrm>
        <a:off x="2937279" y="4566548"/>
        <a:ext cx="1326645" cy="404626"/>
      </dsp:txXfrm>
    </dsp:sp>
    <dsp:sp modelId="{99EC88BF-B568-4A30-8E02-15358F4A4FD0}">
      <dsp:nvSpPr>
        <dsp:cNvPr id="0" name=""/>
        <dsp:cNvSpPr/>
      </dsp:nvSpPr>
      <dsp:spPr>
        <a:xfrm>
          <a:off x="1345304" y="5137006"/>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Data Flows</a:t>
          </a:r>
        </a:p>
      </dsp:txBody>
      <dsp:txXfrm>
        <a:off x="1345304" y="5137006"/>
        <a:ext cx="1326645" cy="404626"/>
      </dsp:txXfrm>
    </dsp:sp>
    <dsp:sp modelId="{76293461-4B30-4DDD-9923-EA34A197DEB1}">
      <dsp:nvSpPr>
        <dsp:cNvPr id="0" name=""/>
        <dsp:cNvSpPr/>
      </dsp:nvSpPr>
      <dsp:spPr>
        <a:xfrm>
          <a:off x="2937279" y="5137006"/>
          <a:ext cx="1326645" cy="40462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Regional Guidance for Assessing and Accessing Data</a:t>
          </a:r>
        </a:p>
      </dsp:txBody>
      <dsp:txXfrm>
        <a:off x="2937279" y="5137006"/>
        <a:ext cx="1326645" cy="404626"/>
      </dsp:txXfrm>
    </dsp:sp>
    <dsp:sp modelId="{EE3D5C78-1D6F-4AD1-A2BD-A22D783643FA}">
      <dsp:nvSpPr>
        <dsp:cNvPr id="0" name=""/>
        <dsp:cNvSpPr/>
      </dsp:nvSpPr>
      <dsp:spPr>
        <a:xfrm>
          <a:off x="1345304" y="5992692"/>
          <a:ext cx="1326645" cy="404626"/>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a:t>Existing Education</a:t>
          </a:r>
        </a:p>
      </dsp:txBody>
      <dsp:txXfrm>
        <a:off x="1345304" y="5992692"/>
        <a:ext cx="1326645" cy="404626"/>
      </dsp:txXfrm>
    </dsp:sp>
    <dsp:sp modelId="{3BF94599-7DF5-4BDC-975A-6BE315B9336F}">
      <dsp:nvSpPr>
        <dsp:cNvPr id="0" name=""/>
        <dsp:cNvSpPr/>
      </dsp:nvSpPr>
      <dsp:spPr>
        <a:xfrm>
          <a:off x="2937279" y="5707463"/>
          <a:ext cx="1326645" cy="404626"/>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0" kern="1200" dirty="0"/>
            <a:t>Education on emerging technologies </a:t>
          </a:r>
        </a:p>
      </dsp:txBody>
      <dsp:txXfrm>
        <a:off x="2937279" y="5707463"/>
        <a:ext cx="1326645" cy="404626"/>
      </dsp:txXfrm>
    </dsp:sp>
    <dsp:sp modelId="{F5E79136-03CC-44D7-93B2-7491B0A7BE8F}">
      <dsp:nvSpPr>
        <dsp:cNvPr id="0" name=""/>
        <dsp:cNvSpPr/>
      </dsp:nvSpPr>
      <dsp:spPr>
        <a:xfrm>
          <a:off x="2937279" y="6277921"/>
          <a:ext cx="1326645" cy="404626"/>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dirty="0"/>
            <a:t>Educate leadership to champion the use and funding of technology to assist with active traffic management </a:t>
          </a:r>
        </a:p>
      </dsp:txBody>
      <dsp:txXfrm>
        <a:off x="2937279" y="6277921"/>
        <a:ext cx="1326645" cy="404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9753-6AC3-4110-9F11-90345A566E96}">
      <dsp:nvSpPr>
        <dsp:cNvPr id="0" name=""/>
        <dsp:cNvSpPr/>
      </dsp:nvSpPr>
      <dsp:spPr>
        <a:xfrm>
          <a:off x="2116606" y="1921401"/>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City of Charleston TMC</a:t>
          </a:r>
        </a:p>
      </dsp:txBody>
      <dsp:txXfrm>
        <a:off x="2304066" y="2108861"/>
        <a:ext cx="905138" cy="905138"/>
      </dsp:txXfrm>
    </dsp:sp>
    <dsp:sp modelId="{AE97F322-93E5-4D50-957D-CC7140B4E38D}">
      <dsp:nvSpPr>
        <dsp:cNvPr id="0" name=""/>
        <dsp:cNvSpPr/>
      </dsp:nvSpPr>
      <dsp:spPr>
        <a:xfrm rot="16200000">
          <a:off x="2437792" y="1581662"/>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40693" y="1586616"/>
        <a:ext cx="31884" cy="31884"/>
      </dsp:txXfrm>
    </dsp:sp>
    <dsp:sp modelId="{478942BB-1E51-464E-8FDD-8EBC3A584112}">
      <dsp:nvSpPr>
        <dsp:cNvPr id="0" name=""/>
        <dsp:cNvSpPr/>
      </dsp:nvSpPr>
      <dsp:spPr>
        <a:xfrm>
          <a:off x="2116606" y="3656"/>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City Camera Feeds</a:t>
          </a:r>
        </a:p>
      </dsp:txBody>
      <dsp:txXfrm>
        <a:off x="2304066" y="191116"/>
        <a:ext cx="905138" cy="905138"/>
      </dsp:txXfrm>
    </dsp:sp>
    <dsp:sp modelId="{41A63A4F-FF89-43A3-B691-88F7EF9E1057}">
      <dsp:nvSpPr>
        <dsp:cNvPr id="0" name=""/>
        <dsp:cNvSpPr/>
      </dsp:nvSpPr>
      <dsp:spPr>
        <a:xfrm rot="19285714">
          <a:off x="3187469" y="1942687"/>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0370" y="1947641"/>
        <a:ext cx="31884" cy="31884"/>
      </dsp:txXfrm>
    </dsp:sp>
    <dsp:sp modelId="{6AF14062-3345-4921-8711-1064744276BC}">
      <dsp:nvSpPr>
        <dsp:cNvPr id="0" name=""/>
        <dsp:cNvSpPr/>
      </dsp:nvSpPr>
      <dsp:spPr>
        <a:xfrm>
          <a:off x="3615959" y="725707"/>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SCDOT Camera Feeds</a:t>
          </a:r>
        </a:p>
      </dsp:txBody>
      <dsp:txXfrm>
        <a:off x="3803419" y="913167"/>
        <a:ext cx="905138" cy="905138"/>
      </dsp:txXfrm>
    </dsp:sp>
    <dsp:sp modelId="{B80F04D9-19B3-493A-9BE4-60F50B11E030}">
      <dsp:nvSpPr>
        <dsp:cNvPr id="0" name=""/>
        <dsp:cNvSpPr/>
      </dsp:nvSpPr>
      <dsp:spPr>
        <a:xfrm rot="771429">
          <a:off x="3372623" y="2753904"/>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5524" y="2758858"/>
        <a:ext cx="31884" cy="31884"/>
      </dsp:txXfrm>
    </dsp:sp>
    <dsp:sp modelId="{550074E4-2964-48B8-9458-0FBA1B03C66F}">
      <dsp:nvSpPr>
        <dsp:cNvPr id="0" name=""/>
        <dsp:cNvSpPr/>
      </dsp:nvSpPr>
      <dsp:spPr>
        <a:xfrm>
          <a:off x="3986269" y="2348140"/>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Signal in flash notification</a:t>
          </a:r>
        </a:p>
      </dsp:txBody>
      <dsp:txXfrm>
        <a:off x="4173729" y="2535600"/>
        <a:ext cx="905138" cy="905138"/>
      </dsp:txXfrm>
    </dsp:sp>
    <dsp:sp modelId="{8FF03821-7ECE-4451-8640-369868FF07BC}">
      <dsp:nvSpPr>
        <dsp:cNvPr id="0" name=""/>
        <dsp:cNvSpPr/>
      </dsp:nvSpPr>
      <dsp:spPr>
        <a:xfrm rot="3857143">
          <a:off x="2853831" y="3404449"/>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6732" y="3409403"/>
        <a:ext cx="31884" cy="31884"/>
      </dsp:txXfrm>
    </dsp:sp>
    <dsp:sp modelId="{7FEF6299-0D85-4B55-B3CA-3D241992F43A}">
      <dsp:nvSpPr>
        <dsp:cNvPr id="0" name=""/>
        <dsp:cNvSpPr/>
      </dsp:nvSpPr>
      <dsp:spPr>
        <a:xfrm>
          <a:off x="2948684" y="3649230"/>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err="1"/>
            <a:t>Alastar</a:t>
          </a:r>
          <a:endParaRPr lang="en-US" sz="1400" kern="1200"/>
        </a:p>
      </dsp:txBody>
      <dsp:txXfrm>
        <a:off x="3136144" y="3836690"/>
        <a:ext cx="905138" cy="905138"/>
      </dsp:txXfrm>
    </dsp:sp>
    <dsp:sp modelId="{8B6B129D-F8DC-4B4C-89CE-CA38233F5F32}">
      <dsp:nvSpPr>
        <dsp:cNvPr id="0" name=""/>
        <dsp:cNvSpPr/>
      </dsp:nvSpPr>
      <dsp:spPr>
        <a:xfrm rot="6942857">
          <a:off x="2021753" y="3404449"/>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324654" y="3409403"/>
        <a:ext cx="31884" cy="31884"/>
      </dsp:txXfrm>
    </dsp:sp>
    <dsp:sp modelId="{FF9DA0D0-F98F-46D2-9998-8A98F84921A5}">
      <dsp:nvSpPr>
        <dsp:cNvPr id="0" name=""/>
        <dsp:cNvSpPr/>
      </dsp:nvSpPr>
      <dsp:spPr>
        <a:xfrm>
          <a:off x="1284527" y="3649230"/>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Battery backup status</a:t>
          </a:r>
        </a:p>
      </dsp:txBody>
      <dsp:txXfrm>
        <a:off x="1471987" y="3836690"/>
        <a:ext cx="905138" cy="905138"/>
      </dsp:txXfrm>
    </dsp:sp>
    <dsp:sp modelId="{AA1A0FF0-B352-489A-943F-D793677AEC6D}">
      <dsp:nvSpPr>
        <dsp:cNvPr id="0" name=""/>
        <dsp:cNvSpPr/>
      </dsp:nvSpPr>
      <dsp:spPr>
        <a:xfrm rot="10028571">
          <a:off x="1502960" y="2753904"/>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805861" y="2758858"/>
        <a:ext cx="31884" cy="31884"/>
      </dsp:txXfrm>
    </dsp:sp>
    <dsp:sp modelId="{619D793E-9881-463F-895F-A5D40B4BCA73}">
      <dsp:nvSpPr>
        <dsp:cNvPr id="0" name=""/>
        <dsp:cNvSpPr/>
      </dsp:nvSpPr>
      <dsp:spPr>
        <a:xfrm>
          <a:off x="246942" y="2348140"/>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MAXVIEW ATMS (proposed)</a:t>
          </a:r>
        </a:p>
      </dsp:txBody>
      <dsp:txXfrm>
        <a:off x="434402" y="2535600"/>
        <a:ext cx="905138" cy="905138"/>
      </dsp:txXfrm>
    </dsp:sp>
    <dsp:sp modelId="{4591A617-4F1A-417C-9E55-53F500C9991A}">
      <dsp:nvSpPr>
        <dsp:cNvPr id="0" name=""/>
        <dsp:cNvSpPr/>
      </dsp:nvSpPr>
      <dsp:spPr>
        <a:xfrm rot="13114286">
          <a:off x="1688115" y="1942687"/>
          <a:ext cx="637686" cy="41791"/>
        </a:xfrm>
        <a:custGeom>
          <a:avLst/>
          <a:gdLst/>
          <a:ahLst/>
          <a:cxnLst/>
          <a:rect l="0" t="0" r="0" b="0"/>
          <a:pathLst>
            <a:path>
              <a:moveTo>
                <a:pt x="0" y="20895"/>
              </a:moveTo>
              <a:lnTo>
                <a:pt x="637686" y="208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991016" y="1947641"/>
        <a:ext cx="31884" cy="31884"/>
      </dsp:txXfrm>
    </dsp:sp>
    <dsp:sp modelId="{6A870787-43C5-4D2C-AF70-CEF7076E2686}">
      <dsp:nvSpPr>
        <dsp:cNvPr id="0" name=""/>
        <dsp:cNvSpPr/>
      </dsp:nvSpPr>
      <dsp:spPr>
        <a:xfrm>
          <a:off x="617252" y="725707"/>
          <a:ext cx="1280058" cy="128005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INRIX Data</a:t>
          </a:r>
        </a:p>
      </dsp:txBody>
      <dsp:txXfrm>
        <a:off x="804712" y="913167"/>
        <a:ext cx="905138" cy="905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9753-6AC3-4110-9F11-90345A566E96}">
      <dsp:nvSpPr>
        <dsp:cNvPr id="0" name=""/>
        <dsp:cNvSpPr/>
      </dsp:nvSpPr>
      <dsp:spPr>
        <a:xfrm>
          <a:off x="2787661" y="2486505"/>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SCDOT Statewide TMC</a:t>
          </a:r>
        </a:p>
      </dsp:txBody>
      <dsp:txXfrm>
        <a:off x="2977267" y="2676111"/>
        <a:ext cx="915496" cy="915496"/>
      </dsp:txXfrm>
    </dsp:sp>
    <dsp:sp modelId="{AE97F322-93E5-4D50-957D-CC7140B4E38D}">
      <dsp:nvSpPr>
        <dsp:cNvPr id="0" name=""/>
        <dsp:cNvSpPr/>
      </dsp:nvSpPr>
      <dsp:spPr>
        <a:xfrm rot="16200000">
          <a:off x="2850518" y="1885046"/>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405791" y="1872783"/>
        <a:ext cx="58449" cy="58449"/>
      </dsp:txXfrm>
    </dsp:sp>
    <dsp:sp modelId="{478942BB-1E51-464E-8FDD-8EBC3A584112}">
      <dsp:nvSpPr>
        <dsp:cNvPr id="0" name=""/>
        <dsp:cNvSpPr/>
      </dsp:nvSpPr>
      <dsp:spPr>
        <a:xfrm>
          <a:off x="2787661" y="22801"/>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SLED Alerts</a:t>
          </a:r>
        </a:p>
      </dsp:txBody>
      <dsp:txXfrm>
        <a:off x="2977267" y="212407"/>
        <a:ext cx="915496" cy="915496"/>
      </dsp:txXfrm>
    </dsp:sp>
    <dsp:sp modelId="{D4C31114-7DD6-40C4-BA4A-460C7DCD2677}">
      <dsp:nvSpPr>
        <dsp:cNvPr id="0" name=""/>
        <dsp:cNvSpPr/>
      </dsp:nvSpPr>
      <dsp:spPr>
        <a:xfrm rot="18600000">
          <a:off x="3642337" y="2173245"/>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197610" y="2160981"/>
        <a:ext cx="58449" cy="58449"/>
      </dsp:txXfrm>
    </dsp:sp>
    <dsp:sp modelId="{1FA39CD3-2F63-4372-9B1B-AADDC7FCB169}">
      <dsp:nvSpPr>
        <dsp:cNvPr id="0" name=""/>
        <dsp:cNvSpPr/>
      </dsp:nvSpPr>
      <dsp:spPr>
        <a:xfrm>
          <a:off x="4371300" y="599198"/>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ATMS System</a:t>
          </a:r>
        </a:p>
      </dsp:txBody>
      <dsp:txXfrm>
        <a:off x="4560906" y="788804"/>
        <a:ext cx="915496" cy="915496"/>
      </dsp:txXfrm>
    </dsp:sp>
    <dsp:sp modelId="{27284780-C92A-4670-BB77-8E2813FE9D59}">
      <dsp:nvSpPr>
        <dsp:cNvPr id="0" name=""/>
        <dsp:cNvSpPr/>
      </dsp:nvSpPr>
      <dsp:spPr>
        <a:xfrm rot="21000000">
          <a:off x="4063655" y="2902990"/>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618928" y="2890726"/>
        <a:ext cx="58449" cy="58449"/>
      </dsp:txXfrm>
    </dsp:sp>
    <dsp:sp modelId="{E3BE0B2C-27F4-436E-990E-997ACC90B6D8}">
      <dsp:nvSpPr>
        <dsp:cNvPr id="0" name=""/>
        <dsp:cNvSpPr/>
      </dsp:nvSpPr>
      <dsp:spPr>
        <a:xfrm>
          <a:off x="5213937" y="2058687"/>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Weather Data</a:t>
          </a:r>
        </a:p>
      </dsp:txBody>
      <dsp:txXfrm>
        <a:off x="5403543" y="2248293"/>
        <a:ext cx="915496" cy="915496"/>
      </dsp:txXfrm>
    </dsp:sp>
    <dsp:sp modelId="{D8AE0375-9360-41C4-91A0-F195D024E613}">
      <dsp:nvSpPr>
        <dsp:cNvPr id="0" name=""/>
        <dsp:cNvSpPr/>
      </dsp:nvSpPr>
      <dsp:spPr>
        <a:xfrm rot="1800000">
          <a:off x="3917333" y="3732825"/>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472606" y="3720561"/>
        <a:ext cx="58449" cy="58449"/>
      </dsp:txXfrm>
    </dsp:sp>
    <dsp:sp modelId="{A4E2FFCE-8793-42DE-A307-EBBD3F1968A4}">
      <dsp:nvSpPr>
        <dsp:cNvPr id="0" name=""/>
        <dsp:cNvSpPr/>
      </dsp:nvSpPr>
      <dsp:spPr>
        <a:xfrm>
          <a:off x="4921292" y="3718358"/>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SCDOT Camera Feeds</a:t>
          </a:r>
        </a:p>
      </dsp:txBody>
      <dsp:txXfrm>
        <a:off x="5110898" y="3907964"/>
        <a:ext cx="915496" cy="915496"/>
      </dsp:txXfrm>
    </dsp:sp>
    <dsp:sp modelId="{806D0A1B-C05A-4D1F-BE5B-A72B2D047A55}">
      <dsp:nvSpPr>
        <dsp:cNvPr id="0" name=""/>
        <dsp:cNvSpPr/>
      </dsp:nvSpPr>
      <dsp:spPr>
        <a:xfrm rot="4200000">
          <a:off x="3271836" y="4274461"/>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827109" y="4262197"/>
        <a:ext cx="58449" cy="58449"/>
      </dsp:txXfrm>
    </dsp:sp>
    <dsp:sp modelId="{8569C312-60FB-4DB0-BBD1-2A2FCC722E67}">
      <dsp:nvSpPr>
        <dsp:cNvPr id="0" name=""/>
        <dsp:cNvSpPr/>
      </dsp:nvSpPr>
      <dsp:spPr>
        <a:xfrm>
          <a:off x="3630298" y="4801630"/>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Portable Work Zone Camera Feeds</a:t>
          </a:r>
        </a:p>
      </dsp:txBody>
      <dsp:txXfrm>
        <a:off x="3819904" y="4991236"/>
        <a:ext cx="915496" cy="915496"/>
      </dsp:txXfrm>
    </dsp:sp>
    <dsp:sp modelId="{131DD6EC-E6E2-41CE-B8BA-4B4ED154620E}">
      <dsp:nvSpPr>
        <dsp:cNvPr id="0" name=""/>
        <dsp:cNvSpPr/>
      </dsp:nvSpPr>
      <dsp:spPr>
        <a:xfrm rot="6600000">
          <a:off x="2429199" y="4274461"/>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984472" y="4262197"/>
        <a:ext cx="58449" cy="58449"/>
      </dsp:txXfrm>
    </dsp:sp>
    <dsp:sp modelId="{60718C74-9DCA-494E-8373-EE77AB0CE07B}">
      <dsp:nvSpPr>
        <dsp:cNvPr id="0" name=""/>
        <dsp:cNvSpPr/>
      </dsp:nvSpPr>
      <dsp:spPr>
        <a:xfrm>
          <a:off x="1945024" y="4801630"/>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Wind / Fog Sensors</a:t>
          </a:r>
        </a:p>
      </dsp:txBody>
      <dsp:txXfrm>
        <a:off x="2134630" y="4991236"/>
        <a:ext cx="915496" cy="915496"/>
      </dsp:txXfrm>
    </dsp:sp>
    <dsp:sp modelId="{F430D58B-859C-4210-81B8-4432FC399730}">
      <dsp:nvSpPr>
        <dsp:cNvPr id="0" name=""/>
        <dsp:cNvSpPr/>
      </dsp:nvSpPr>
      <dsp:spPr>
        <a:xfrm rot="9000000">
          <a:off x="1783702" y="3732825"/>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338975" y="3720561"/>
        <a:ext cx="58449" cy="58449"/>
      </dsp:txXfrm>
    </dsp:sp>
    <dsp:sp modelId="{D9EB6916-7957-4993-A8A7-DFFFC62662AD}">
      <dsp:nvSpPr>
        <dsp:cNvPr id="0" name=""/>
        <dsp:cNvSpPr/>
      </dsp:nvSpPr>
      <dsp:spPr>
        <a:xfrm>
          <a:off x="654030" y="3718358"/>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err="1"/>
            <a:t>Iteris</a:t>
          </a:r>
          <a:r>
            <a:rPr lang="en-US" sz="1100" kern="1200"/>
            <a:t> </a:t>
          </a:r>
          <a:r>
            <a:rPr lang="en-US" sz="1100" kern="1200" err="1"/>
            <a:t>ClearGuide</a:t>
          </a:r>
          <a:r>
            <a:rPr lang="en-US" sz="1100" kern="1200"/>
            <a:t> Data</a:t>
          </a:r>
        </a:p>
      </dsp:txBody>
      <dsp:txXfrm>
        <a:off x="843636" y="3907964"/>
        <a:ext cx="915496" cy="915496"/>
      </dsp:txXfrm>
    </dsp:sp>
    <dsp:sp modelId="{E95B269B-C5F0-45E4-BC42-D576BF8009BA}">
      <dsp:nvSpPr>
        <dsp:cNvPr id="0" name=""/>
        <dsp:cNvSpPr/>
      </dsp:nvSpPr>
      <dsp:spPr>
        <a:xfrm rot="11400000">
          <a:off x="1637380" y="2902990"/>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192653" y="2890726"/>
        <a:ext cx="58449" cy="58449"/>
      </dsp:txXfrm>
    </dsp:sp>
    <dsp:sp modelId="{2BB7BA54-0C9A-45EF-8663-25169DF09662}">
      <dsp:nvSpPr>
        <dsp:cNvPr id="0" name=""/>
        <dsp:cNvSpPr/>
      </dsp:nvSpPr>
      <dsp:spPr>
        <a:xfrm>
          <a:off x="361385" y="2058687"/>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Incident Data</a:t>
          </a:r>
        </a:p>
      </dsp:txBody>
      <dsp:txXfrm>
        <a:off x="550991" y="2248293"/>
        <a:ext cx="915496" cy="915496"/>
      </dsp:txXfrm>
    </dsp:sp>
    <dsp:sp modelId="{9153B689-E8DE-4961-9F61-0237C9EB6871}">
      <dsp:nvSpPr>
        <dsp:cNvPr id="0" name=""/>
        <dsp:cNvSpPr/>
      </dsp:nvSpPr>
      <dsp:spPr>
        <a:xfrm rot="13800000">
          <a:off x="2058698" y="2173245"/>
          <a:ext cx="1168995" cy="33922"/>
        </a:xfrm>
        <a:custGeom>
          <a:avLst/>
          <a:gdLst/>
          <a:ahLst/>
          <a:cxnLst/>
          <a:rect l="0" t="0" r="0" b="0"/>
          <a:pathLst>
            <a:path>
              <a:moveTo>
                <a:pt x="0" y="16961"/>
              </a:moveTo>
              <a:lnTo>
                <a:pt x="1168995" y="169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613971" y="2160981"/>
        <a:ext cx="58449" cy="58449"/>
      </dsp:txXfrm>
    </dsp:sp>
    <dsp:sp modelId="{74F313CD-B8E6-4EFC-ADE5-3B27A894BC00}">
      <dsp:nvSpPr>
        <dsp:cNvPr id="0" name=""/>
        <dsp:cNvSpPr/>
      </dsp:nvSpPr>
      <dsp:spPr>
        <a:xfrm>
          <a:off x="1204022" y="599198"/>
          <a:ext cx="1294708" cy="1294708"/>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On-scene reports from SHEP</a:t>
          </a:r>
        </a:p>
      </dsp:txBody>
      <dsp:txXfrm>
        <a:off x="1393628" y="788804"/>
        <a:ext cx="915496" cy="915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9753-6AC3-4110-9F11-90345A566E96}">
      <dsp:nvSpPr>
        <dsp:cNvPr id="0" name=""/>
        <dsp:cNvSpPr/>
      </dsp:nvSpPr>
      <dsp:spPr>
        <a:xfrm>
          <a:off x="2261995" y="1976362"/>
          <a:ext cx="1515861" cy="1515861"/>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SCDOT District 6 TMC</a:t>
          </a:r>
        </a:p>
      </dsp:txBody>
      <dsp:txXfrm>
        <a:off x="2483988" y="2198355"/>
        <a:ext cx="1071875" cy="1071875"/>
      </dsp:txXfrm>
    </dsp:sp>
    <dsp:sp modelId="{AE97F322-93E5-4D50-957D-CC7140B4E38D}">
      <dsp:nvSpPr>
        <dsp:cNvPr id="0" name=""/>
        <dsp:cNvSpPr/>
      </dsp:nvSpPr>
      <dsp:spPr>
        <a:xfrm rot="16200000">
          <a:off x="2791441" y="1725289"/>
          <a:ext cx="456969" cy="45175"/>
        </a:xfrm>
        <a:custGeom>
          <a:avLst/>
          <a:gdLst/>
          <a:ahLst/>
          <a:cxnLst/>
          <a:rect l="0" t="0" r="0" b="0"/>
          <a:pathLst>
            <a:path>
              <a:moveTo>
                <a:pt x="0" y="22587"/>
              </a:moveTo>
              <a:lnTo>
                <a:pt x="456969" y="22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008502" y="1736453"/>
        <a:ext cx="22848" cy="22848"/>
      </dsp:txXfrm>
    </dsp:sp>
    <dsp:sp modelId="{478942BB-1E51-464E-8FDD-8EBC3A584112}">
      <dsp:nvSpPr>
        <dsp:cNvPr id="0" name=""/>
        <dsp:cNvSpPr/>
      </dsp:nvSpPr>
      <dsp:spPr>
        <a:xfrm>
          <a:off x="2261995" y="3531"/>
          <a:ext cx="1515861" cy="1515861"/>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SCDOT Camera Feeds</a:t>
          </a:r>
        </a:p>
      </dsp:txBody>
      <dsp:txXfrm>
        <a:off x="2483988" y="225524"/>
        <a:ext cx="1071875" cy="1071875"/>
      </dsp:txXfrm>
    </dsp:sp>
    <dsp:sp modelId="{90B8C248-354E-4496-A4DD-B18ADDB32BD2}">
      <dsp:nvSpPr>
        <dsp:cNvPr id="0" name=""/>
        <dsp:cNvSpPr/>
      </dsp:nvSpPr>
      <dsp:spPr>
        <a:xfrm>
          <a:off x="3777857" y="2711705"/>
          <a:ext cx="456969" cy="45175"/>
        </a:xfrm>
        <a:custGeom>
          <a:avLst/>
          <a:gdLst/>
          <a:ahLst/>
          <a:cxnLst/>
          <a:rect l="0" t="0" r="0" b="0"/>
          <a:pathLst>
            <a:path>
              <a:moveTo>
                <a:pt x="0" y="22587"/>
              </a:moveTo>
              <a:lnTo>
                <a:pt x="456969" y="22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994917" y="2722868"/>
        <a:ext cx="22848" cy="22848"/>
      </dsp:txXfrm>
    </dsp:sp>
    <dsp:sp modelId="{C74364E8-95F2-4310-A186-3BAE1EBF0083}">
      <dsp:nvSpPr>
        <dsp:cNvPr id="0" name=""/>
        <dsp:cNvSpPr/>
      </dsp:nvSpPr>
      <dsp:spPr>
        <a:xfrm>
          <a:off x="4234826" y="1976362"/>
          <a:ext cx="1515861" cy="1515861"/>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Iteris ClearGuide Data</a:t>
          </a:r>
        </a:p>
      </dsp:txBody>
      <dsp:txXfrm>
        <a:off x="4456819" y="2198355"/>
        <a:ext cx="1071875" cy="1071875"/>
      </dsp:txXfrm>
    </dsp:sp>
    <dsp:sp modelId="{1EBBF7D3-5993-4F93-A31A-5E4A017EDC55}">
      <dsp:nvSpPr>
        <dsp:cNvPr id="0" name=""/>
        <dsp:cNvSpPr/>
      </dsp:nvSpPr>
      <dsp:spPr>
        <a:xfrm rot="5400000">
          <a:off x="2791441" y="3698120"/>
          <a:ext cx="456969" cy="45175"/>
        </a:xfrm>
        <a:custGeom>
          <a:avLst/>
          <a:gdLst/>
          <a:ahLst/>
          <a:cxnLst/>
          <a:rect l="0" t="0" r="0" b="0"/>
          <a:pathLst>
            <a:path>
              <a:moveTo>
                <a:pt x="0" y="22587"/>
              </a:moveTo>
              <a:lnTo>
                <a:pt x="456969" y="22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008502" y="3709284"/>
        <a:ext cx="22848" cy="22848"/>
      </dsp:txXfrm>
    </dsp:sp>
    <dsp:sp modelId="{451AFA73-81FA-4575-86E4-9675634081DE}">
      <dsp:nvSpPr>
        <dsp:cNvPr id="0" name=""/>
        <dsp:cNvSpPr/>
      </dsp:nvSpPr>
      <dsp:spPr>
        <a:xfrm>
          <a:off x="2261995" y="3949193"/>
          <a:ext cx="1515861" cy="1515861"/>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On-scene reports from SHEP</a:t>
          </a:r>
        </a:p>
      </dsp:txBody>
      <dsp:txXfrm>
        <a:off x="2483988" y="4171186"/>
        <a:ext cx="1071875" cy="1071875"/>
      </dsp:txXfrm>
    </dsp:sp>
    <dsp:sp modelId="{674603FB-8E41-4DE0-9933-704177C59699}">
      <dsp:nvSpPr>
        <dsp:cNvPr id="0" name=""/>
        <dsp:cNvSpPr/>
      </dsp:nvSpPr>
      <dsp:spPr>
        <a:xfrm rot="10800000">
          <a:off x="1805026" y="2711705"/>
          <a:ext cx="456969" cy="45175"/>
        </a:xfrm>
        <a:custGeom>
          <a:avLst/>
          <a:gdLst/>
          <a:ahLst/>
          <a:cxnLst/>
          <a:rect l="0" t="0" r="0" b="0"/>
          <a:pathLst>
            <a:path>
              <a:moveTo>
                <a:pt x="0" y="22587"/>
              </a:moveTo>
              <a:lnTo>
                <a:pt x="456969" y="225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022086" y="2722868"/>
        <a:ext cx="22848" cy="22848"/>
      </dsp:txXfrm>
    </dsp:sp>
    <dsp:sp modelId="{56D50904-7E6C-45B0-905B-9872209C052F}">
      <dsp:nvSpPr>
        <dsp:cNvPr id="0" name=""/>
        <dsp:cNvSpPr/>
      </dsp:nvSpPr>
      <dsp:spPr>
        <a:xfrm>
          <a:off x="289164" y="1976362"/>
          <a:ext cx="1515861" cy="1515861"/>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Incident Data</a:t>
          </a:r>
        </a:p>
      </dsp:txBody>
      <dsp:txXfrm>
        <a:off x="511157" y="2198355"/>
        <a:ext cx="1071875" cy="1071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9753-6AC3-4110-9F11-90345A566E96}">
      <dsp:nvSpPr>
        <dsp:cNvPr id="0" name=""/>
        <dsp:cNvSpPr/>
      </dsp:nvSpPr>
      <dsp:spPr>
        <a:xfrm>
          <a:off x="2384385" y="2818222"/>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CARTA</a:t>
          </a:r>
        </a:p>
      </dsp:txBody>
      <dsp:txXfrm>
        <a:off x="2570531" y="3004368"/>
        <a:ext cx="898790" cy="898790"/>
      </dsp:txXfrm>
    </dsp:sp>
    <dsp:sp modelId="{52E6AE06-1543-4825-9A42-40DA0769497D}">
      <dsp:nvSpPr>
        <dsp:cNvPr id="0" name=""/>
        <dsp:cNvSpPr/>
      </dsp:nvSpPr>
      <dsp:spPr>
        <a:xfrm rot="16200000">
          <a:off x="2446808" y="2226164"/>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991270" y="2216448"/>
        <a:ext cx="57311" cy="57311"/>
      </dsp:txXfrm>
    </dsp:sp>
    <dsp:sp modelId="{51C67347-D12F-4E22-B680-44408246F597}">
      <dsp:nvSpPr>
        <dsp:cNvPr id="0" name=""/>
        <dsp:cNvSpPr/>
      </dsp:nvSpPr>
      <dsp:spPr>
        <a:xfrm>
          <a:off x="2384385" y="400903"/>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Swiftly bus tracking data</a:t>
          </a:r>
        </a:p>
      </dsp:txBody>
      <dsp:txXfrm>
        <a:off x="2570531" y="587049"/>
        <a:ext cx="898790" cy="898790"/>
      </dsp:txXfrm>
    </dsp:sp>
    <dsp:sp modelId="{96159B6D-F978-4C7F-AB30-F9398354833E}">
      <dsp:nvSpPr>
        <dsp:cNvPr id="0" name=""/>
        <dsp:cNvSpPr/>
      </dsp:nvSpPr>
      <dsp:spPr>
        <a:xfrm rot="18600000">
          <a:off x="3223719" y="2508936"/>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3768182" y="2499221"/>
        <a:ext cx="57311" cy="57311"/>
      </dsp:txXfrm>
    </dsp:sp>
    <dsp:sp modelId="{E8672B61-0034-4B63-8E30-96F713FF47DE}">
      <dsp:nvSpPr>
        <dsp:cNvPr id="0" name=""/>
        <dsp:cNvSpPr/>
      </dsp:nvSpPr>
      <dsp:spPr>
        <a:xfrm>
          <a:off x="3938208" y="966448"/>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SCDOT video feeds</a:t>
          </a:r>
        </a:p>
      </dsp:txBody>
      <dsp:txXfrm>
        <a:off x="4124354" y="1152594"/>
        <a:ext cx="898790" cy="898790"/>
      </dsp:txXfrm>
    </dsp:sp>
    <dsp:sp modelId="{F4B4128A-EB0C-4E76-9351-899EF69C5C15}">
      <dsp:nvSpPr>
        <dsp:cNvPr id="0" name=""/>
        <dsp:cNvSpPr/>
      </dsp:nvSpPr>
      <dsp:spPr>
        <a:xfrm rot="21000000">
          <a:off x="3637105" y="3224942"/>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181567" y="3215226"/>
        <a:ext cx="57311" cy="57311"/>
      </dsp:txXfrm>
    </dsp:sp>
    <dsp:sp modelId="{BAA08A22-2286-4EB0-BBCE-FEFFD77271C9}">
      <dsp:nvSpPr>
        <dsp:cNvPr id="0" name=""/>
        <dsp:cNvSpPr/>
      </dsp:nvSpPr>
      <dsp:spPr>
        <a:xfrm>
          <a:off x="4764980" y="2398459"/>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Passenger counts</a:t>
          </a:r>
        </a:p>
      </dsp:txBody>
      <dsp:txXfrm>
        <a:off x="4951126" y="2584605"/>
        <a:ext cx="898790" cy="898790"/>
      </dsp:txXfrm>
    </dsp:sp>
    <dsp:sp modelId="{91719CB3-FFEB-435D-BA7D-67754ED1E09E}">
      <dsp:nvSpPr>
        <dsp:cNvPr id="0" name=""/>
        <dsp:cNvSpPr/>
      </dsp:nvSpPr>
      <dsp:spPr>
        <a:xfrm rot="1800000">
          <a:off x="3493537" y="4039153"/>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038000" y="4029437"/>
        <a:ext cx="57311" cy="57311"/>
      </dsp:txXfrm>
    </dsp:sp>
    <dsp:sp modelId="{CC79FBF2-01E5-4FF0-B979-E219FF62221E}">
      <dsp:nvSpPr>
        <dsp:cNvPr id="0" name=""/>
        <dsp:cNvSpPr/>
      </dsp:nvSpPr>
      <dsp:spPr>
        <a:xfrm>
          <a:off x="4477845" y="4026882"/>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Start/End time of delay</a:t>
          </a:r>
        </a:p>
      </dsp:txBody>
      <dsp:txXfrm>
        <a:off x="4663991" y="4213028"/>
        <a:ext cx="898790" cy="898790"/>
      </dsp:txXfrm>
    </dsp:sp>
    <dsp:sp modelId="{235719C6-F1FB-4D5B-9E24-EE7CE0B26DF5}">
      <dsp:nvSpPr>
        <dsp:cNvPr id="0" name=""/>
        <dsp:cNvSpPr/>
      </dsp:nvSpPr>
      <dsp:spPr>
        <a:xfrm rot="4200000">
          <a:off x="2860193" y="4570592"/>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3404656" y="4560876"/>
        <a:ext cx="57311" cy="57311"/>
      </dsp:txXfrm>
    </dsp:sp>
    <dsp:sp modelId="{D2D20035-ABEF-4330-867C-69688107D493}">
      <dsp:nvSpPr>
        <dsp:cNvPr id="0" name=""/>
        <dsp:cNvSpPr/>
      </dsp:nvSpPr>
      <dsp:spPr>
        <a:xfrm>
          <a:off x="3211157" y="5089759"/>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Delay reason</a:t>
          </a:r>
        </a:p>
      </dsp:txBody>
      <dsp:txXfrm>
        <a:off x="3397303" y="5275905"/>
        <a:ext cx="898790" cy="898790"/>
      </dsp:txXfrm>
    </dsp:sp>
    <dsp:sp modelId="{A3400604-E8A0-4474-99A9-4F8D69FEA704}">
      <dsp:nvSpPr>
        <dsp:cNvPr id="0" name=""/>
        <dsp:cNvSpPr/>
      </dsp:nvSpPr>
      <dsp:spPr>
        <a:xfrm rot="6600000">
          <a:off x="2033422" y="4570592"/>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577884" y="4560876"/>
        <a:ext cx="57311" cy="57311"/>
      </dsp:txXfrm>
    </dsp:sp>
    <dsp:sp modelId="{6DF485D1-57D2-47DA-A9E5-35E5D9C31C0B}">
      <dsp:nvSpPr>
        <dsp:cNvPr id="0" name=""/>
        <dsp:cNvSpPr/>
      </dsp:nvSpPr>
      <dsp:spPr>
        <a:xfrm>
          <a:off x="1557613" y="5089759"/>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Bus Detour</a:t>
          </a:r>
        </a:p>
      </dsp:txBody>
      <dsp:txXfrm>
        <a:off x="1743759" y="5275905"/>
        <a:ext cx="898790" cy="898790"/>
      </dsp:txXfrm>
    </dsp:sp>
    <dsp:sp modelId="{FCEAB92C-1354-4128-A915-616D3187E9C8}">
      <dsp:nvSpPr>
        <dsp:cNvPr id="0" name=""/>
        <dsp:cNvSpPr/>
      </dsp:nvSpPr>
      <dsp:spPr>
        <a:xfrm rot="9000000">
          <a:off x="1400078" y="4039153"/>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1944540" y="4029437"/>
        <a:ext cx="57311" cy="57311"/>
      </dsp:txXfrm>
    </dsp:sp>
    <dsp:sp modelId="{F2AB17B3-9D62-4CEA-9464-51D0239CC25E}">
      <dsp:nvSpPr>
        <dsp:cNvPr id="0" name=""/>
        <dsp:cNvSpPr/>
      </dsp:nvSpPr>
      <dsp:spPr>
        <a:xfrm>
          <a:off x="290925" y="4026882"/>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Driver Attendance</a:t>
          </a:r>
        </a:p>
      </dsp:txBody>
      <dsp:txXfrm>
        <a:off x="477071" y="4213028"/>
        <a:ext cx="898790" cy="898790"/>
      </dsp:txXfrm>
    </dsp:sp>
    <dsp:sp modelId="{04F0BE22-AF59-4881-915E-243A8C8D8F8C}">
      <dsp:nvSpPr>
        <dsp:cNvPr id="0" name=""/>
        <dsp:cNvSpPr/>
      </dsp:nvSpPr>
      <dsp:spPr>
        <a:xfrm rot="11400000">
          <a:off x="1256510" y="3224942"/>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1800973" y="3215226"/>
        <a:ext cx="57311" cy="57311"/>
      </dsp:txXfrm>
    </dsp:sp>
    <dsp:sp modelId="{C0E1888C-A569-4DFA-A6A9-66B5E76296B5}">
      <dsp:nvSpPr>
        <dsp:cNvPr id="0" name=""/>
        <dsp:cNvSpPr/>
      </dsp:nvSpPr>
      <dsp:spPr>
        <a:xfrm>
          <a:off x="3790" y="2398459"/>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Bus Swap Reasons</a:t>
          </a:r>
        </a:p>
      </dsp:txBody>
      <dsp:txXfrm>
        <a:off x="189936" y="2584605"/>
        <a:ext cx="898790" cy="898790"/>
      </dsp:txXfrm>
    </dsp:sp>
    <dsp:sp modelId="{2F6497B1-3D73-4D7E-A371-415F0727A897}">
      <dsp:nvSpPr>
        <dsp:cNvPr id="0" name=""/>
        <dsp:cNvSpPr/>
      </dsp:nvSpPr>
      <dsp:spPr>
        <a:xfrm rot="13800000">
          <a:off x="1669896" y="2508936"/>
          <a:ext cx="1146236" cy="37880"/>
        </a:xfrm>
        <a:custGeom>
          <a:avLst/>
          <a:gdLst/>
          <a:ahLst/>
          <a:cxnLst/>
          <a:rect l="0" t="0" r="0" b="0"/>
          <a:pathLst>
            <a:path>
              <a:moveTo>
                <a:pt x="0" y="18940"/>
              </a:moveTo>
              <a:lnTo>
                <a:pt x="1146236" y="18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214359" y="2499221"/>
        <a:ext cx="57311" cy="57311"/>
      </dsp:txXfrm>
    </dsp:sp>
    <dsp:sp modelId="{38A207B2-BA30-4EE4-97B5-407227A161E8}">
      <dsp:nvSpPr>
        <dsp:cNvPr id="0" name=""/>
        <dsp:cNvSpPr/>
      </dsp:nvSpPr>
      <dsp:spPr>
        <a:xfrm>
          <a:off x="830562" y="966448"/>
          <a:ext cx="1271082" cy="1271082"/>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Wheelchair user denials of lap belt</a:t>
          </a:r>
        </a:p>
      </dsp:txBody>
      <dsp:txXfrm>
        <a:off x="1016708" y="1152594"/>
        <a:ext cx="898790" cy="8987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E9753-6AC3-4110-9F11-90345A566E96}">
      <dsp:nvSpPr>
        <dsp:cNvPr id="0" name=""/>
        <dsp:cNvSpPr/>
      </dsp:nvSpPr>
      <dsp:spPr>
        <a:xfrm>
          <a:off x="2893262" y="2503939"/>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err="1"/>
            <a:t>Alastar</a:t>
          </a:r>
          <a:endParaRPr lang="en-US" sz="2000" kern="1200"/>
        </a:p>
      </dsp:txBody>
      <dsp:txXfrm>
        <a:off x="3051938" y="2662615"/>
        <a:ext cx="766154" cy="766154"/>
      </dsp:txXfrm>
    </dsp:sp>
    <dsp:sp modelId="{AE97F322-93E5-4D50-957D-CC7140B4E38D}">
      <dsp:nvSpPr>
        <dsp:cNvPr id="0" name=""/>
        <dsp:cNvSpPr/>
      </dsp:nvSpPr>
      <dsp:spPr>
        <a:xfrm rot="16200000">
          <a:off x="2726529" y="1781259"/>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399591" y="1760029"/>
        <a:ext cx="70848" cy="70848"/>
      </dsp:txXfrm>
    </dsp:sp>
    <dsp:sp modelId="{478942BB-1E51-464E-8FDD-8EBC3A584112}">
      <dsp:nvSpPr>
        <dsp:cNvPr id="0" name=""/>
        <dsp:cNvSpPr/>
      </dsp:nvSpPr>
      <dsp:spPr>
        <a:xfrm>
          <a:off x="2893262" y="3461"/>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SCDOT Camera Feeds</a:t>
          </a:r>
        </a:p>
      </dsp:txBody>
      <dsp:txXfrm>
        <a:off x="3051938" y="162137"/>
        <a:ext cx="766154" cy="766154"/>
      </dsp:txXfrm>
    </dsp:sp>
    <dsp:sp modelId="{D338BAA2-46A3-447B-8866-AF9A5876DA6D}">
      <dsp:nvSpPr>
        <dsp:cNvPr id="0" name=""/>
        <dsp:cNvSpPr/>
      </dsp:nvSpPr>
      <dsp:spPr>
        <a:xfrm rot="18163636">
          <a:off x="3402460" y="1979730"/>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075522" y="1958500"/>
        <a:ext cx="70848" cy="70848"/>
      </dsp:txXfrm>
    </dsp:sp>
    <dsp:sp modelId="{9DAED65E-F7B0-466F-A9D8-3BD7845594AC}">
      <dsp:nvSpPr>
        <dsp:cNvPr id="0" name=""/>
        <dsp:cNvSpPr/>
      </dsp:nvSpPr>
      <dsp:spPr>
        <a:xfrm>
          <a:off x="4245123" y="400403"/>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DHEC Camera Feeds</a:t>
          </a:r>
        </a:p>
      </dsp:txBody>
      <dsp:txXfrm>
        <a:off x="4403799" y="559079"/>
        <a:ext cx="766154" cy="766154"/>
      </dsp:txXfrm>
    </dsp:sp>
    <dsp:sp modelId="{A8AAC999-8F62-42D6-A1C7-B01A823A8C59}">
      <dsp:nvSpPr>
        <dsp:cNvPr id="0" name=""/>
        <dsp:cNvSpPr/>
      </dsp:nvSpPr>
      <dsp:spPr>
        <a:xfrm rot="20127273">
          <a:off x="3863787" y="2512130"/>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536849" y="2490900"/>
        <a:ext cx="70848" cy="70848"/>
      </dsp:txXfrm>
    </dsp:sp>
    <dsp:sp modelId="{7EF0DB4A-6B94-4722-B7A1-DDECCB8C13EE}">
      <dsp:nvSpPr>
        <dsp:cNvPr id="0" name=""/>
        <dsp:cNvSpPr/>
      </dsp:nvSpPr>
      <dsp:spPr>
        <a:xfrm>
          <a:off x="5167778" y="1465203"/>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Charleston County Schools Camera Feeds</a:t>
          </a:r>
        </a:p>
      </dsp:txBody>
      <dsp:txXfrm>
        <a:off x="5326454" y="1623879"/>
        <a:ext cx="766154" cy="766154"/>
      </dsp:txXfrm>
    </dsp:sp>
    <dsp:sp modelId="{1816EDD1-C1F7-44B8-9D51-C0C57225DD90}">
      <dsp:nvSpPr>
        <dsp:cNvPr id="0" name=""/>
        <dsp:cNvSpPr/>
      </dsp:nvSpPr>
      <dsp:spPr>
        <a:xfrm rot="490909">
          <a:off x="3964043" y="3209426"/>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637105" y="3188196"/>
        <a:ext cx="70848" cy="70848"/>
      </dsp:txXfrm>
    </dsp:sp>
    <dsp:sp modelId="{38380ADD-4FBC-413F-AD9E-6A87853F96CA}">
      <dsp:nvSpPr>
        <dsp:cNvPr id="0" name=""/>
        <dsp:cNvSpPr/>
      </dsp:nvSpPr>
      <dsp:spPr>
        <a:xfrm>
          <a:off x="5368290" y="2859795"/>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NOAA Weather Data</a:t>
          </a:r>
        </a:p>
      </dsp:txBody>
      <dsp:txXfrm>
        <a:off x="5526966" y="3018471"/>
        <a:ext cx="766154" cy="766154"/>
      </dsp:txXfrm>
    </dsp:sp>
    <dsp:sp modelId="{420565E4-69BC-455D-AF1E-7C1E40284CC6}">
      <dsp:nvSpPr>
        <dsp:cNvPr id="0" name=""/>
        <dsp:cNvSpPr/>
      </dsp:nvSpPr>
      <dsp:spPr>
        <a:xfrm rot="2454545">
          <a:off x="3671397" y="3850231"/>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44459" y="3829001"/>
        <a:ext cx="70848" cy="70848"/>
      </dsp:txXfrm>
    </dsp:sp>
    <dsp:sp modelId="{68E18409-2951-4691-A73A-BE0499154472}">
      <dsp:nvSpPr>
        <dsp:cNvPr id="0" name=""/>
        <dsp:cNvSpPr/>
      </dsp:nvSpPr>
      <dsp:spPr>
        <a:xfrm>
          <a:off x="4782998" y="4141405"/>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River Gauges</a:t>
          </a:r>
        </a:p>
      </dsp:txBody>
      <dsp:txXfrm>
        <a:off x="4941674" y="4300081"/>
        <a:ext cx="766154" cy="766154"/>
      </dsp:txXfrm>
    </dsp:sp>
    <dsp:sp modelId="{D447611A-65CC-4EF1-B8F2-651C66333EE7}">
      <dsp:nvSpPr>
        <dsp:cNvPr id="0" name=""/>
        <dsp:cNvSpPr/>
      </dsp:nvSpPr>
      <dsp:spPr>
        <a:xfrm rot="4418182">
          <a:off x="3078762" y="4231094"/>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751824" y="4209864"/>
        <a:ext cx="70848" cy="70848"/>
      </dsp:txXfrm>
    </dsp:sp>
    <dsp:sp modelId="{7AB5EBEF-2EDF-499B-86D9-8CEA7C3EF1D1}">
      <dsp:nvSpPr>
        <dsp:cNvPr id="0" name=""/>
        <dsp:cNvSpPr/>
      </dsp:nvSpPr>
      <dsp:spPr>
        <a:xfrm>
          <a:off x="3597729" y="4903131"/>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Wind Gauges</a:t>
          </a:r>
        </a:p>
      </dsp:txBody>
      <dsp:txXfrm>
        <a:off x="3756405" y="5061807"/>
        <a:ext cx="766154" cy="766154"/>
      </dsp:txXfrm>
    </dsp:sp>
    <dsp:sp modelId="{8FF03821-7ECE-4451-8640-369868FF07BC}">
      <dsp:nvSpPr>
        <dsp:cNvPr id="0" name=""/>
        <dsp:cNvSpPr/>
      </dsp:nvSpPr>
      <dsp:spPr>
        <a:xfrm rot="6381818">
          <a:off x="2374296" y="4231094"/>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047358" y="4209864"/>
        <a:ext cx="70848" cy="70848"/>
      </dsp:txXfrm>
    </dsp:sp>
    <dsp:sp modelId="{7FEF6299-0D85-4B55-B3CA-3D241992F43A}">
      <dsp:nvSpPr>
        <dsp:cNvPr id="0" name=""/>
        <dsp:cNvSpPr/>
      </dsp:nvSpPr>
      <dsp:spPr>
        <a:xfrm>
          <a:off x="2188796" y="4903131"/>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Real time bus locations and routes</a:t>
          </a:r>
        </a:p>
      </dsp:txBody>
      <dsp:txXfrm>
        <a:off x="2347472" y="5061807"/>
        <a:ext cx="766154" cy="766154"/>
      </dsp:txXfrm>
    </dsp:sp>
    <dsp:sp modelId="{A3309BF4-926A-4604-A475-2E119F8FFC2E}">
      <dsp:nvSpPr>
        <dsp:cNvPr id="0" name=""/>
        <dsp:cNvSpPr/>
      </dsp:nvSpPr>
      <dsp:spPr>
        <a:xfrm rot="8345455">
          <a:off x="1781661" y="3850231"/>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454723" y="3829001"/>
        <a:ext cx="70848" cy="70848"/>
      </dsp:txXfrm>
    </dsp:sp>
    <dsp:sp modelId="{F18FB1ED-84F3-417F-9461-067F1FDEE348}">
      <dsp:nvSpPr>
        <dsp:cNvPr id="0" name=""/>
        <dsp:cNvSpPr/>
      </dsp:nvSpPr>
      <dsp:spPr>
        <a:xfrm>
          <a:off x="1003527" y="4141405"/>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TRAINFO Sensors</a:t>
          </a:r>
        </a:p>
      </dsp:txBody>
      <dsp:txXfrm>
        <a:off x="1162203" y="4300081"/>
        <a:ext cx="766154" cy="766154"/>
      </dsp:txXfrm>
    </dsp:sp>
    <dsp:sp modelId="{362D924B-24D7-4E3D-8427-3C3C96EAE019}">
      <dsp:nvSpPr>
        <dsp:cNvPr id="0" name=""/>
        <dsp:cNvSpPr/>
      </dsp:nvSpPr>
      <dsp:spPr>
        <a:xfrm rot="10309091">
          <a:off x="1489015" y="3209426"/>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162077" y="3188196"/>
        <a:ext cx="70848" cy="70848"/>
      </dsp:txXfrm>
    </dsp:sp>
    <dsp:sp modelId="{CAB73458-CE81-4B81-873F-077F38B00D6E}">
      <dsp:nvSpPr>
        <dsp:cNvPr id="0" name=""/>
        <dsp:cNvSpPr/>
      </dsp:nvSpPr>
      <dsp:spPr>
        <a:xfrm>
          <a:off x="418235" y="2859795"/>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Emergency Vehicle Locations </a:t>
          </a:r>
        </a:p>
      </dsp:txBody>
      <dsp:txXfrm>
        <a:off x="576911" y="3018471"/>
        <a:ext cx="766154" cy="766154"/>
      </dsp:txXfrm>
    </dsp:sp>
    <dsp:sp modelId="{7E829B99-E067-4ED6-8FF1-E725935DD070}">
      <dsp:nvSpPr>
        <dsp:cNvPr id="0" name=""/>
        <dsp:cNvSpPr/>
      </dsp:nvSpPr>
      <dsp:spPr>
        <a:xfrm rot="12272727">
          <a:off x="1589271" y="2512130"/>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262333" y="2490900"/>
        <a:ext cx="70848" cy="70848"/>
      </dsp:txXfrm>
    </dsp:sp>
    <dsp:sp modelId="{72E28FDF-5797-4663-BAB5-092CB9530584}">
      <dsp:nvSpPr>
        <dsp:cNvPr id="0" name=""/>
        <dsp:cNvSpPr/>
      </dsp:nvSpPr>
      <dsp:spPr>
        <a:xfrm>
          <a:off x="618747" y="1465203"/>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Road Closures</a:t>
          </a:r>
        </a:p>
      </dsp:txBody>
      <dsp:txXfrm>
        <a:off x="777423" y="1623879"/>
        <a:ext cx="766154" cy="766154"/>
      </dsp:txXfrm>
    </dsp:sp>
    <dsp:sp modelId="{22133BAB-2CB9-4E65-90E3-493BC34321FB}">
      <dsp:nvSpPr>
        <dsp:cNvPr id="0" name=""/>
        <dsp:cNvSpPr/>
      </dsp:nvSpPr>
      <dsp:spPr>
        <a:xfrm rot="14236364">
          <a:off x="2050599" y="1979730"/>
          <a:ext cx="1416972" cy="28388"/>
        </a:xfrm>
        <a:custGeom>
          <a:avLst/>
          <a:gdLst/>
          <a:ahLst/>
          <a:cxnLst/>
          <a:rect l="0" t="0" r="0" b="0"/>
          <a:pathLst>
            <a:path>
              <a:moveTo>
                <a:pt x="0" y="14194"/>
              </a:moveTo>
              <a:lnTo>
                <a:pt x="1416972" y="14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723661" y="1958500"/>
        <a:ext cx="70848" cy="70848"/>
      </dsp:txXfrm>
    </dsp:sp>
    <dsp:sp modelId="{DAD1921E-CD60-48D3-B903-0C50E3B7FCE0}">
      <dsp:nvSpPr>
        <dsp:cNvPr id="0" name=""/>
        <dsp:cNvSpPr/>
      </dsp:nvSpPr>
      <dsp:spPr>
        <a:xfrm>
          <a:off x="1541402" y="400403"/>
          <a:ext cx="1083506" cy="1083506"/>
        </a:xfrm>
        <a:prstGeom prst="ellips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US" sz="1050" kern="1200"/>
            <a:t>Critical Infrastructure</a:t>
          </a:r>
        </a:p>
      </dsp:txBody>
      <dsp:txXfrm>
        <a:off x="1700078" y="559079"/>
        <a:ext cx="766154" cy="7661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C00FC-8296-4EE4-9D56-54F777440CDA}">
      <dsp:nvSpPr>
        <dsp:cNvPr id="0" name=""/>
        <dsp:cNvSpPr/>
      </dsp:nvSpPr>
      <dsp:spPr>
        <a:xfrm>
          <a:off x="2832" y="36585"/>
          <a:ext cx="1448975" cy="367537"/>
        </a:xfrm>
        <a:prstGeom prst="rect">
          <a:avLst/>
        </a:prstGeom>
        <a:solidFill>
          <a:srgbClr val="711C45"/>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Integrated TMC Operations</a:t>
          </a:r>
        </a:p>
      </dsp:txBody>
      <dsp:txXfrm>
        <a:off x="2832" y="36585"/>
        <a:ext cx="1448975" cy="367537"/>
      </dsp:txXfrm>
    </dsp:sp>
    <dsp:sp modelId="{28EA1053-71D3-4469-9028-6A5A16B073F3}">
      <dsp:nvSpPr>
        <dsp:cNvPr id="0" name=""/>
        <dsp:cNvSpPr/>
      </dsp:nvSpPr>
      <dsp:spPr>
        <a:xfrm>
          <a:off x="1451807" y="19357"/>
          <a:ext cx="289795" cy="40199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2FF104-64C5-499C-A372-AF69EB26C1A8}">
      <dsp:nvSpPr>
        <dsp:cNvPr id="0" name=""/>
        <dsp:cNvSpPr/>
      </dsp:nvSpPr>
      <dsp:spPr>
        <a:xfrm>
          <a:off x="1857520" y="19357"/>
          <a:ext cx="3941212" cy="401994"/>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solidFill>
                <a:schemeClr val="bg1"/>
              </a:solidFill>
            </a:rPr>
            <a:t>Examples include increased sharing and integration between TMC’s by co-locating agencies. </a:t>
          </a:r>
        </a:p>
      </dsp:txBody>
      <dsp:txXfrm>
        <a:off x="1857520" y="19357"/>
        <a:ext cx="3941212" cy="401994"/>
      </dsp:txXfrm>
    </dsp:sp>
    <dsp:sp modelId="{B5A27F69-B618-4AEE-AAD7-B716DF42CB43}">
      <dsp:nvSpPr>
        <dsp:cNvPr id="0" name=""/>
        <dsp:cNvSpPr/>
      </dsp:nvSpPr>
      <dsp:spPr>
        <a:xfrm>
          <a:off x="2832" y="478179"/>
          <a:ext cx="1448975" cy="367537"/>
        </a:xfrm>
        <a:prstGeom prst="rect">
          <a:avLst/>
        </a:prstGeom>
        <a:solidFill>
          <a:srgbClr val="711C45"/>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Sustainable Resources for TMC’s </a:t>
          </a:r>
        </a:p>
      </dsp:txBody>
      <dsp:txXfrm>
        <a:off x="2832" y="478179"/>
        <a:ext cx="1448975" cy="367537"/>
      </dsp:txXfrm>
    </dsp:sp>
    <dsp:sp modelId="{A47394DB-2A3B-4786-884B-00E874CA0288}">
      <dsp:nvSpPr>
        <dsp:cNvPr id="0" name=""/>
        <dsp:cNvSpPr/>
      </dsp:nvSpPr>
      <dsp:spPr>
        <a:xfrm>
          <a:off x="1451807" y="460951"/>
          <a:ext cx="289795" cy="40199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679B36-FF14-4F5D-A810-DD583A007B2C}">
      <dsp:nvSpPr>
        <dsp:cNvPr id="0" name=""/>
        <dsp:cNvSpPr/>
      </dsp:nvSpPr>
      <dsp:spPr>
        <a:xfrm>
          <a:off x="1857520" y="460951"/>
          <a:ext cx="3941212" cy="401994"/>
        </a:xfrm>
        <a:prstGeom prst="rect">
          <a:avLst/>
        </a:prstGeom>
        <a:solidFill>
          <a:srgbClr val="711C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plans for establishing reliable resources such as funding and staffing. </a:t>
          </a:r>
          <a:endParaRPr lang="en-US" sz="1100" b="0" kern="1200" dirty="0">
            <a:solidFill>
              <a:schemeClr val="bg1"/>
            </a:solidFill>
          </a:endParaRPr>
        </a:p>
      </dsp:txBody>
      <dsp:txXfrm>
        <a:off x="1857520" y="460951"/>
        <a:ext cx="3941212" cy="401994"/>
      </dsp:txXfrm>
    </dsp:sp>
    <dsp:sp modelId="{B2F3263D-D0A6-411A-8468-620F7B376F3E}">
      <dsp:nvSpPr>
        <dsp:cNvPr id="0" name=""/>
        <dsp:cNvSpPr/>
      </dsp:nvSpPr>
      <dsp:spPr>
        <a:xfrm>
          <a:off x="2832" y="994430"/>
          <a:ext cx="1448975" cy="367537"/>
        </a:xfrm>
        <a:prstGeom prst="rect">
          <a:avLst/>
        </a:prstGeom>
        <a:solidFill>
          <a:srgbClr val="727336"/>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Integrated Real Time Network Data</a:t>
          </a:r>
        </a:p>
      </dsp:txBody>
      <dsp:txXfrm>
        <a:off x="2832" y="994430"/>
        <a:ext cx="1448975" cy="367537"/>
      </dsp:txXfrm>
    </dsp:sp>
    <dsp:sp modelId="{89DE589B-F3B8-40B8-BB56-83D9F2B98710}">
      <dsp:nvSpPr>
        <dsp:cNvPr id="0" name=""/>
        <dsp:cNvSpPr/>
      </dsp:nvSpPr>
      <dsp:spPr>
        <a:xfrm>
          <a:off x="1451807" y="902545"/>
          <a:ext cx="289795" cy="5513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568E2-4F7C-4935-85DD-888253F2145B}">
      <dsp:nvSpPr>
        <dsp:cNvPr id="0" name=""/>
        <dsp:cNvSpPr/>
      </dsp:nvSpPr>
      <dsp:spPr>
        <a:xfrm>
          <a:off x="1857520" y="902545"/>
          <a:ext cx="3941212" cy="551306"/>
        </a:xfrm>
        <a:prstGeom prst="rect">
          <a:avLst/>
        </a:prstGeom>
        <a:solidFill>
          <a:srgbClr val="7273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solidFill>
                <a:schemeClr val="bg1"/>
              </a:solidFill>
            </a:rPr>
            <a:t>Examples include using real-time data sources to inform operators and traffic management staff of the transportation network’s real-time performance. </a:t>
          </a:r>
        </a:p>
      </dsp:txBody>
      <dsp:txXfrm>
        <a:off x="1857520" y="902545"/>
        <a:ext cx="3941212" cy="551306"/>
      </dsp:txXfrm>
    </dsp:sp>
    <dsp:sp modelId="{6E510E44-ED8A-4FE7-9409-768B46B9DFFD}">
      <dsp:nvSpPr>
        <dsp:cNvPr id="0" name=""/>
        <dsp:cNvSpPr/>
      </dsp:nvSpPr>
      <dsp:spPr>
        <a:xfrm>
          <a:off x="2832" y="1585336"/>
          <a:ext cx="1448975" cy="367537"/>
        </a:xfrm>
        <a:prstGeom prst="rect">
          <a:avLst/>
        </a:prstGeom>
        <a:solidFill>
          <a:srgbClr val="44546A"/>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Integrated Traffic Management </a:t>
          </a:r>
        </a:p>
      </dsp:txBody>
      <dsp:txXfrm>
        <a:off x="2832" y="1585336"/>
        <a:ext cx="1448975" cy="367537"/>
      </dsp:txXfrm>
    </dsp:sp>
    <dsp:sp modelId="{B6DA629D-FAD0-4888-B308-F62E12AF6159}">
      <dsp:nvSpPr>
        <dsp:cNvPr id="0" name=""/>
        <dsp:cNvSpPr/>
      </dsp:nvSpPr>
      <dsp:spPr>
        <a:xfrm>
          <a:off x="1451807" y="1493451"/>
          <a:ext cx="289795" cy="5513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6196A6-3EC3-49E5-B96C-F76E369609B4}">
      <dsp:nvSpPr>
        <dsp:cNvPr id="0" name=""/>
        <dsp:cNvSpPr/>
      </dsp:nvSpPr>
      <dsp:spPr>
        <a:xfrm>
          <a:off x="1857520" y="1493451"/>
          <a:ext cx="3941212" cy="55130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Integrated Corridor Management with signal timing flush plans, traveler information, and CCTV monitoring across jurisdictions. </a:t>
          </a:r>
          <a:endParaRPr lang="en-US" sz="1100" b="0" kern="1200" dirty="0">
            <a:solidFill>
              <a:schemeClr val="bg1"/>
            </a:solidFill>
          </a:endParaRPr>
        </a:p>
      </dsp:txBody>
      <dsp:txXfrm>
        <a:off x="1857520" y="1493451"/>
        <a:ext cx="3941212" cy="551306"/>
      </dsp:txXfrm>
    </dsp:sp>
    <dsp:sp modelId="{8D9DB571-B01C-49A4-A259-B15CD3A1ACA7}">
      <dsp:nvSpPr>
        <dsp:cNvPr id="0" name=""/>
        <dsp:cNvSpPr/>
      </dsp:nvSpPr>
      <dsp:spPr>
        <a:xfrm>
          <a:off x="2832" y="2084358"/>
          <a:ext cx="1448975" cy="517275"/>
        </a:xfrm>
        <a:prstGeom prst="rect">
          <a:avLst/>
        </a:prstGeom>
        <a:solidFill>
          <a:srgbClr val="44546A"/>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Dedicated Resources for Operations and Maintenance</a:t>
          </a:r>
        </a:p>
      </dsp:txBody>
      <dsp:txXfrm>
        <a:off x="2832" y="2084358"/>
        <a:ext cx="1448975" cy="517275"/>
      </dsp:txXfrm>
    </dsp:sp>
    <dsp:sp modelId="{428528D9-1E92-461A-82B4-570D37CC4220}">
      <dsp:nvSpPr>
        <dsp:cNvPr id="0" name=""/>
        <dsp:cNvSpPr/>
      </dsp:nvSpPr>
      <dsp:spPr>
        <a:xfrm>
          <a:off x="1451807" y="2084358"/>
          <a:ext cx="289795" cy="5172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75D0AC-3F84-413E-AECB-752956E5DA5E}">
      <dsp:nvSpPr>
        <dsp:cNvPr id="0" name=""/>
        <dsp:cNvSpPr/>
      </dsp:nvSpPr>
      <dsp:spPr>
        <a:xfrm>
          <a:off x="1857520" y="2084358"/>
          <a:ext cx="3941212" cy="517275"/>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statewide and regional maintenance contracts, grant funding, and internal roles focused on ITS. </a:t>
          </a:r>
          <a:endParaRPr lang="en-US" sz="1100" b="0" kern="1200" dirty="0">
            <a:solidFill>
              <a:schemeClr val="bg1"/>
            </a:solidFill>
          </a:endParaRPr>
        </a:p>
      </dsp:txBody>
      <dsp:txXfrm>
        <a:off x="1857520" y="2084358"/>
        <a:ext cx="3941212" cy="517275"/>
      </dsp:txXfrm>
    </dsp:sp>
    <dsp:sp modelId="{93122CEF-374A-4453-BE96-AD6C2FC3FFD7}">
      <dsp:nvSpPr>
        <dsp:cNvPr id="0" name=""/>
        <dsp:cNvSpPr/>
      </dsp:nvSpPr>
      <dsp:spPr>
        <a:xfrm>
          <a:off x="2832" y="2658461"/>
          <a:ext cx="1448975" cy="367537"/>
        </a:xfrm>
        <a:prstGeom prst="rect">
          <a:avLst/>
        </a:prstGeom>
        <a:solidFill>
          <a:srgbClr val="44546A"/>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Remote Access to Signal Systems</a:t>
          </a:r>
        </a:p>
      </dsp:txBody>
      <dsp:txXfrm>
        <a:off x="2832" y="2658461"/>
        <a:ext cx="1448975" cy="367537"/>
      </dsp:txXfrm>
    </dsp:sp>
    <dsp:sp modelId="{7586C0B1-45D8-4806-9DA4-57070CE0F61E}">
      <dsp:nvSpPr>
        <dsp:cNvPr id="0" name=""/>
        <dsp:cNvSpPr/>
      </dsp:nvSpPr>
      <dsp:spPr>
        <a:xfrm>
          <a:off x="1451807" y="2641233"/>
          <a:ext cx="289795" cy="40199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D8205-B350-4666-A97C-F9B287CD1808}">
      <dsp:nvSpPr>
        <dsp:cNvPr id="0" name=""/>
        <dsp:cNvSpPr/>
      </dsp:nvSpPr>
      <dsp:spPr>
        <a:xfrm>
          <a:off x="1857520" y="2641233"/>
          <a:ext cx="3941212" cy="401994"/>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local agencies sharing access to their signals with the State TMC after hours. </a:t>
          </a:r>
          <a:endParaRPr lang="en-US" sz="1100" b="0" kern="1200" dirty="0">
            <a:solidFill>
              <a:schemeClr val="bg1"/>
            </a:solidFill>
          </a:endParaRPr>
        </a:p>
      </dsp:txBody>
      <dsp:txXfrm>
        <a:off x="1857520" y="2641233"/>
        <a:ext cx="3941212" cy="401994"/>
      </dsp:txXfrm>
    </dsp:sp>
    <dsp:sp modelId="{FF7116C9-1535-4710-8CB9-822E7ACB1749}">
      <dsp:nvSpPr>
        <dsp:cNvPr id="0" name=""/>
        <dsp:cNvSpPr/>
      </dsp:nvSpPr>
      <dsp:spPr>
        <a:xfrm>
          <a:off x="2832" y="3174711"/>
          <a:ext cx="1448975" cy="367537"/>
        </a:xfrm>
        <a:prstGeom prst="rect">
          <a:avLst/>
        </a:prstGeom>
        <a:solidFill>
          <a:srgbClr val="44546A"/>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Signal Timing Prioritization Program</a:t>
          </a:r>
        </a:p>
      </dsp:txBody>
      <dsp:txXfrm>
        <a:off x="2832" y="3174711"/>
        <a:ext cx="1448975" cy="367537"/>
      </dsp:txXfrm>
    </dsp:sp>
    <dsp:sp modelId="{ACC57548-2713-4B08-86FF-1AD1B384C8E3}">
      <dsp:nvSpPr>
        <dsp:cNvPr id="0" name=""/>
        <dsp:cNvSpPr/>
      </dsp:nvSpPr>
      <dsp:spPr>
        <a:xfrm>
          <a:off x="1451807" y="3082827"/>
          <a:ext cx="289795" cy="55130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6BF1A-52A1-4CD2-B2D5-054E39787728}">
      <dsp:nvSpPr>
        <dsp:cNvPr id="0" name=""/>
        <dsp:cNvSpPr/>
      </dsp:nvSpPr>
      <dsp:spPr>
        <a:xfrm>
          <a:off x="1857520" y="3082827"/>
          <a:ext cx="3941212" cy="551306"/>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prioritization tools to assess corridors across jurisdictional boundaries and a plan for proactively updating signal timing plans. </a:t>
          </a:r>
          <a:endParaRPr lang="en-US" sz="1100" b="0" kern="1200" dirty="0">
            <a:solidFill>
              <a:schemeClr val="bg1"/>
            </a:solidFill>
          </a:endParaRPr>
        </a:p>
      </dsp:txBody>
      <dsp:txXfrm>
        <a:off x="1857520" y="3082827"/>
        <a:ext cx="3941212" cy="551306"/>
      </dsp:txXfrm>
    </dsp:sp>
    <dsp:sp modelId="{8963C284-F7A8-4D61-99BC-1912B5247E4B}">
      <dsp:nvSpPr>
        <dsp:cNvPr id="0" name=""/>
        <dsp:cNvSpPr/>
      </dsp:nvSpPr>
      <dsp:spPr>
        <a:xfrm>
          <a:off x="2832" y="3689898"/>
          <a:ext cx="1448975" cy="517275"/>
        </a:xfrm>
        <a:prstGeom prst="rect">
          <a:avLst/>
        </a:prstGeom>
        <a:solidFill>
          <a:srgbClr val="C15512"/>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Real Time sharing of at grade crossing information</a:t>
          </a:r>
        </a:p>
      </dsp:txBody>
      <dsp:txXfrm>
        <a:off x="2832" y="3689898"/>
        <a:ext cx="1448975" cy="517275"/>
      </dsp:txXfrm>
    </dsp:sp>
    <dsp:sp modelId="{C6F39848-DCD0-4354-B734-986DA337FB0E}">
      <dsp:nvSpPr>
        <dsp:cNvPr id="0" name=""/>
        <dsp:cNvSpPr/>
      </dsp:nvSpPr>
      <dsp:spPr>
        <a:xfrm>
          <a:off x="1451807" y="3673733"/>
          <a:ext cx="289795" cy="549604"/>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223B2C-1CB2-4035-B7CA-A56875A75E37}">
      <dsp:nvSpPr>
        <dsp:cNvPr id="0" name=""/>
        <dsp:cNvSpPr/>
      </dsp:nvSpPr>
      <dsp:spPr>
        <a:xfrm>
          <a:off x="1857520" y="3673733"/>
          <a:ext cx="3941212" cy="549604"/>
        </a:xfrm>
        <a:prstGeom prst="rect">
          <a:avLst/>
        </a:prstGeom>
        <a:solidFill>
          <a:srgbClr val="C15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using real time at-grade crossing status to determine impacts on transit or emergency responder routes and alert or reroute drivers. </a:t>
          </a:r>
          <a:endParaRPr lang="en-US" sz="1100" b="0" kern="1200" dirty="0">
            <a:solidFill>
              <a:schemeClr val="bg1"/>
            </a:solidFill>
          </a:endParaRPr>
        </a:p>
      </dsp:txBody>
      <dsp:txXfrm>
        <a:off x="1857520" y="3673733"/>
        <a:ext cx="3941212" cy="549604"/>
      </dsp:txXfrm>
    </dsp:sp>
    <dsp:sp modelId="{2300E626-D19E-4795-A2C2-5BF5E3BD39E4}">
      <dsp:nvSpPr>
        <dsp:cNvPr id="0" name=""/>
        <dsp:cNvSpPr/>
      </dsp:nvSpPr>
      <dsp:spPr>
        <a:xfrm>
          <a:off x="2832" y="4429478"/>
          <a:ext cx="1448975" cy="367537"/>
        </a:xfrm>
        <a:prstGeom prst="rect">
          <a:avLst/>
        </a:prstGeom>
        <a:solidFill>
          <a:schemeClr val="tx1">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Performance Measures Program</a:t>
          </a:r>
        </a:p>
      </dsp:txBody>
      <dsp:txXfrm>
        <a:off x="2832" y="4429478"/>
        <a:ext cx="1448975" cy="367537"/>
      </dsp:txXfrm>
    </dsp:sp>
    <dsp:sp modelId="{3C80646E-D55A-40CB-8287-FC94D233A37B}">
      <dsp:nvSpPr>
        <dsp:cNvPr id="0" name=""/>
        <dsp:cNvSpPr/>
      </dsp:nvSpPr>
      <dsp:spPr>
        <a:xfrm>
          <a:off x="1451807" y="4262938"/>
          <a:ext cx="289795" cy="7006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E15EF7-B699-422A-A148-993A6002FF28}">
      <dsp:nvSpPr>
        <dsp:cNvPr id="0" name=""/>
        <dsp:cNvSpPr/>
      </dsp:nvSpPr>
      <dsp:spPr>
        <a:xfrm>
          <a:off x="1857520" y="4262938"/>
          <a:ext cx="3941212" cy="700618"/>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solidFill>
                <a:schemeClr val="bg1"/>
              </a:solidFill>
            </a:rPr>
            <a:t>Examples include dashboards for real-time arterial performance measures, updating crash reports to capture data for performance measures, and including performance measures in after action reviews. </a:t>
          </a:r>
        </a:p>
      </dsp:txBody>
      <dsp:txXfrm>
        <a:off x="1857520" y="4262938"/>
        <a:ext cx="3941212" cy="700618"/>
      </dsp:txXfrm>
    </dsp:sp>
    <dsp:sp modelId="{B74851C8-6216-4138-BEC4-1B34FFA2B2FC}">
      <dsp:nvSpPr>
        <dsp:cNvPr id="0" name=""/>
        <dsp:cNvSpPr/>
      </dsp:nvSpPr>
      <dsp:spPr>
        <a:xfrm>
          <a:off x="2832" y="5003156"/>
          <a:ext cx="1448975" cy="517275"/>
        </a:xfrm>
        <a:prstGeom prst="rect">
          <a:avLst/>
        </a:prstGeom>
        <a:solidFill>
          <a:srgbClr val="44546A"/>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Regional Guidance for Assessing and Accessing Data</a:t>
          </a:r>
        </a:p>
      </dsp:txBody>
      <dsp:txXfrm>
        <a:off x="2832" y="5003156"/>
        <a:ext cx="1448975" cy="517275"/>
      </dsp:txXfrm>
    </dsp:sp>
    <dsp:sp modelId="{60E7B48D-1DED-4080-9C3E-AE32F06EC0AE}">
      <dsp:nvSpPr>
        <dsp:cNvPr id="0" name=""/>
        <dsp:cNvSpPr/>
      </dsp:nvSpPr>
      <dsp:spPr>
        <a:xfrm>
          <a:off x="1451807" y="5003156"/>
          <a:ext cx="289795" cy="5172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FE04CF-9F9E-4690-A8F8-A1980149AAFB}">
      <dsp:nvSpPr>
        <dsp:cNvPr id="0" name=""/>
        <dsp:cNvSpPr/>
      </dsp:nvSpPr>
      <dsp:spPr>
        <a:xfrm>
          <a:off x="1857520" y="5003156"/>
          <a:ext cx="3941212" cy="517275"/>
        </a:xfrm>
        <a:prstGeom prst="rect">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solidFill>
                <a:schemeClr val="bg1"/>
              </a:solidFill>
            </a:rPr>
            <a:t>Examples include data flow documentation and connection security plans. </a:t>
          </a:r>
        </a:p>
      </dsp:txBody>
      <dsp:txXfrm>
        <a:off x="1857520" y="5003156"/>
        <a:ext cx="3941212" cy="517275"/>
      </dsp:txXfrm>
    </dsp:sp>
    <dsp:sp modelId="{87A67917-FEAF-4A00-BABD-1BD9DD5BFECF}">
      <dsp:nvSpPr>
        <dsp:cNvPr id="0" name=""/>
        <dsp:cNvSpPr/>
      </dsp:nvSpPr>
      <dsp:spPr>
        <a:xfrm>
          <a:off x="2832" y="5726572"/>
          <a:ext cx="1448975" cy="367537"/>
        </a:xfrm>
        <a:prstGeom prst="rect">
          <a:avLst/>
        </a:prstGeom>
        <a:solidFill>
          <a:schemeClr val="tx1">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Education on emerging technologies </a:t>
          </a:r>
        </a:p>
      </dsp:txBody>
      <dsp:txXfrm>
        <a:off x="2832" y="5726572"/>
        <a:ext cx="1448975" cy="367537"/>
      </dsp:txXfrm>
    </dsp:sp>
    <dsp:sp modelId="{1FE4774F-0B16-4386-A6DB-AB44E006597B}">
      <dsp:nvSpPr>
        <dsp:cNvPr id="0" name=""/>
        <dsp:cNvSpPr/>
      </dsp:nvSpPr>
      <dsp:spPr>
        <a:xfrm>
          <a:off x="1451807" y="5560031"/>
          <a:ext cx="289795" cy="700618"/>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55CE82-8B5F-4B22-BCC5-951E1916CE15}">
      <dsp:nvSpPr>
        <dsp:cNvPr id="0" name=""/>
        <dsp:cNvSpPr/>
      </dsp:nvSpPr>
      <dsp:spPr>
        <a:xfrm>
          <a:off x="1857520" y="5560031"/>
          <a:ext cx="3941212" cy="700618"/>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solidFill>
                <a:schemeClr val="bg1"/>
              </a:solidFill>
            </a:rPr>
            <a:t>Examples include being involved in the evolution of the industry through professional organizations (webinars, lunch and learns, conferences, etc. ), peer exchanges, and ITS integration with other planning documents. </a:t>
          </a:r>
          <a:endParaRPr lang="en-US" sz="1100" b="0" kern="1200" dirty="0">
            <a:solidFill>
              <a:schemeClr val="bg1"/>
            </a:solidFill>
          </a:endParaRPr>
        </a:p>
      </dsp:txBody>
      <dsp:txXfrm>
        <a:off x="1857520" y="5560031"/>
        <a:ext cx="3941212" cy="700618"/>
      </dsp:txXfrm>
    </dsp:sp>
    <dsp:sp modelId="{877CB513-74CD-4477-B0DF-AFA4477B4F8B}">
      <dsp:nvSpPr>
        <dsp:cNvPr id="0" name=""/>
        <dsp:cNvSpPr/>
      </dsp:nvSpPr>
      <dsp:spPr>
        <a:xfrm>
          <a:off x="2832" y="6300250"/>
          <a:ext cx="1448975" cy="830362"/>
        </a:xfrm>
        <a:prstGeom prst="rect">
          <a:avLst/>
        </a:prstGeom>
        <a:solidFill>
          <a:schemeClr val="tx1">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488950">
            <a:lnSpc>
              <a:spcPct val="90000"/>
            </a:lnSpc>
            <a:spcBef>
              <a:spcPct val="0"/>
            </a:spcBef>
            <a:spcAft>
              <a:spcPct val="35000"/>
            </a:spcAft>
            <a:buNone/>
          </a:pPr>
          <a:r>
            <a:rPr lang="en-US" sz="1100" b="0" kern="1200" dirty="0">
              <a:solidFill>
                <a:schemeClr val="bg1"/>
              </a:solidFill>
            </a:rPr>
            <a:t>Educate leadership to champion the use and funding of technology to assist with active traffic management </a:t>
          </a:r>
        </a:p>
      </dsp:txBody>
      <dsp:txXfrm>
        <a:off x="2832" y="6300250"/>
        <a:ext cx="1448975" cy="830362"/>
      </dsp:txXfrm>
    </dsp:sp>
    <dsp:sp modelId="{CC40FD72-1ECD-40B1-830B-F75344861549}">
      <dsp:nvSpPr>
        <dsp:cNvPr id="0" name=""/>
        <dsp:cNvSpPr/>
      </dsp:nvSpPr>
      <dsp:spPr>
        <a:xfrm>
          <a:off x="1451807" y="6300250"/>
          <a:ext cx="289795" cy="8303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A48264-6DCB-44DA-83CC-EC9789FE7C17}">
      <dsp:nvSpPr>
        <dsp:cNvPr id="0" name=""/>
        <dsp:cNvSpPr/>
      </dsp:nvSpPr>
      <dsp:spPr>
        <a:xfrm>
          <a:off x="1857520" y="6300250"/>
          <a:ext cx="3941212" cy="830362"/>
        </a:xfrm>
        <a:prstGeom prst="rect">
          <a:avLst/>
        </a:prstGeom>
        <a:solidFill>
          <a:schemeClr val="tx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dirty="0">
              <a:solidFill>
                <a:schemeClr val="bg1"/>
              </a:solidFill>
            </a:rPr>
            <a:t>Examples include training for leadership, celebrating wins, and communicating performance. </a:t>
          </a:r>
        </a:p>
      </dsp:txBody>
      <dsp:txXfrm>
        <a:off x="1857520" y="6300250"/>
        <a:ext cx="3941212" cy="83036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8FA09-7F48-4914-94DA-F343EDEB6B82}" type="datetimeFigureOut">
              <a:rPr lang="en-US" smtClean="0"/>
              <a:t>3/21/2023</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22A7-4474-4769-84E4-00E139067450}" type="slidenum">
              <a:rPr lang="en-US" smtClean="0"/>
              <a:t>‹#›</a:t>
            </a:fld>
            <a:endParaRPr lang="en-US"/>
          </a:p>
        </p:txBody>
      </p:sp>
    </p:spTree>
    <p:extLst>
      <p:ext uri="{BB962C8B-B14F-4D97-AF65-F5344CB8AC3E}">
        <p14:creationId xmlns:p14="http://schemas.microsoft.com/office/powerpoint/2010/main" val="294283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a:t>
            </a:fld>
            <a:endParaRPr lang="en-US"/>
          </a:p>
        </p:txBody>
      </p:sp>
    </p:spTree>
    <p:extLst>
      <p:ext uri="{BB962C8B-B14F-4D97-AF65-F5344CB8AC3E}">
        <p14:creationId xmlns:p14="http://schemas.microsoft.com/office/powerpoint/2010/main" val="3936454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10</a:t>
            </a:fld>
            <a:endParaRPr lang="en-US"/>
          </a:p>
        </p:txBody>
      </p:sp>
    </p:spTree>
    <p:extLst>
      <p:ext uri="{BB962C8B-B14F-4D97-AF65-F5344CB8AC3E}">
        <p14:creationId xmlns:p14="http://schemas.microsoft.com/office/powerpoint/2010/main" val="976621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11</a:t>
            </a:fld>
            <a:endParaRPr lang="en-US"/>
          </a:p>
        </p:txBody>
      </p:sp>
    </p:spTree>
    <p:extLst>
      <p:ext uri="{BB962C8B-B14F-4D97-AF65-F5344CB8AC3E}">
        <p14:creationId xmlns:p14="http://schemas.microsoft.com/office/powerpoint/2010/main" val="49503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12</a:t>
            </a:fld>
            <a:endParaRPr lang="en-US"/>
          </a:p>
        </p:txBody>
      </p:sp>
    </p:spTree>
    <p:extLst>
      <p:ext uri="{BB962C8B-B14F-4D97-AF65-F5344CB8AC3E}">
        <p14:creationId xmlns:p14="http://schemas.microsoft.com/office/powerpoint/2010/main" val="338118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13</a:t>
            </a:fld>
            <a:endParaRPr lang="en-US"/>
          </a:p>
        </p:txBody>
      </p:sp>
    </p:spTree>
    <p:extLst>
      <p:ext uri="{BB962C8B-B14F-4D97-AF65-F5344CB8AC3E}">
        <p14:creationId xmlns:p14="http://schemas.microsoft.com/office/powerpoint/2010/main" val="113432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14</a:t>
            </a:fld>
            <a:endParaRPr lang="en-US"/>
          </a:p>
        </p:txBody>
      </p:sp>
    </p:spTree>
    <p:extLst>
      <p:ext uri="{BB962C8B-B14F-4D97-AF65-F5344CB8AC3E}">
        <p14:creationId xmlns:p14="http://schemas.microsoft.com/office/powerpoint/2010/main" val="3806085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15</a:t>
            </a:fld>
            <a:endParaRPr lang="en-US"/>
          </a:p>
        </p:txBody>
      </p:sp>
    </p:spTree>
    <p:extLst>
      <p:ext uri="{BB962C8B-B14F-4D97-AF65-F5344CB8AC3E}">
        <p14:creationId xmlns:p14="http://schemas.microsoft.com/office/powerpoint/2010/main" val="123177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16</a:t>
            </a:fld>
            <a:endParaRPr lang="en-US"/>
          </a:p>
        </p:txBody>
      </p:sp>
    </p:spTree>
    <p:extLst>
      <p:ext uri="{BB962C8B-B14F-4D97-AF65-F5344CB8AC3E}">
        <p14:creationId xmlns:p14="http://schemas.microsoft.com/office/powerpoint/2010/main" val="372821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17</a:t>
            </a:fld>
            <a:endParaRPr lang="en-US"/>
          </a:p>
        </p:txBody>
      </p:sp>
    </p:spTree>
    <p:extLst>
      <p:ext uri="{BB962C8B-B14F-4D97-AF65-F5344CB8AC3E}">
        <p14:creationId xmlns:p14="http://schemas.microsoft.com/office/powerpoint/2010/main" val="284801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18</a:t>
            </a:fld>
            <a:endParaRPr lang="en-US"/>
          </a:p>
        </p:txBody>
      </p:sp>
    </p:spTree>
    <p:extLst>
      <p:ext uri="{BB962C8B-B14F-4D97-AF65-F5344CB8AC3E}">
        <p14:creationId xmlns:p14="http://schemas.microsoft.com/office/powerpoint/2010/main" val="3889836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19</a:t>
            </a:fld>
            <a:endParaRPr lang="en-US"/>
          </a:p>
        </p:txBody>
      </p:sp>
    </p:spTree>
    <p:extLst>
      <p:ext uri="{BB962C8B-B14F-4D97-AF65-F5344CB8AC3E}">
        <p14:creationId xmlns:p14="http://schemas.microsoft.com/office/powerpoint/2010/main" val="336134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a:t>
            </a:fld>
            <a:endParaRPr lang="en-US"/>
          </a:p>
        </p:txBody>
      </p:sp>
    </p:spTree>
    <p:extLst>
      <p:ext uri="{BB962C8B-B14F-4D97-AF65-F5344CB8AC3E}">
        <p14:creationId xmlns:p14="http://schemas.microsoft.com/office/powerpoint/2010/main" val="164387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20</a:t>
            </a:fld>
            <a:endParaRPr lang="en-US"/>
          </a:p>
        </p:txBody>
      </p:sp>
    </p:spTree>
    <p:extLst>
      <p:ext uri="{BB962C8B-B14F-4D97-AF65-F5344CB8AC3E}">
        <p14:creationId xmlns:p14="http://schemas.microsoft.com/office/powerpoint/2010/main" val="4191324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21</a:t>
            </a:fld>
            <a:endParaRPr lang="en-US"/>
          </a:p>
        </p:txBody>
      </p:sp>
    </p:spTree>
    <p:extLst>
      <p:ext uri="{BB962C8B-B14F-4D97-AF65-F5344CB8AC3E}">
        <p14:creationId xmlns:p14="http://schemas.microsoft.com/office/powerpoint/2010/main" val="22146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22</a:t>
            </a:fld>
            <a:endParaRPr lang="en-US"/>
          </a:p>
        </p:txBody>
      </p:sp>
    </p:spTree>
    <p:extLst>
      <p:ext uri="{BB962C8B-B14F-4D97-AF65-F5344CB8AC3E}">
        <p14:creationId xmlns:p14="http://schemas.microsoft.com/office/powerpoint/2010/main" val="747353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23</a:t>
            </a:fld>
            <a:endParaRPr lang="en-US"/>
          </a:p>
        </p:txBody>
      </p:sp>
    </p:spTree>
    <p:extLst>
      <p:ext uri="{BB962C8B-B14F-4D97-AF65-F5344CB8AC3E}">
        <p14:creationId xmlns:p14="http://schemas.microsoft.com/office/powerpoint/2010/main" val="370285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24</a:t>
            </a:fld>
            <a:endParaRPr lang="en-US"/>
          </a:p>
        </p:txBody>
      </p:sp>
    </p:spTree>
    <p:extLst>
      <p:ext uri="{BB962C8B-B14F-4D97-AF65-F5344CB8AC3E}">
        <p14:creationId xmlns:p14="http://schemas.microsoft.com/office/powerpoint/2010/main" val="4016894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25</a:t>
            </a:fld>
            <a:endParaRPr lang="en-US"/>
          </a:p>
        </p:txBody>
      </p:sp>
    </p:spTree>
    <p:extLst>
      <p:ext uri="{BB962C8B-B14F-4D97-AF65-F5344CB8AC3E}">
        <p14:creationId xmlns:p14="http://schemas.microsoft.com/office/powerpoint/2010/main" val="3400131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26</a:t>
            </a:fld>
            <a:endParaRPr lang="en-US"/>
          </a:p>
        </p:txBody>
      </p:sp>
    </p:spTree>
    <p:extLst>
      <p:ext uri="{BB962C8B-B14F-4D97-AF65-F5344CB8AC3E}">
        <p14:creationId xmlns:p14="http://schemas.microsoft.com/office/powerpoint/2010/main" val="2895029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27</a:t>
            </a:fld>
            <a:endParaRPr lang="en-US"/>
          </a:p>
        </p:txBody>
      </p:sp>
    </p:spTree>
    <p:extLst>
      <p:ext uri="{BB962C8B-B14F-4D97-AF65-F5344CB8AC3E}">
        <p14:creationId xmlns:p14="http://schemas.microsoft.com/office/powerpoint/2010/main" val="904415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28</a:t>
            </a:fld>
            <a:endParaRPr lang="en-US"/>
          </a:p>
        </p:txBody>
      </p:sp>
    </p:spTree>
    <p:extLst>
      <p:ext uri="{BB962C8B-B14F-4D97-AF65-F5344CB8AC3E}">
        <p14:creationId xmlns:p14="http://schemas.microsoft.com/office/powerpoint/2010/main" val="1132761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29</a:t>
            </a:fld>
            <a:endParaRPr lang="en-US"/>
          </a:p>
        </p:txBody>
      </p:sp>
    </p:spTree>
    <p:extLst>
      <p:ext uri="{BB962C8B-B14F-4D97-AF65-F5344CB8AC3E}">
        <p14:creationId xmlns:p14="http://schemas.microsoft.com/office/powerpoint/2010/main" val="361478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a:t>
            </a:fld>
            <a:endParaRPr lang="en-US"/>
          </a:p>
        </p:txBody>
      </p:sp>
    </p:spTree>
    <p:extLst>
      <p:ext uri="{BB962C8B-B14F-4D97-AF65-F5344CB8AC3E}">
        <p14:creationId xmlns:p14="http://schemas.microsoft.com/office/powerpoint/2010/main" val="642875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30</a:t>
            </a:fld>
            <a:endParaRPr lang="en-US"/>
          </a:p>
        </p:txBody>
      </p:sp>
    </p:spTree>
    <p:extLst>
      <p:ext uri="{BB962C8B-B14F-4D97-AF65-F5344CB8AC3E}">
        <p14:creationId xmlns:p14="http://schemas.microsoft.com/office/powerpoint/2010/main" val="1879443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31</a:t>
            </a:fld>
            <a:endParaRPr lang="en-US"/>
          </a:p>
        </p:txBody>
      </p:sp>
    </p:spTree>
    <p:extLst>
      <p:ext uri="{BB962C8B-B14F-4D97-AF65-F5344CB8AC3E}">
        <p14:creationId xmlns:p14="http://schemas.microsoft.com/office/powerpoint/2010/main" val="212453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32</a:t>
            </a:fld>
            <a:endParaRPr lang="en-US"/>
          </a:p>
        </p:txBody>
      </p:sp>
    </p:spTree>
    <p:extLst>
      <p:ext uri="{BB962C8B-B14F-4D97-AF65-F5344CB8AC3E}">
        <p14:creationId xmlns:p14="http://schemas.microsoft.com/office/powerpoint/2010/main" val="134502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33</a:t>
            </a:fld>
            <a:endParaRPr lang="en-US"/>
          </a:p>
        </p:txBody>
      </p:sp>
    </p:spTree>
    <p:extLst>
      <p:ext uri="{BB962C8B-B14F-4D97-AF65-F5344CB8AC3E}">
        <p14:creationId xmlns:p14="http://schemas.microsoft.com/office/powerpoint/2010/main" val="2231092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34</a:t>
            </a:fld>
            <a:endParaRPr lang="en-US"/>
          </a:p>
        </p:txBody>
      </p:sp>
    </p:spTree>
    <p:extLst>
      <p:ext uri="{BB962C8B-B14F-4D97-AF65-F5344CB8AC3E}">
        <p14:creationId xmlns:p14="http://schemas.microsoft.com/office/powerpoint/2010/main" val="3156070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35</a:t>
            </a:fld>
            <a:endParaRPr lang="en-US"/>
          </a:p>
        </p:txBody>
      </p:sp>
    </p:spTree>
    <p:extLst>
      <p:ext uri="{BB962C8B-B14F-4D97-AF65-F5344CB8AC3E}">
        <p14:creationId xmlns:p14="http://schemas.microsoft.com/office/powerpoint/2010/main" val="930040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36</a:t>
            </a:fld>
            <a:endParaRPr lang="en-US"/>
          </a:p>
        </p:txBody>
      </p:sp>
    </p:spTree>
    <p:extLst>
      <p:ext uri="{BB962C8B-B14F-4D97-AF65-F5344CB8AC3E}">
        <p14:creationId xmlns:p14="http://schemas.microsoft.com/office/powerpoint/2010/main" val="879640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37</a:t>
            </a:fld>
            <a:endParaRPr lang="en-US"/>
          </a:p>
        </p:txBody>
      </p:sp>
    </p:spTree>
    <p:extLst>
      <p:ext uri="{BB962C8B-B14F-4D97-AF65-F5344CB8AC3E}">
        <p14:creationId xmlns:p14="http://schemas.microsoft.com/office/powerpoint/2010/main" val="4212224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38</a:t>
            </a:fld>
            <a:endParaRPr lang="en-US"/>
          </a:p>
        </p:txBody>
      </p:sp>
    </p:spTree>
    <p:extLst>
      <p:ext uri="{BB962C8B-B14F-4D97-AF65-F5344CB8AC3E}">
        <p14:creationId xmlns:p14="http://schemas.microsoft.com/office/powerpoint/2010/main" val="3883559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39</a:t>
            </a:fld>
            <a:endParaRPr lang="en-US"/>
          </a:p>
        </p:txBody>
      </p:sp>
    </p:spTree>
    <p:extLst>
      <p:ext uri="{BB962C8B-B14F-4D97-AF65-F5344CB8AC3E}">
        <p14:creationId xmlns:p14="http://schemas.microsoft.com/office/powerpoint/2010/main" val="215945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4</a:t>
            </a:fld>
            <a:endParaRPr lang="en-US"/>
          </a:p>
        </p:txBody>
      </p:sp>
    </p:spTree>
    <p:extLst>
      <p:ext uri="{BB962C8B-B14F-4D97-AF65-F5344CB8AC3E}">
        <p14:creationId xmlns:p14="http://schemas.microsoft.com/office/powerpoint/2010/main" val="2690299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40</a:t>
            </a:fld>
            <a:endParaRPr lang="en-US"/>
          </a:p>
        </p:txBody>
      </p:sp>
    </p:spTree>
    <p:extLst>
      <p:ext uri="{BB962C8B-B14F-4D97-AF65-F5344CB8AC3E}">
        <p14:creationId xmlns:p14="http://schemas.microsoft.com/office/powerpoint/2010/main" val="322478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41</a:t>
            </a:fld>
            <a:endParaRPr lang="en-US"/>
          </a:p>
        </p:txBody>
      </p:sp>
    </p:spTree>
    <p:extLst>
      <p:ext uri="{BB962C8B-B14F-4D97-AF65-F5344CB8AC3E}">
        <p14:creationId xmlns:p14="http://schemas.microsoft.com/office/powerpoint/2010/main" val="1198521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42</a:t>
            </a:fld>
            <a:endParaRPr lang="en-US"/>
          </a:p>
        </p:txBody>
      </p:sp>
    </p:spTree>
    <p:extLst>
      <p:ext uri="{BB962C8B-B14F-4D97-AF65-F5344CB8AC3E}">
        <p14:creationId xmlns:p14="http://schemas.microsoft.com/office/powerpoint/2010/main" val="1018539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43</a:t>
            </a:fld>
            <a:endParaRPr lang="en-US"/>
          </a:p>
        </p:txBody>
      </p:sp>
    </p:spTree>
    <p:extLst>
      <p:ext uri="{BB962C8B-B14F-4D97-AF65-F5344CB8AC3E}">
        <p14:creationId xmlns:p14="http://schemas.microsoft.com/office/powerpoint/2010/main" val="2533434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5</a:t>
            </a:fld>
            <a:endParaRPr lang="en-US"/>
          </a:p>
        </p:txBody>
      </p:sp>
    </p:spTree>
    <p:extLst>
      <p:ext uri="{BB962C8B-B14F-4D97-AF65-F5344CB8AC3E}">
        <p14:creationId xmlns:p14="http://schemas.microsoft.com/office/powerpoint/2010/main" val="380356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6</a:t>
            </a:fld>
            <a:endParaRPr lang="en-US"/>
          </a:p>
        </p:txBody>
      </p:sp>
    </p:spTree>
    <p:extLst>
      <p:ext uri="{BB962C8B-B14F-4D97-AF65-F5344CB8AC3E}">
        <p14:creationId xmlns:p14="http://schemas.microsoft.com/office/powerpoint/2010/main" val="365673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7</a:t>
            </a:fld>
            <a:endParaRPr lang="en-US"/>
          </a:p>
        </p:txBody>
      </p:sp>
    </p:spTree>
    <p:extLst>
      <p:ext uri="{BB962C8B-B14F-4D97-AF65-F5344CB8AC3E}">
        <p14:creationId xmlns:p14="http://schemas.microsoft.com/office/powerpoint/2010/main" val="2495767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8</a:t>
            </a:fld>
            <a:endParaRPr lang="en-US"/>
          </a:p>
        </p:txBody>
      </p:sp>
    </p:spTree>
    <p:extLst>
      <p:ext uri="{BB962C8B-B14F-4D97-AF65-F5344CB8AC3E}">
        <p14:creationId xmlns:p14="http://schemas.microsoft.com/office/powerpoint/2010/main" val="243083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3422A7-4474-4769-84E4-00E139067450}" type="slidenum">
              <a:rPr lang="en-US" smtClean="0"/>
              <a:t>9</a:t>
            </a:fld>
            <a:endParaRPr lang="en-US"/>
          </a:p>
        </p:txBody>
      </p:sp>
    </p:spTree>
    <p:extLst>
      <p:ext uri="{BB962C8B-B14F-4D97-AF65-F5344CB8AC3E}">
        <p14:creationId xmlns:p14="http://schemas.microsoft.com/office/powerpoint/2010/main" val="371108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7623-ACF2-40DE-96C7-6A23DC44861E}"/>
              </a:ext>
            </a:extLst>
          </p:cNvPr>
          <p:cNvSpPr>
            <a:spLocks noGrp="1"/>
          </p:cNvSpPr>
          <p:nvPr>
            <p:ph type="title"/>
          </p:nvPr>
        </p:nvSpPr>
        <p:spPr>
          <a:xfrm>
            <a:off x="528218" y="438712"/>
            <a:ext cx="5801566" cy="1767417"/>
          </a:xfrm>
          <a:solidFill>
            <a:schemeClr val="tx2"/>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E42198-89B8-4BE9-9C42-790672F96EE3}"/>
              </a:ext>
            </a:extLst>
          </p:cNvPr>
          <p:cNvSpPr>
            <a:spLocks noGrp="1"/>
          </p:cNvSpPr>
          <p:nvPr>
            <p:ph idx="1"/>
          </p:nvPr>
        </p:nvSpPr>
        <p:spPr>
          <a:xfrm>
            <a:off x="528218" y="2386040"/>
            <a:ext cx="5801566" cy="5801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29096-28E1-4E5E-9B09-75C309853DE5}"/>
              </a:ext>
            </a:extLst>
          </p:cNvPr>
          <p:cNvSpPr>
            <a:spLocks noGrp="1"/>
          </p:cNvSpPr>
          <p:nvPr>
            <p:ph type="dt" sz="half" idx="10"/>
          </p:nvPr>
        </p:nvSpPr>
        <p:spPr>
          <a:xfrm>
            <a:off x="471488" y="8475138"/>
            <a:ext cx="1543050" cy="486833"/>
          </a:xfrm>
        </p:spPr>
        <p:txBody>
          <a:bodyPr/>
          <a:lstStyle>
            <a:lvl1pPr>
              <a:defRPr>
                <a:solidFill>
                  <a:schemeClr val="tx1">
                    <a:lumMod val="50000"/>
                  </a:schemeClr>
                </a:solidFill>
              </a:defRPr>
            </a:lvl1pPr>
          </a:lstStyle>
          <a:p>
            <a:endParaRPr lang="en-US"/>
          </a:p>
        </p:txBody>
      </p:sp>
      <p:sp>
        <p:nvSpPr>
          <p:cNvPr id="5" name="Footer Placeholder 4">
            <a:extLst>
              <a:ext uri="{FF2B5EF4-FFF2-40B4-BE49-F238E27FC236}">
                <a16:creationId xmlns:a16="http://schemas.microsoft.com/office/drawing/2014/main" id="{322ACCB2-756D-465A-A1ED-C1CC4A3C2F0B}"/>
              </a:ext>
            </a:extLst>
          </p:cNvPr>
          <p:cNvSpPr>
            <a:spLocks noGrp="1"/>
          </p:cNvSpPr>
          <p:nvPr>
            <p:ph type="ftr" sz="quarter" idx="11"/>
          </p:nvPr>
        </p:nvSpPr>
        <p:spPr>
          <a:xfrm>
            <a:off x="2271713" y="8475138"/>
            <a:ext cx="2314575" cy="486833"/>
          </a:xfrm>
        </p:spPr>
        <p:txBody>
          <a:bodyPr/>
          <a:lstStyle>
            <a:lvl1pPr>
              <a:defRPr>
                <a:solidFill>
                  <a:schemeClr val="tx1">
                    <a:lumMod val="50000"/>
                  </a:schemeClr>
                </a:solidFill>
              </a:defRPr>
            </a:lvl1pPr>
          </a:lstStyle>
          <a:p>
            <a:r>
              <a:rPr lang="en-US"/>
              <a:t>CHATS Regional ITS Architecture </a:t>
            </a:r>
          </a:p>
        </p:txBody>
      </p:sp>
      <p:sp>
        <p:nvSpPr>
          <p:cNvPr id="6" name="Slide Number Placeholder 5">
            <a:extLst>
              <a:ext uri="{FF2B5EF4-FFF2-40B4-BE49-F238E27FC236}">
                <a16:creationId xmlns:a16="http://schemas.microsoft.com/office/drawing/2014/main" id="{8E21D1E4-3D00-4218-87E1-AE004DA1ED70}"/>
              </a:ext>
            </a:extLst>
          </p:cNvPr>
          <p:cNvSpPr>
            <a:spLocks noGrp="1"/>
          </p:cNvSpPr>
          <p:nvPr>
            <p:ph type="sldNum" sz="quarter" idx="12"/>
          </p:nvPr>
        </p:nvSpPr>
        <p:spPr>
          <a:xfrm>
            <a:off x="4843463" y="8475138"/>
            <a:ext cx="1543050" cy="486833"/>
          </a:xfrm>
        </p:spPr>
        <p:txBody>
          <a:bodyPr/>
          <a:lstStyle>
            <a:lvl1pPr>
              <a:defRPr>
                <a:solidFill>
                  <a:schemeClr val="tx1">
                    <a:lumMod val="50000"/>
                  </a:schemeClr>
                </a:solidFill>
              </a:defRPr>
            </a:lvl1pPr>
          </a:lstStyle>
          <a:p>
            <a:fld id="{8D3EB203-A758-4525-9D21-B9A2AF255E9F}" type="slidenum">
              <a:rPr lang="en-US" smtClean="0"/>
              <a:pPr/>
              <a:t>‹#›</a:t>
            </a:fld>
            <a:endParaRPr lang="en-US"/>
          </a:p>
        </p:txBody>
      </p:sp>
    </p:spTree>
    <p:extLst>
      <p:ext uri="{BB962C8B-B14F-4D97-AF65-F5344CB8AC3E}">
        <p14:creationId xmlns:p14="http://schemas.microsoft.com/office/powerpoint/2010/main" val="2137583796"/>
      </p:ext>
    </p:extLst>
  </p:cSld>
  <p:clrMapOvr>
    <a:overrideClrMapping bg1="lt1" tx1="dk1" bg2="lt2" tx2="dk2" accent1="accent1" accent2="accent2" accent3="accent3" accent4="accent4" accent5="accent5" accent6="accent6" hlink="hlink" folHlink="folHlink"/>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D03C88-9CF1-4F3E-94E0-B52DC090A1B1}"/>
              </a:ext>
            </a:extLst>
          </p:cNvPr>
          <p:cNvSpPr>
            <a:spLocks noGrp="1"/>
          </p:cNvSpPr>
          <p:nvPr>
            <p:ph type="title" orient="vert"/>
          </p:nvPr>
        </p:nvSpPr>
        <p:spPr>
          <a:xfrm>
            <a:off x="4907758" y="486835"/>
            <a:ext cx="1478756"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9EAB3E-93C8-4867-8B00-04BE8D838237}"/>
              </a:ext>
            </a:extLst>
          </p:cNvPr>
          <p:cNvSpPr>
            <a:spLocks noGrp="1"/>
          </p:cNvSpPr>
          <p:nvPr>
            <p:ph type="body" orient="vert" idx="1"/>
          </p:nvPr>
        </p:nvSpPr>
        <p:spPr>
          <a:xfrm>
            <a:off x="471489" y="486835"/>
            <a:ext cx="4350544"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F5F9D-771F-40BD-9ECB-7C00F67B2A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728D5A2-BF03-438B-BC44-BC40D085DEE3}"/>
              </a:ext>
            </a:extLst>
          </p:cNvPr>
          <p:cNvSpPr>
            <a:spLocks noGrp="1"/>
          </p:cNvSpPr>
          <p:nvPr>
            <p:ph type="ftr" sz="quarter" idx="11"/>
          </p:nvPr>
        </p:nvSpPr>
        <p:spPr/>
        <p:txBody>
          <a:bodyPr/>
          <a:lstStyle/>
          <a:p>
            <a:r>
              <a:rPr lang="en-US"/>
              <a:t>CHATS Regional ITS Architecture </a:t>
            </a:r>
          </a:p>
        </p:txBody>
      </p:sp>
      <p:sp>
        <p:nvSpPr>
          <p:cNvPr id="6" name="Slide Number Placeholder 5">
            <a:extLst>
              <a:ext uri="{FF2B5EF4-FFF2-40B4-BE49-F238E27FC236}">
                <a16:creationId xmlns:a16="http://schemas.microsoft.com/office/drawing/2014/main" id="{4468BFA1-CF08-4819-942E-A32664DA2AC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51095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reeform 6"/>
          <p:cNvSpPr>
            <a:spLocks/>
          </p:cNvSpPr>
          <p:nvPr userDrawn="1"/>
        </p:nvSpPr>
        <p:spPr bwMode="auto">
          <a:xfrm>
            <a:off x="4850608" y="5168906"/>
            <a:ext cx="2008585" cy="3975100"/>
          </a:xfrm>
          <a:custGeom>
            <a:avLst/>
            <a:gdLst>
              <a:gd name="T0" fmla="*/ 324 w 1200"/>
              <a:gd name="T1" fmla="*/ 672 h 1334"/>
              <a:gd name="T2" fmla="*/ 0 w 1200"/>
              <a:gd name="T3" fmla="*/ 1334 h 1334"/>
              <a:gd name="T4" fmla="*/ 1200 w 1200"/>
              <a:gd name="T5" fmla="*/ 1334 h 1334"/>
              <a:gd name="T6" fmla="*/ 1200 w 1200"/>
              <a:gd name="T7" fmla="*/ 0 h 1334"/>
              <a:gd name="T8" fmla="*/ 800 w 1200"/>
              <a:gd name="T9" fmla="*/ 196 h 1334"/>
              <a:gd name="T10" fmla="*/ 324 w 1200"/>
              <a:gd name="T11" fmla="*/ 672 h 1334"/>
            </a:gdLst>
            <a:ahLst/>
            <a:cxnLst>
              <a:cxn ang="0">
                <a:pos x="T0" y="T1"/>
              </a:cxn>
              <a:cxn ang="0">
                <a:pos x="T2" y="T3"/>
              </a:cxn>
              <a:cxn ang="0">
                <a:pos x="T4" y="T5"/>
              </a:cxn>
              <a:cxn ang="0">
                <a:pos x="T6" y="T7"/>
              </a:cxn>
              <a:cxn ang="0">
                <a:pos x="T8" y="T9"/>
              </a:cxn>
              <a:cxn ang="0">
                <a:pos x="T10" y="T11"/>
              </a:cxn>
            </a:cxnLst>
            <a:rect l="0" t="0" r="r" b="b"/>
            <a:pathLst>
              <a:path w="1200" h="1334">
                <a:moveTo>
                  <a:pt x="324" y="672"/>
                </a:moveTo>
                <a:cubicBezTo>
                  <a:pt x="0" y="1334"/>
                  <a:pt x="0" y="1334"/>
                  <a:pt x="0" y="1334"/>
                </a:cubicBezTo>
                <a:cubicBezTo>
                  <a:pt x="1200" y="1334"/>
                  <a:pt x="1200" y="1334"/>
                  <a:pt x="1200" y="1334"/>
                </a:cubicBezTo>
                <a:cubicBezTo>
                  <a:pt x="1200" y="0"/>
                  <a:pt x="1200" y="0"/>
                  <a:pt x="1200" y="0"/>
                </a:cubicBezTo>
                <a:cubicBezTo>
                  <a:pt x="800" y="196"/>
                  <a:pt x="800" y="196"/>
                  <a:pt x="800" y="196"/>
                </a:cubicBezTo>
                <a:cubicBezTo>
                  <a:pt x="800" y="196"/>
                  <a:pt x="480" y="352"/>
                  <a:pt x="324" y="672"/>
                </a:cubicBezTo>
                <a:close/>
              </a:path>
            </a:pathLst>
          </a:custGeom>
          <a:solidFill>
            <a:srgbClr val="B5C4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9" rIns="51435" bIns="25719" numCol="1" anchor="t" anchorCtr="0" compatLnSpc="1">
            <a:prstTxWarp prst="textNoShape">
              <a:avLst/>
            </a:prstTxWarp>
          </a:bodyPr>
          <a:lstStyle/>
          <a:p>
            <a:endParaRPr lang="en-US" sz="1013"/>
          </a:p>
        </p:txBody>
      </p:sp>
      <p:sp>
        <p:nvSpPr>
          <p:cNvPr id="4" name="Freeform 7"/>
          <p:cNvSpPr>
            <a:spLocks/>
          </p:cNvSpPr>
          <p:nvPr userDrawn="1"/>
        </p:nvSpPr>
        <p:spPr bwMode="auto">
          <a:xfrm>
            <a:off x="2795588" y="6447373"/>
            <a:ext cx="2591991" cy="2696633"/>
          </a:xfrm>
          <a:custGeom>
            <a:avLst/>
            <a:gdLst>
              <a:gd name="T0" fmla="*/ 1228 w 1548"/>
              <a:gd name="T1" fmla="*/ 157 h 905"/>
              <a:gd name="T2" fmla="*/ 201 w 1548"/>
              <a:gd name="T3" fmla="*/ 658 h 905"/>
              <a:gd name="T4" fmla="*/ 0 w 1548"/>
              <a:gd name="T5" fmla="*/ 905 h 905"/>
              <a:gd name="T6" fmla="*/ 1106 w 1548"/>
              <a:gd name="T7" fmla="*/ 905 h 905"/>
              <a:gd name="T8" fmla="*/ 1392 w 1548"/>
              <a:gd name="T9" fmla="*/ 320 h 905"/>
              <a:gd name="T10" fmla="*/ 1228 w 1548"/>
              <a:gd name="T11" fmla="*/ 157 h 905"/>
            </a:gdLst>
            <a:ahLst/>
            <a:cxnLst>
              <a:cxn ang="0">
                <a:pos x="T0" y="T1"/>
              </a:cxn>
              <a:cxn ang="0">
                <a:pos x="T2" y="T3"/>
              </a:cxn>
              <a:cxn ang="0">
                <a:pos x="T4" y="T5"/>
              </a:cxn>
              <a:cxn ang="0">
                <a:pos x="T6" y="T7"/>
              </a:cxn>
              <a:cxn ang="0">
                <a:pos x="T8" y="T9"/>
              </a:cxn>
              <a:cxn ang="0">
                <a:pos x="T10" y="T11"/>
              </a:cxn>
            </a:cxnLst>
            <a:rect l="0" t="0" r="r" b="b"/>
            <a:pathLst>
              <a:path w="1548" h="905">
                <a:moveTo>
                  <a:pt x="1228" y="157"/>
                </a:moveTo>
                <a:cubicBezTo>
                  <a:pt x="201" y="658"/>
                  <a:pt x="201" y="658"/>
                  <a:pt x="201" y="658"/>
                </a:cubicBezTo>
                <a:cubicBezTo>
                  <a:pt x="201" y="658"/>
                  <a:pt x="34" y="739"/>
                  <a:pt x="0" y="905"/>
                </a:cubicBezTo>
                <a:cubicBezTo>
                  <a:pt x="1106" y="905"/>
                  <a:pt x="1106" y="905"/>
                  <a:pt x="1106" y="905"/>
                </a:cubicBezTo>
                <a:cubicBezTo>
                  <a:pt x="1392" y="320"/>
                  <a:pt x="1392" y="320"/>
                  <a:pt x="1392" y="320"/>
                </a:cubicBezTo>
                <a:cubicBezTo>
                  <a:pt x="1392" y="320"/>
                  <a:pt x="1548" y="0"/>
                  <a:pt x="1228" y="157"/>
                </a:cubicBezTo>
                <a:close/>
              </a:path>
            </a:pathLst>
          </a:custGeom>
          <a:solidFill>
            <a:srgbClr val="F580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9" rIns="51435" bIns="25719" numCol="1" anchor="t" anchorCtr="0" compatLnSpc="1">
            <a:prstTxWarp prst="textNoShape">
              <a:avLst/>
            </a:prstTxWarp>
          </a:bodyPr>
          <a:lstStyle/>
          <a:p>
            <a:endParaRPr lang="en-US" sz="1013"/>
          </a:p>
        </p:txBody>
      </p:sp>
      <p:sp>
        <p:nvSpPr>
          <p:cNvPr id="5" name="Freeform 8"/>
          <p:cNvSpPr>
            <a:spLocks/>
          </p:cNvSpPr>
          <p:nvPr userDrawn="1"/>
        </p:nvSpPr>
        <p:spPr bwMode="auto">
          <a:xfrm>
            <a:off x="5782868" y="1822449"/>
            <a:ext cx="1076325" cy="3922184"/>
          </a:xfrm>
          <a:custGeom>
            <a:avLst/>
            <a:gdLst>
              <a:gd name="T0" fmla="*/ 321 w 643"/>
              <a:gd name="T1" fmla="*/ 1160 h 1316"/>
              <a:gd name="T2" fmla="*/ 643 w 643"/>
              <a:gd name="T3" fmla="*/ 1002 h 1316"/>
              <a:gd name="T4" fmla="*/ 643 w 643"/>
              <a:gd name="T5" fmla="*/ 0 h 1316"/>
              <a:gd name="T6" fmla="*/ 157 w 643"/>
              <a:gd name="T7" fmla="*/ 996 h 1316"/>
              <a:gd name="T8" fmla="*/ 321 w 643"/>
              <a:gd name="T9" fmla="*/ 1160 h 1316"/>
            </a:gdLst>
            <a:ahLst/>
            <a:cxnLst>
              <a:cxn ang="0">
                <a:pos x="T0" y="T1"/>
              </a:cxn>
              <a:cxn ang="0">
                <a:pos x="T2" y="T3"/>
              </a:cxn>
              <a:cxn ang="0">
                <a:pos x="T4" y="T5"/>
              </a:cxn>
              <a:cxn ang="0">
                <a:pos x="T6" y="T7"/>
              </a:cxn>
              <a:cxn ang="0">
                <a:pos x="T8" y="T9"/>
              </a:cxn>
            </a:cxnLst>
            <a:rect l="0" t="0" r="r" b="b"/>
            <a:pathLst>
              <a:path w="643" h="1316">
                <a:moveTo>
                  <a:pt x="321" y="1160"/>
                </a:moveTo>
                <a:cubicBezTo>
                  <a:pt x="643" y="1002"/>
                  <a:pt x="643" y="1002"/>
                  <a:pt x="643" y="1002"/>
                </a:cubicBezTo>
                <a:cubicBezTo>
                  <a:pt x="643" y="0"/>
                  <a:pt x="643" y="0"/>
                  <a:pt x="643" y="0"/>
                </a:cubicBezTo>
                <a:cubicBezTo>
                  <a:pt x="157" y="996"/>
                  <a:pt x="157" y="996"/>
                  <a:pt x="157" y="996"/>
                </a:cubicBezTo>
                <a:cubicBezTo>
                  <a:pt x="157" y="996"/>
                  <a:pt x="0" y="1316"/>
                  <a:pt x="321" y="1160"/>
                </a:cubicBezTo>
                <a:close/>
              </a:path>
            </a:pathLst>
          </a:custGeom>
          <a:solidFill>
            <a:schemeClr val="tx2"/>
          </a:solidFill>
          <a:ln>
            <a:noFill/>
          </a:ln>
        </p:spPr>
        <p:txBody>
          <a:bodyPr vert="horz" wrap="square" lIns="51435" tIns="25719" rIns="51435" bIns="25719" numCol="1" anchor="t" anchorCtr="0" compatLnSpc="1">
            <a:prstTxWarp prst="textNoShape">
              <a:avLst/>
            </a:prstTxWarp>
          </a:bodyPr>
          <a:lstStyle/>
          <a:p>
            <a:endParaRPr lang="en-US" sz="1013"/>
          </a:p>
        </p:txBody>
      </p:sp>
      <p:sp>
        <p:nvSpPr>
          <p:cNvPr id="6" name="Content Placeholder 2"/>
          <p:cNvSpPr>
            <a:spLocks noGrp="1"/>
          </p:cNvSpPr>
          <p:nvPr>
            <p:ph idx="1"/>
          </p:nvPr>
        </p:nvSpPr>
        <p:spPr>
          <a:xfrm>
            <a:off x="342900" y="2133600"/>
            <a:ext cx="6172200" cy="67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61878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90F9-F882-4383-BE2A-BEE701B01108}"/>
              </a:ext>
            </a:extLst>
          </p:cNvPr>
          <p:cNvSpPr>
            <a:spLocks noGrp="1"/>
          </p:cNvSpPr>
          <p:nvPr>
            <p:ph type="title"/>
          </p:nvPr>
        </p:nvSpPr>
        <p:spPr>
          <a:xfrm>
            <a:off x="467917" y="2279656"/>
            <a:ext cx="5915025" cy="3803649"/>
          </a:xfrm>
        </p:spPr>
        <p:txBody>
          <a:bodyPr anchor="b"/>
          <a:lstStyle>
            <a:lvl1pPr>
              <a:defRPr sz="3375" b="0">
                <a:solidFill>
                  <a:srgbClr val="000000"/>
                </a:solidFill>
              </a:defRPr>
            </a:lvl1pPr>
          </a:lstStyle>
          <a:p>
            <a:r>
              <a:rPr lang="en-US"/>
              <a:t>Click to edit Master title style</a:t>
            </a:r>
          </a:p>
        </p:txBody>
      </p:sp>
      <p:sp>
        <p:nvSpPr>
          <p:cNvPr id="3" name="Text Placeholder 2">
            <a:extLst>
              <a:ext uri="{FF2B5EF4-FFF2-40B4-BE49-F238E27FC236}">
                <a16:creationId xmlns:a16="http://schemas.microsoft.com/office/drawing/2014/main" id="{6B0FFC7D-9225-47C0-A82A-5AB8976F3A9A}"/>
              </a:ext>
            </a:extLst>
          </p:cNvPr>
          <p:cNvSpPr>
            <a:spLocks noGrp="1"/>
          </p:cNvSpPr>
          <p:nvPr>
            <p:ph type="body" idx="1"/>
          </p:nvPr>
        </p:nvSpPr>
        <p:spPr>
          <a:xfrm>
            <a:off x="467917" y="6119289"/>
            <a:ext cx="5915025" cy="2000249"/>
          </a:xfrm>
        </p:spPr>
        <p:txBody>
          <a:bodyPr/>
          <a:lstStyle>
            <a:lvl1pPr marL="0" indent="0">
              <a:buNone/>
              <a:defRPr sz="1351">
                <a:solidFill>
                  <a:schemeClr val="tx1">
                    <a:tint val="75000"/>
                  </a:schemeClr>
                </a:solidFill>
              </a:defRPr>
            </a:lvl1pPr>
            <a:lvl2pPr marL="257168" indent="0">
              <a:buNone/>
              <a:defRPr sz="1125">
                <a:solidFill>
                  <a:schemeClr val="tx1">
                    <a:tint val="75000"/>
                  </a:schemeClr>
                </a:solidFill>
              </a:defRPr>
            </a:lvl2pPr>
            <a:lvl3pPr marL="514338" indent="0">
              <a:buNone/>
              <a:defRPr sz="1013">
                <a:solidFill>
                  <a:schemeClr val="tx1">
                    <a:tint val="75000"/>
                  </a:schemeClr>
                </a:solidFill>
              </a:defRPr>
            </a:lvl3pPr>
            <a:lvl4pPr marL="771506" indent="0">
              <a:buNone/>
              <a:defRPr sz="900">
                <a:solidFill>
                  <a:schemeClr val="tx1">
                    <a:tint val="75000"/>
                  </a:schemeClr>
                </a:solidFill>
              </a:defRPr>
            </a:lvl4pPr>
            <a:lvl5pPr marL="1028674"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792DF-FAA0-4A2A-A705-E31D72E300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8D4E45-3230-492B-8EA5-B63E5C9C3A84}"/>
              </a:ext>
            </a:extLst>
          </p:cNvPr>
          <p:cNvSpPr>
            <a:spLocks noGrp="1"/>
          </p:cNvSpPr>
          <p:nvPr>
            <p:ph type="ftr" sz="quarter" idx="11"/>
          </p:nvPr>
        </p:nvSpPr>
        <p:spPr/>
        <p:txBody>
          <a:bodyPr/>
          <a:lstStyle/>
          <a:p>
            <a:r>
              <a:rPr lang="en-US"/>
              <a:t>CHATS Regional ITS Architecture </a:t>
            </a:r>
          </a:p>
        </p:txBody>
      </p:sp>
      <p:sp>
        <p:nvSpPr>
          <p:cNvPr id="6" name="Slide Number Placeholder 5">
            <a:extLst>
              <a:ext uri="{FF2B5EF4-FFF2-40B4-BE49-F238E27FC236}">
                <a16:creationId xmlns:a16="http://schemas.microsoft.com/office/drawing/2014/main" id="{4ED84587-02ED-4F08-9624-4840B25721A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87780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D1710-BEE1-43E5-9FBB-96F7526BA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81273-08AC-4F48-BBE3-3FA09395F585}"/>
              </a:ext>
            </a:extLst>
          </p:cNvPr>
          <p:cNvSpPr>
            <a:spLocks noGrp="1"/>
          </p:cNvSpPr>
          <p:nvPr>
            <p:ph sz="half" idx="1"/>
          </p:nvPr>
        </p:nvSpPr>
        <p:spPr>
          <a:xfrm>
            <a:off x="471488"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C22964-B6E9-4716-AB3B-482392A84A48}"/>
              </a:ext>
            </a:extLst>
          </p:cNvPr>
          <p:cNvSpPr>
            <a:spLocks noGrp="1"/>
          </p:cNvSpPr>
          <p:nvPr>
            <p:ph sz="half" idx="2"/>
          </p:nvPr>
        </p:nvSpPr>
        <p:spPr>
          <a:xfrm>
            <a:off x="3471863" y="2434167"/>
            <a:ext cx="291465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F8959-68C4-4FA1-959B-64EED599C2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DBBDFC1-5F48-4E08-BE7C-87DD99ED65E5}"/>
              </a:ext>
            </a:extLst>
          </p:cNvPr>
          <p:cNvSpPr>
            <a:spLocks noGrp="1"/>
          </p:cNvSpPr>
          <p:nvPr>
            <p:ph type="ftr" sz="quarter" idx="11"/>
          </p:nvPr>
        </p:nvSpPr>
        <p:spPr/>
        <p:txBody>
          <a:bodyPr/>
          <a:lstStyle/>
          <a:p>
            <a:r>
              <a:rPr lang="en-US"/>
              <a:t>CHATS Regional ITS Architecture </a:t>
            </a:r>
          </a:p>
        </p:txBody>
      </p:sp>
      <p:sp>
        <p:nvSpPr>
          <p:cNvPr id="7" name="Slide Number Placeholder 6">
            <a:extLst>
              <a:ext uri="{FF2B5EF4-FFF2-40B4-BE49-F238E27FC236}">
                <a16:creationId xmlns:a16="http://schemas.microsoft.com/office/drawing/2014/main" id="{7617833F-F378-4CA1-96DA-0F7D194DBF8D}"/>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41459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04BC-CE0B-4778-8599-71AA5DB0D23D}"/>
              </a:ext>
            </a:extLst>
          </p:cNvPr>
          <p:cNvSpPr>
            <a:spLocks noGrp="1"/>
          </p:cNvSpPr>
          <p:nvPr>
            <p:ph type="title"/>
          </p:nvPr>
        </p:nvSpPr>
        <p:spPr>
          <a:xfrm>
            <a:off x="472382" y="486838"/>
            <a:ext cx="5915025" cy="1767417"/>
          </a:xfrm>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9BAD855-0E77-45C2-938C-EEFA27BD1312}"/>
              </a:ext>
            </a:extLst>
          </p:cNvPr>
          <p:cNvSpPr>
            <a:spLocks noGrp="1"/>
          </p:cNvSpPr>
          <p:nvPr>
            <p:ph type="body" idx="1"/>
          </p:nvPr>
        </p:nvSpPr>
        <p:spPr>
          <a:xfrm>
            <a:off x="472382" y="2241552"/>
            <a:ext cx="2901255" cy="1098549"/>
          </a:xfrm>
        </p:spPr>
        <p:txBody>
          <a:bodyPr anchor="b"/>
          <a:lstStyle>
            <a:lvl1pPr marL="0" indent="0">
              <a:buNone/>
              <a:defRPr sz="1351" b="1">
                <a:solidFill>
                  <a:schemeClr val="tx1"/>
                </a:solidFill>
              </a:defRPr>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0B6E4DB9-52FB-4483-BCE3-0423E915454A}"/>
              </a:ext>
            </a:extLst>
          </p:cNvPr>
          <p:cNvSpPr>
            <a:spLocks noGrp="1"/>
          </p:cNvSpPr>
          <p:nvPr>
            <p:ph sz="half" idx="2"/>
          </p:nvPr>
        </p:nvSpPr>
        <p:spPr>
          <a:xfrm>
            <a:off x="472382" y="3340100"/>
            <a:ext cx="2901255" cy="4912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01939-44CA-44DB-AFD2-8858BBA64FD2}"/>
              </a:ext>
            </a:extLst>
          </p:cNvPr>
          <p:cNvSpPr>
            <a:spLocks noGrp="1"/>
          </p:cNvSpPr>
          <p:nvPr>
            <p:ph type="body" sz="quarter" idx="3"/>
          </p:nvPr>
        </p:nvSpPr>
        <p:spPr>
          <a:xfrm>
            <a:off x="3471864" y="2241552"/>
            <a:ext cx="2915543" cy="1098549"/>
          </a:xfrm>
        </p:spPr>
        <p:txBody>
          <a:bodyPr anchor="b"/>
          <a:lstStyle>
            <a:lvl1pPr marL="0" indent="0">
              <a:buNone/>
              <a:defRPr sz="1351" b="1">
                <a:solidFill>
                  <a:schemeClr val="tx1"/>
                </a:solidFill>
              </a:defRPr>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D9273E0B-1C5F-4287-9B65-F4D569A90E56}"/>
              </a:ext>
            </a:extLst>
          </p:cNvPr>
          <p:cNvSpPr>
            <a:spLocks noGrp="1"/>
          </p:cNvSpPr>
          <p:nvPr>
            <p:ph sz="quarter" idx="4"/>
          </p:nvPr>
        </p:nvSpPr>
        <p:spPr>
          <a:xfrm>
            <a:off x="3471864" y="3340100"/>
            <a:ext cx="2915543" cy="4912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610FF3-7730-4036-93E1-E9FEAC1E07B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CF275DA-9C5D-42F9-A709-CC5E26CC80ED}"/>
              </a:ext>
            </a:extLst>
          </p:cNvPr>
          <p:cNvSpPr>
            <a:spLocks noGrp="1"/>
          </p:cNvSpPr>
          <p:nvPr>
            <p:ph type="ftr" sz="quarter" idx="11"/>
          </p:nvPr>
        </p:nvSpPr>
        <p:spPr/>
        <p:txBody>
          <a:bodyPr/>
          <a:lstStyle/>
          <a:p>
            <a:r>
              <a:rPr lang="en-US"/>
              <a:t>CHATS Regional ITS Architecture </a:t>
            </a:r>
          </a:p>
        </p:txBody>
      </p:sp>
      <p:sp>
        <p:nvSpPr>
          <p:cNvPr id="9" name="Slide Number Placeholder 8">
            <a:extLst>
              <a:ext uri="{FF2B5EF4-FFF2-40B4-BE49-F238E27FC236}">
                <a16:creationId xmlns:a16="http://schemas.microsoft.com/office/drawing/2014/main" id="{BC5E6AC7-43D6-4E25-9E1D-73D63C969D56}"/>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341651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F7C6A-CC38-4D48-879D-F344832807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B95D0F-3BB6-43C9-B7E8-A61D422C908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EE03DFA-8F9D-4E2A-BE81-0E25A3026432}"/>
              </a:ext>
            </a:extLst>
          </p:cNvPr>
          <p:cNvSpPr>
            <a:spLocks noGrp="1"/>
          </p:cNvSpPr>
          <p:nvPr>
            <p:ph type="ftr" sz="quarter" idx="11"/>
          </p:nvPr>
        </p:nvSpPr>
        <p:spPr/>
        <p:txBody>
          <a:bodyPr/>
          <a:lstStyle/>
          <a:p>
            <a:r>
              <a:rPr lang="en-US"/>
              <a:t>CHATS Regional ITS Architecture </a:t>
            </a:r>
          </a:p>
        </p:txBody>
      </p:sp>
      <p:sp>
        <p:nvSpPr>
          <p:cNvPr id="5" name="Slide Number Placeholder 4">
            <a:extLst>
              <a:ext uri="{FF2B5EF4-FFF2-40B4-BE49-F238E27FC236}">
                <a16:creationId xmlns:a16="http://schemas.microsoft.com/office/drawing/2014/main" id="{506AF7FA-98E7-4087-AB0C-96D94FD77D7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87537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45A5D-E529-4944-92C9-864B9E84A03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C0358AB-097E-4C05-90A2-9BC7AD7E210C}"/>
              </a:ext>
            </a:extLst>
          </p:cNvPr>
          <p:cNvSpPr>
            <a:spLocks noGrp="1"/>
          </p:cNvSpPr>
          <p:nvPr>
            <p:ph type="ftr" sz="quarter" idx="11"/>
          </p:nvPr>
        </p:nvSpPr>
        <p:spPr/>
        <p:txBody>
          <a:bodyPr/>
          <a:lstStyle/>
          <a:p>
            <a:r>
              <a:rPr lang="en-US"/>
              <a:t>CHATS Regional ITS Architecture </a:t>
            </a:r>
          </a:p>
        </p:txBody>
      </p:sp>
      <p:sp>
        <p:nvSpPr>
          <p:cNvPr id="4" name="Slide Number Placeholder 3">
            <a:extLst>
              <a:ext uri="{FF2B5EF4-FFF2-40B4-BE49-F238E27FC236}">
                <a16:creationId xmlns:a16="http://schemas.microsoft.com/office/drawing/2014/main" id="{82B8352C-D194-4661-9930-71240065B1E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1643406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02913-B00C-4778-883E-34B6AB802E7B}"/>
              </a:ext>
            </a:extLst>
          </p:cNvPr>
          <p:cNvSpPr>
            <a:spLocks noGrp="1"/>
          </p:cNvSpPr>
          <p:nvPr>
            <p:ph type="title"/>
          </p:nvPr>
        </p:nvSpPr>
        <p:spPr>
          <a:xfrm>
            <a:off x="472382" y="609600"/>
            <a:ext cx="2211883" cy="21336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30158E4A-A5AC-4F37-A49B-9CD1CF0299B2}"/>
              </a:ext>
            </a:extLst>
          </p:cNvPr>
          <p:cNvSpPr>
            <a:spLocks noGrp="1"/>
          </p:cNvSpPr>
          <p:nvPr>
            <p:ph idx="1"/>
          </p:nvPr>
        </p:nvSpPr>
        <p:spPr>
          <a:xfrm>
            <a:off x="2915544" y="1316571"/>
            <a:ext cx="3471863" cy="6498167"/>
          </a:xfrm>
        </p:spPr>
        <p:txBody>
          <a:bodyPr/>
          <a:lstStyle>
            <a:lvl1pPr>
              <a:defRPr sz="1800"/>
            </a:lvl1pPr>
            <a:lvl2pPr>
              <a:defRPr sz="1575"/>
            </a:lvl2pPr>
            <a:lvl3pPr>
              <a:defRPr sz="1351"/>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C2D4B-C094-49B2-A7D5-6A8878A11A42}"/>
              </a:ext>
            </a:extLst>
          </p:cNvPr>
          <p:cNvSpPr>
            <a:spLocks noGrp="1"/>
          </p:cNvSpPr>
          <p:nvPr>
            <p:ph type="body" sz="half" idx="2"/>
          </p:nvPr>
        </p:nvSpPr>
        <p:spPr>
          <a:xfrm>
            <a:off x="472382" y="2743200"/>
            <a:ext cx="2211883" cy="5082117"/>
          </a:xfrm>
        </p:spPr>
        <p:txBody>
          <a:bodyPr/>
          <a:lstStyle>
            <a:lvl1pPr marL="0" indent="0">
              <a:buNone/>
              <a:defRPr sz="900"/>
            </a:lvl1pPr>
            <a:lvl2pPr marL="257168" indent="0">
              <a:buNone/>
              <a:defRPr sz="788"/>
            </a:lvl2pPr>
            <a:lvl3pPr marL="514338" indent="0">
              <a:buNone/>
              <a:defRPr sz="675"/>
            </a:lvl3pPr>
            <a:lvl4pPr marL="771506" indent="0">
              <a:buNone/>
              <a:defRPr sz="563"/>
            </a:lvl4pPr>
            <a:lvl5pPr marL="1028674" indent="0">
              <a:buNone/>
              <a:defRPr sz="563"/>
            </a:lvl5pPr>
            <a:lvl6pPr marL="1285843" indent="0">
              <a:buNone/>
              <a:defRPr sz="563"/>
            </a:lvl6pPr>
            <a:lvl7pPr marL="1543012" indent="0">
              <a:buNone/>
              <a:defRPr sz="563"/>
            </a:lvl7pPr>
            <a:lvl8pPr marL="1800180" indent="0">
              <a:buNone/>
              <a:defRPr sz="563"/>
            </a:lvl8pPr>
            <a:lvl9pPr marL="2057349"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9E8BB93C-0AED-4326-874F-561C38947CC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6694BF-D86F-438A-A2C8-4D2FF2952F5B}"/>
              </a:ext>
            </a:extLst>
          </p:cNvPr>
          <p:cNvSpPr>
            <a:spLocks noGrp="1"/>
          </p:cNvSpPr>
          <p:nvPr>
            <p:ph type="ftr" sz="quarter" idx="11"/>
          </p:nvPr>
        </p:nvSpPr>
        <p:spPr/>
        <p:txBody>
          <a:bodyPr/>
          <a:lstStyle/>
          <a:p>
            <a:r>
              <a:rPr lang="en-US"/>
              <a:t>CHATS Regional ITS Architecture </a:t>
            </a:r>
          </a:p>
        </p:txBody>
      </p:sp>
      <p:sp>
        <p:nvSpPr>
          <p:cNvPr id="7" name="Slide Number Placeholder 6">
            <a:extLst>
              <a:ext uri="{FF2B5EF4-FFF2-40B4-BE49-F238E27FC236}">
                <a16:creationId xmlns:a16="http://schemas.microsoft.com/office/drawing/2014/main" id="{424F81FB-1452-48E1-9BAD-61B6BD2D658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85417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7CD8-5F06-4FDD-A0F1-3FB52B1DA524}"/>
              </a:ext>
            </a:extLst>
          </p:cNvPr>
          <p:cNvSpPr>
            <a:spLocks noGrp="1"/>
          </p:cNvSpPr>
          <p:nvPr>
            <p:ph type="title"/>
          </p:nvPr>
        </p:nvSpPr>
        <p:spPr>
          <a:xfrm>
            <a:off x="472382" y="609600"/>
            <a:ext cx="2211883" cy="21336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D4CFCC2C-1B5A-453A-A430-0B6339E4C3D3}"/>
              </a:ext>
            </a:extLst>
          </p:cNvPr>
          <p:cNvSpPr>
            <a:spLocks noGrp="1"/>
          </p:cNvSpPr>
          <p:nvPr>
            <p:ph type="pic" idx="1"/>
          </p:nvPr>
        </p:nvSpPr>
        <p:spPr>
          <a:xfrm>
            <a:off x="2915544" y="1316571"/>
            <a:ext cx="3471863" cy="6498167"/>
          </a:xfrm>
        </p:spPr>
        <p:txBody>
          <a:bodyPr/>
          <a:lstStyle>
            <a:lvl1pPr marL="0" indent="0">
              <a:buNone/>
              <a:defRPr sz="1800"/>
            </a:lvl1pPr>
            <a:lvl2pPr marL="257168" indent="0">
              <a:buNone/>
              <a:defRPr sz="1575"/>
            </a:lvl2pPr>
            <a:lvl3pPr marL="514338" indent="0">
              <a:buNone/>
              <a:defRPr sz="1351"/>
            </a:lvl3pPr>
            <a:lvl4pPr marL="771506" indent="0">
              <a:buNone/>
              <a:defRPr sz="1125"/>
            </a:lvl4pPr>
            <a:lvl5pPr marL="1028674" indent="0">
              <a:buNone/>
              <a:defRPr sz="1125"/>
            </a:lvl5pPr>
            <a:lvl6pPr marL="1285843" indent="0">
              <a:buNone/>
              <a:defRPr sz="1125"/>
            </a:lvl6pPr>
            <a:lvl7pPr marL="1543012" indent="0">
              <a:buNone/>
              <a:defRPr sz="1125"/>
            </a:lvl7pPr>
            <a:lvl8pPr marL="1800180" indent="0">
              <a:buNone/>
              <a:defRPr sz="1125"/>
            </a:lvl8pPr>
            <a:lvl9pPr marL="2057349" indent="0">
              <a:buNone/>
              <a:defRPr sz="1125"/>
            </a:lvl9pPr>
          </a:lstStyle>
          <a:p>
            <a:endParaRPr lang="en-US"/>
          </a:p>
        </p:txBody>
      </p:sp>
      <p:sp>
        <p:nvSpPr>
          <p:cNvPr id="4" name="Text Placeholder 3">
            <a:extLst>
              <a:ext uri="{FF2B5EF4-FFF2-40B4-BE49-F238E27FC236}">
                <a16:creationId xmlns:a16="http://schemas.microsoft.com/office/drawing/2014/main" id="{FF38F4B1-0568-49AD-9D54-515315A66992}"/>
              </a:ext>
            </a:extLst>
          </p:cNvPr>
          <p:cNvSpPr>
            <a:spLocks noGrp="1"/>
          </p:cNvSpPr>
          <p:nvPr>
            <p:ph type="body" sz="half" idx="2"/>
          </p:nvPr>
        </p:nvSpPr>
        <p:spPr>
          <a:xfrm>
            <a:off x="472382" y="2743200"/>
            <a:ext cx="2211883" cy="5082117"/>
          </a:xfrm>
        </p:spPr>
        <p:txBody>
          <a:bodyPr/>
          <a:lstStyle>
            <a:lvl1pPr marL="0" indent="0">
              <a:buNone/>
              <a:defRPr sz="900"/>
            </a:lvl1pPr>
            <a:lvl2pPr marL="257168" indent="0">
              <a:buNone/>
              <a:defRPr sz="788"/>
            </a:lvl2pPr>
            <a:lvl3pPr marL="514338" indent="0">
              <a:buNone/>
              <a:defRPr sz="675"/>
            </a:lvl3pPr>
            <a:lvl4pPr marL="771506" indent="0">
              <a:buNone/>
              <a:defRPr sz="563"/>
            </a:lvl4pPr>
            <a:lvl5pPr marL="1028674" indent="0">
              <a:buNone/>
              <a:defRPr sz="563"/>
            </a:lvl5pPr>
            <a:lvl6pPr marL="1285843" indent="0">
              <a:buNone/>
              <a:defRPr sz="563"/>
            </a:lvl6pPr>
            <a:lvl7pPr marL="1543012" indent="0">
              <a:buNone/>
              <a:defRPr sz="563"/>
            </a:lvl7pPr>
            <a:lvl8pPr marL="1800180" indent="0">
              <a:buNone/>
              <a:defRPr sz="563"/>
            </a:lvl8pPr>
            <a:lvl9pPr marL="2057349"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8271A2E5-79A2-4EEE-B9CE-364A83DA8B8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3271D5B-F6D1-47D5-A7A9-355C9F52420D}"/>
              </a:ext>
            </a:extLst>
          </p:cNvPr>
          <p:cNvSpPr>
            <a:spLocks noGrp="1"/>
          </p:cNvSpPr>
          <p:nvPr>
            <p:ph type="ftr" sz="quarter" idx="11"/>
          </p:nvPr>
        </p:nvSpPr>
        <p:spPr/>
        <p:txBody>
          <a:bodyPr/>
          <a:lstStyle/>
          <a:p>
            <a:r>
              <a:rPr lang="en-US"/>
              <a:t>CHATS Regional ITS Architecture </a:t>
            </a:r>
          </a:p>
        </p:txBody>
      </p:sp>
      <p:sp>
        <p:nvSpPr>
          <p:cNvPr id="7" name="Slide Number Placeholder 6">
            <a:extLst>
              <a:ext uri="{FF2B5EF4-FFF2-40B4-BE49-F238E27FC236}">
                <a16:creationId xmlns:a16="http://schemas.microsoft.com/office/drawing/2014/main" id="{F1E343F0-F5CD-45BA-A4D0-29C2C3543037}"/>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254069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6E168-68F5-4FE0-82FC-D0F74BF7E1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49A49B-1C50-418C-8CF6-D621B967FF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08FB0-7EF7-45C4-8DDD-9AD0E1C1D7E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3CD2A2-0202-4B22-A843-7A73B4CE83DC}"/>
              </a:ext>
            </a:extLst>
          </p:cNvPr>
          <p:cNvSpPr>
            <a:spLocks noGrp="1"/>
          </p:cNvSpPr>
          <p:nvPr>
            <p:ph type="ftr" sz="quarter" idx="11"/>
          </p:nvPr>
        </p:nvSpPr>
        <p:spPr/>
        <p:txBody>
          <a:bodyPr/>
          <a:lstStyle/>
          <a:p>
            <a:r>
              <a:rPr lang="en-US"/>
              <a:t>CHATS Regional ITS Architecture </a:t>
            </a:r>
          </a:p>
        </p:txBody>
      </p:sp>
      <p:sp>
        <p:nvSpPr>
          <p:cNvPr id="6" name="Slide Number Placeholder 5">
            <a:extLst>
              <a:ext uri="{FF2B5EF4-FFF2-40B4-BE49-F238E27FC236}">
                <a16:creationId xmlns:a16="http://schemas.microsoft.com/office/drawing/2014/main" id="{85A561BB-48C0-4817-AC4A-B7E293622361}"/>
              </a:ext>
            </a:extLst>
          </p:cNvPr>
          <p:cNvSpPr>
            <a:spLocks noGrp="1"/>
          </p:cNvSpPr>
          <p:nvPr>
            <p:ph type="sldNum" sz="quarter" idx="12"/>
          </p:nvPr>
        </p:nvSpPr>
        <p:spPr/>
        <p:txBody>
          <a:bodyPr/>
          <a:lstStyle/>
          <a:p>
            <a:fld id="{8D3EB203-A758-4525-9D21-B9A2AF255E9F}" type="slidenum">
              <a:rPr lang="en-US" smtClean="0"/>
              <a:t>‹#›</a:t>
            </a:fld>
            <a:endParaRPr lang="en-US"/>
          </a:p>
        </p:txBody>
      </p:sp>
    </p:spTree>
    <p:extLst>
      <p:ext uri="{BB962C8B-B14F-4D97-AF65-F5344CB8AC3E}">
        <p14:creationId xmlns:p14="http://schemas.microsoft.com/office/powerpoint/2010/main" val="391430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FAE947-A0AA-4383-93D0-A3B42E2A10D6}"/>
              </a:ext>
            </a:extLst>
          </p:cNvPr>
          <p:cNvSpPr>
            <a:spLocks noGrp="1"/>
          </p:cNvSpPr>
          <p:nvPr>
            <p:ph type="title"/>
          </p:nvPr>
        </p:nvSpPr>
        <p:spPr>
          <a:xfrm>
            <a:off x="809346" y="486838"/>
            <a:ext cx="5801566"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3815A1-0841-447B-A8C1-E76CBD4C9112}"/>
              </a:ext>
            </a:extLst>
          </p:cNvPr>
          <p:cNvSpPr>
            <a:spLocks noGrp="1"/>
          </p:cNvSpPr>
          <p:nvPr>
            <p:ph type="body" idx="1"/>
          </p:nvPr>
        </p:nvSpPr>
        <p:spPr>
          <a:xfrm>
            <a:off x="809346" y="2434167"/>
            <a:ext cx="5801566"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C7205-CBBA-4CFF-AB97-47E22C52366D}"/>
              </a:ext>
            </a:extLst>
          </p:cNvPr>
          <p:cNvSpPr>
            <a:spLocks noGrp="1"/>
          </p:cNvSpPr>
          <p:nvPr>
            <p:ph type="dt" sz="half" idx="2"/>
          </p:nvPr>
        </p:nvSpPr>
        <p:spPr>
          <a:xfrm>
            <a:off x="471488" y="8475138"/>
            <a:ext cx="1543050" cy="48683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2562BD5-A6DD-427F-96FC-DE8FAC8CCC16}"/>
              </a:ext>
            </a:extLst>
          </p:cNvPr>
          <p:cNvSpPr>
            <a:spLocks noGrp="1"/>
          </p:cNvSpPr>
          <p:nvPr>
            <p:ph type="ftr" sz="quarter" idx="3"/>
          </p:nvPr>
        </p:nvSpPr>
        <p:spPr>
          <a:xfrm>
            <a:off x="2271713" y="8475138"/>
            <a:ext cx="2314575" cy="486833"/>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en-US"/>
              <a:t>CHATS Regional ITS Architecture </a:t>
            </a:r>
          </a:p>
        </p:txBody>
      </p:sp>
      <p:sp>
        <p:nvSpPr>
          <p:cNvPr id="6" name="Slide Number Placeholder 5">
            <a:extLst>
              <a:ext uri="{FF2B5EF4-FFF2-40B4-BE49-F238E27FC236}">
                <a16:creationId xmlns:a16="http://schemas.microsoft.com/office/drawing/2014/main" id="{D23D2BED-655A-4318-9481-598F98702762}"/>
              </a:ext>
            </a:extLst>
          </p:cNvPr>
          <p:cNvSpPr>
            <a:spLocks noGrp="1"/>
          </p:cNvSpPr>
          <p:nvPr>
            <p:ph type="sldNum" sz="quarter" idx="4"/>
          </p:nvPr>
        </p:nvSpPr>
        <p:spPr>
          <a:xfrm>
            <a:off x="4843463" y="8475138"/>
            <a:ext cx="1543050" cy="486833"/>
          </a:xfrm>
          <a:prstGeom prst="rect">
            <a:avLst/>
          </a:prstGeom>
        </p:spPr>
        <p:txBody>
          <a:bodyPr vert="horz" lIns="91440" tIns="45720" rIns="91440" bIns="45720" rtlCol="0" anchor="ctr"/>
          <a:lstStyle>
            <a:lvl1pPr algn="r">
              <a:defRPr sz="675">
                <a:solidFill>
                  <a:schemeClr val="tx1">
                    <a:tint val="75000"/>
                  </a:schemeClr>
                </a:solidFill>
              </a:defRPr>
            </a:lvl1pPr>
          </a:lstStyle>
          <a:p>
            <a:fld id="{8D3EB203-A758-4525-9D21-B9A2AF255E9F}" type="slidenum">
              <a:rPr lang="en-US" smtClean="0"/>
              <a:t>‹#›</a:t>
            </a:fld>
            <a:endParaRPr lang="en-US"/>
          </a:p>
        </p:txBody>
      </p:sp>
    </p:spTree>
    <p:extLst>
      <p:ext uri="{BB962C8B-B14F-4D97-AF65-F5344CB8AC3E}">
        <p14:creationId xmlns:p14="http://schemas.microsoft.com/office/powerpoint/2010/main" val="165490828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dt="0"/>
  <p:txStyles>
    <p:titleStyle>
      <a:lvl1pPr algn="l" defTabSz="514338" rtl="0" eaLnBrk="1" latinLnBrk="0" hangingPunct="1">
        <a:lnSpc>
          <a:spcPct val="90000"/>
        </a:lnSpc>
        <a:spcBef>
          <a:spcPct val="0"/>
        </a:spcBef>
        <a:buNone/>
        <a:defRPr sz="2025" b="1" kern="1200">
          <a:solidFill>
            <a:srgbClr val="000000"/>
          </a:solidFill>
          <a:latin typeface="Arial" panose="020B0604020202020204" pitchFamily="34" charset="0"/>
          <a:ea typeface="+mj-ea"/>
          <a:cs typeface="Arial" panose="020B0604020202020204" pitchFamily="34" charset="0"/>
        </a:defRPr>
      </a:lvl1pPr>
    </p:titleStyle>
    <p:bodyStyle>
      <a:lvl1pPr marL="128585" indent="-128585" algn="l" defTabSz="514338" rtl="0" eaLnBrk="1" latinLnBrk="0" hangingPunct="1">
        <a:lnSpc>
          <a:spcPct val="90000"/>
        </a:lnSpc>
        <a:spcBef>
          <a:spcPts val="563"/>
        </a:spcBef>
        <a:buFont typeface="Arial" panose="020B0604020202020204" pitchFamily="34" charset="0"/>
        <a:buChar char="•"/>
        <a:defRPr sz="1575" kern="1200">
          <a:solidFill>
            <a:srgbClr val="000000"/>
          </a:solidFill>
          <a:latin typeface="Arial" panose="020B0604020202020204" pitchFamily="34" charset="0"/>
          <a:ea typeface="+mn-ea"/>
          <a:cs typeface="Arial" panose="020B0604020202020204" pitchFamily="34" charset="0"/>
        </a:defRPr>
      </a:lvl1pPr>
      <a:lvl2pPr marL="385753" indent="-128585" algn="l" defTabSz="514338" rtl="0" eaLnBrk="1" latinLnBrk="0" hangingPunct="1">
        <a:lnSpc>
          <a:spcPct val="90000"/>
        </a:lnSpc>
        <a:spcBef>
          <a:spcPts val="281"/>
        </a:spcBef>
        <a:buFont typeface="Arial" panose="020B0604020202020204" pitchFamily="34" charset="0"/>
        <a:buChar char="•"/>
        <a:defRPr sz="1351" kern="1200">
          <a:solidFill>
            <a:srgbClr val="000000"/>
          </a:solidFill>
          <a:latin typeface="Arial" panose="020B0604020202020204" pitchFamily="34" charset="0"/>
          <a:ea typeface="+mn-ea"/>
          <a:cs typeface="Arial" panose="020B0604020202020204" pitchFamily="34" charset="0"/>
        </a:defRPr>
      </a:lvl2pPr>
      <a:lvl3pPr marL="642923" indent="-128585" algn="l" defTabSz="514338" rtl="0" eaLnBrk="1" latinLnBrk="0" hangingPunct="1">
        <a:lnSpc>
          <a:spcPct val="90000"/>
        </a:lnSpc>
        <a:spcBef>
          <a:spcPts val="281"/>
        </a:spcBef>
        <a:buFont typeface="Arial" panose="020B0604020202020204" pitchFamily="34" charset="0"/>
        <a:buChar char="•"/>
        <a:defRPr sz="1125" kern="1200">
          <a:solidFill>
            <a:srgbClr val="000000"/>
          </a:solidFill>
          <a:latin typeface="Arial" panose="020B0604020202020204" pitchFamily="34" charset="0"/>
          <a:ea typeface="+mn-ea"/>
          <a:cs typeface="Arial" panose="020B0604020202020204" pitchFamily="34" charset="0"/>
        </a:defRPr>
      </a:lvl3pPr>
      <a:lvl4pPr marL="900091" indent="-128585" algn="l" defTabSz="514338" rtl="0" eaLnBrk="1" latinLnBrk="0" hangingPunct="1">
        <a:lnSpc>
          <a:spcPct val="90000"/>
        </a:lnSpc>
        <a:spcBef>
          <a:spcPts val="281"/>
        </a:spcBef>
        <a:buFont typeface="Arial" panose="020B0604020202020204" pitchFamily="34" charset="0"/>
        <a:buChar char="•"/>
        <a:defRPr sz="1013" kern="1200">
          <a:solidFill>
            <a:srgbClr val="000000"/>
          </a:solidFill>
          <a:latin typeface="Arial" panose="020B0604020202020204" pitchFamily="34" charset="0"/>
          <a:ea typeface="+mn-ea"/>
          <a:cs typeface="Arial" panose="020B0604020202020204" pitchFamily="34" charset="0"/>
        </a:defRPr>
      </a:lvl4pPr>
      <a:lvl5pPr marL="1157259" indent="-128585" algn="l" defTabSz="514338" rtl="0" eaLnBrk="1" latinLnBrk="0" hangingPunct="1">
        <a:lnSpc>
          <a:spcPct val="90000"/>
        </a:lnSpc>
        <a:spcBef>
          <a:spcPts val="281"/>
        </a:spcBef>
        <a:buFont typeface="Arial" panose="020B0604020202020204" pitchFamily="34" charset="0"/>
        <a:buChar char="•"/>
        <a:defRPr sz="1013" kern="1200">
          <a:solidFill>
            <a:srgbClr val="000000"/>
          </a:solidFill>
          <a:latin typeface="Arial" panose="020B0604020202020204" pitchFamily="34" charset="0"/>
          <a:ea typeface="+mn-ea"/>
          <a:cs typeface="Arial" panose="020B0604020202020204" pitchFamily="34" charset="0"/>
        </a:defRPr>
      </a:lvl5pPr>
      <a:lvl6pPr marL="141442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7"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8"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transport-communications.blogspot.com/" TargetMode="External"/><Relationship Id="rId3" Type="http://schemas.openxmlformats.org/officeDocument/2006/relationships/hyperlink" Target="https://www.scsite.org/" TargetMode="External"/><Relationship Id="rId7" Type="http://schemas.openxmlformats.org/officeDocument/2006/relationships/hyperlink" Target="https://transportationops.org/tim/talkingtim"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transportationops.org/" TargetMode="External"/><Relationship Id="rId5" Type="http://schemas.openxmlformats.org/officeDocument/2006/relationships/hyperlink" Target="https://itsa.org/" TargetMode="External"/><Relationship Id="rId10" Type="http://schemas.openxmlformats.org/officeDocument/2006/relationships/hyperlink" Target="https://www.citeconsortium.org/" TargetMode="External"/><Relationship Id="rId4" Type="http://schemas.openxmlformats.org/officeDocument/2006/relationships/hyperlink" Target="https://itscarolinas.org/" TargetMode="External"/><Relationship Id="rId9" Type="http://schemas.openxmlformats.org/officeDocument/2006/relationships/hyperlink" Target="https://ops.fhwa.dot.gov/int_its_deployment/standards_imp/training.ht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 Target="slide42.xml"/><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BD473B18-82B7-497C-9741-D8498BB65702}"/>
              </a:ext>
            </a:extLst>
          </p:cNvPr>
          <p:cNvSpPr>
            <a:spLocks noGrp="1"/>
          </p:cNvSpPr>
          <p:nvPr>
            <p:ph type="title"/>
          </p:nvPr>
        </p:nvSpPr>
        <p:spPr>
          <a:xfrm>
            <a:off x="2251881" y="2202963"/>
            <a:ext cx="4606120" cy="943997"/>
          </a:xfrm>
          <a:solidFill>
            <a:srgbClr val="44546A"/>
          </a:solidFill>
          <a:ln w="38100">
            <a:solidFill>
              <a:srgbClr val="44546A"/>
            </a:solidFill>
          </a:ln>
        </p:spPr>
        <p:txBody>
          <a:bodyPr vert="horz" lIns="91440" tIns="45720" rIns="91440" bIns="45720" rtlCol="0" anchor="ctr">
            <a:normAutofit/>
          </a:bodyPr>
          <a:lstStyle/>
          <a:p>
            <a:pPr algn="r"/>
            <a:r>
              <a:rPr lang="en-US" sz="1800"/>
              <a:t>CHATS Regional ITS Architecture	</a:t>
            </a:r>
            <a:br>
              <a:rPr lang="en-US" sz="1800"/>
            </a:br>
            <a:r>
              <a:rPr lang="en-US" sz="1800"/>
              <a:t>Baseline Inventory Summary	</a:t>
            </a:r>
          </a:p>
        </p:txBody>
      </p:sp>
      <p:sp>
        <p:nvSpPr>
          <p:cNvPr id="41" name="Hexagon 40">
            <a:extLst>
              <a:ext uri="{FF2B5EF4-FFF2-40B4-BE49-F238E27FC236}">
                <a16:creationId xmlns:a16="http://schemas.microsoft.com/office/drawing/2014/main" id="{8B55C953-F450-4011-9D5E-57C0A82635F2}"/>
              </a:ext>
            </a:extLst>
          </p:cNvPr>
          <p:cNvSpPr/>
          <p:nvPr/>
        </p:nvSpPr>
        <p:spPr>
          <a:xfrm>
            <a:off x="370196" y="1712318"/>
            <a:ext cx="2263822" cy="1925286"/>
          </a:xfrm>
          <a:prstGeom prst="hexagon">
            <a:avLst/>
          </a:prstGeom>
          <a:solidFill>
            <a:srgbClr val="711C45"/>
          </a:solidFill>
          <a:ln w="38100">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200">
              <a:solidFill>
                <a:srgbClr val="000000"/>
              </a:solidFill>
            </a:endParaRPr>
          </a:p>
        </p:txBody>
      </p:sp>
      <p:sp>
        <p:nvSpPr>
          <p:cNvPr id="47" name="Title 1">
            <a:extLst>
              <a:ext uri="{FF2B5EF4-FFF2-40B4-BE49-F238E27FC236}">
                <a16:creationId xmlns:a16="http://schemas.microsoft.com/office/drawing/2014/main" id="{000E8D5C-0586-4527-AB43-1760A9FEB230}"/>
              </a:ext>
            </a:extLst>
          </p:cNvPr>
          <p:cNvSpPr txBox="1">
            <a:spLocks/>
          </p:cNvSpPr>
          <p:nvPr/>
        </p:nvSpPr>
        <p:spPr>
          <a:xfrm>
            <a:off x="3429000" y="3420251"/>
            <a:ext cx="2366180" cy="434705"/>
          </a:xfrm>
          <a:prstGeom prst="rect">
            <a:avLst/>
          </a:prstGeom>
          <a:solidFill>
            <a:srgbClr val="44546A"/>
          </a:solidFill>
          <a:ln w="38100">
            <a:solidFill>
              <a:srgbClr val="44546A"/>
            </a:solidFill>
          </a:ln>
        </p:spPr>
        <p:txBody>
          <a:bodyPr vert="horz" lIns="91440" tIns="45720" rIns="91440" bIns="45720" rtlCol="0" anchor="ctr">
            <a:norm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lgn="ctr"/>
            <a:r>
              <a:rPr lang="en-US" sz="1800"/>
              <a:t>November 2022</a:t>
            </a:r>
          </a:p>
        </p:txBody>
      </p:sp>
      <p:sp>
        <p:nvSpPr>
          <p:cNvPr id="48" name="Hexagon 47">
            <a:extLst>
              <a:ext uri="{FF2B5EF4-FFF2-40B4-BE49-F238E27FC236}">
                <a16:creationId xmlns:a16="http://schemas.microsoft.com/office/drawing/2014/main" id="{2F05DA1D-23CD-4CC7-9784-2B2C4B6E0081}"/>
              </a:ext>
            </a:extLst>
          </p:cNvPr>
          <p:cNvSpPr/>
          <p:nvPr/>
        </p:nvSpPr>
        <p:spPr>
          <a:xfrm>
            <a:off x="640308" y="2001433"/>
            <a:ext cx="1723598" cy="1347055"/>
          </a:xfrm>
          <a:prstGeom prst="hexagon">
            <a:avLst/>
          </a:prstGeom>
          <a:solidFill>
            <a:srgbClr val="CEA42B"/>
          </a:solidFill>
          <a:ln w="38100">
            <a:solidFill>
              <a:srgbClr val="CEA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1200">
              <a:solidFill>
                <a:srgbClr val="000000"/>
              </a:solidFill>
            </a:endParaRPr>
          </a:p>
        </p:txBody>
      </p:sp>
    </p:spTree>
    <p:extLst>
      <p:ext uri="{BB962C8B-B14F-4D97-AF65-F5344CB8AC3E}">
        <p14:creationId xmlns:p14="http://schemas.microsoft.com/office/powerpoint/2010/main" val="148803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SCDOT Statewide TMC (Columbia)</a:t>
            </a:r>
          </a:p>
        </p:txBody>
      </p:sp>
      <p:sp>
        <p:nvSpPr>
          <p:cNvPr id="18" name="Title 1">
            <a:extLst>
              <a:ext uri="{FF2B5EF4-FFF2-40B4-BE49-F238E27FC236}">
                <a16:creationId xmlns:a16="http://schemas.microsoft.com/office/drawing/2014/main" id="{A88DE340-AE4E-483F-89B5-AC759851C85B}"/>
              </a:ext>
            </a:extLst>
          </p:cNvPr>
          <p:cNvSpPr txBox="1">
            <a:spLocks/>
          </p:cNvSpPr>
          <p:nvPr/>
        </p:nvSpPr>
        <p:spPr>
          <a:xfrm>
            <a:off x="528211" y="1339056"/>
            <a:ext cx="5801565" cy="1971909"/>
          </a:xfrm>
          <a:prstGeom prst="rect">
            <a:avLst/>
          </a:prstGeom>
          <a:noFill/>
          <a:ln w="19050">
            <a:solidFill>
              <a:srgbClr val="711C45"/>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Staffing</a:t>
            </a:r>
          </a:p>
          <a:p>
            <a:pPr marL="171450" indent="-171450">
              <a:buFont typeface="Arial" panose="020B0604020202020204" pitchFamily="34" charset="0"/>
              <a:buChar char="•"/>
            </a:pPr>
            <a:r>
              <a:rPr lang="en-US" sz="1100" b="0">
                <a:solidFill>
                  <a:srgbClr val="000000"/>
                </a:solidFill>
              </a:rPr>
              <a:t>2 operators </a:t>
            </a:r>
            <a:r>
              <a:rPr lang="en-US" sz="1100" b="0" dirty="0">
                <a:solidFill>
                  <a:srgbClr val="000000"/>
                </a:solidFill>
              </a:rPr>
              <a:t>staffed </a:t>
            </a:r>
            <a:r>
              <a:rPr lang="en-US" sz="1100" b="0">
                <a:solidFill>
                  <a:srgbClr val="000000"/>
                </a:solidFill>
              </a:rPr>
              <a:t>during the day</a:t>
            </a:r>
            <a:endParaRPr lang="en-US" sz="1100" b="0" dirty="0">
              <a:solidFill>
                <a:srgbClr val="000000"/>
              </a:solidFill>
            </a:endParaRPr>
          </a:p>
          <a:p>
            <a:pPr marL="171450" indent="-171450">
              <a:buFont typeface="Arial" panose="020B0604020202020204" pitchFamily="34" charset="0"/>
              <a:buChar char="•"/>
            </a:pPr>
            <a:r>
              <a:rPr lang="en-US" sz="1100" b="0" dirty="0">
                <a:solidFill>
                  <a:srgbClr val="000000"/>
                </a:solidFill>
              </a:rPr>
              <a:t>Focus mainly on interstates; Day shift focuses</a:t>
            </a:r>
            <a:r>
              <a:rPr lang="en-US" sz="1100" b="0">
                <a:solidFill>
                  <a:srgbClr val="000000"/>
                </a:solidFill>
              </a:rPr>
              <a:t> on Columbia</a:t>
            </a:r>
            <a:r>
              <a:rPr lang="en-US" sz="1100" b="0" dirty="0">
                <a:solidFill>
                  <a:srgbClr val="000000"/>
                </a:solidFill>
              </a:rPr>
              <a:t> area traffic</a:t>
            </a:r>
            <a:endParaRPr lang="en-US" sz="1100" b="0">
              <a:solidFill>
                <a:srgbClr val="000000"/>
              </a:solidFill>
            </a:endParaRPr>
          </a:p>
          <a:p>
            <a:pPr marL="171450" indent="-171450">
              <a:buFont typeface="Arial" panose="020B0604020202020204" pitchFamily="34" charset="0"/>
              <a:buChar char="•"/>
            </a:pPr>
            <a:r>
              <a:rPr lang="en-US" sz="1100" b="0">
                <a:solidFill>
                  <a:srgbClr val="000000"/>
                </a:solidFill>
              </a:rPr>
              <a:t>Greenville, Rock Hill, Myrtle Beach, and Charleston District TMC’s are responsible for their areas from </a:t>
            </a:r>
            <a:r>
              <a:rPr lang="en-US" sz="1100" b="0" dirty="0">
                <a:solidFill>
                  <a:srgbClr val="000000"/>
                </a:solidFill>
              </a:rPr>
              <a:t>7:00 </a:t>
            </a:r>
            <a:r>
              <a:rPr lang="en-US" sz="1100" b="0">
                <a:solidFill>
                  <a:srgbClr val="000000"/>
                </a:solidFill>
              </a:rPr>
              <a:t>am – </a:t>
            </a:r>
            <a:r>
              <a:rPr lang="en-US" sz="1100" b="0" dirty="0">
                <a:solidFill>
                  <a:srgbClr val="000000"/>
                </a:solidFill>
              </a:rPr>
              <a:t>7:00 </a:t>
            </a:r>
            <a:r>
              <a:rPr lang="en-US" sz="1100" b="0">
                <a:solidFill>
                  <a:srgbClr val="000000"/>
                </a:solidFill>
              </a:rPr>
              <a:t>pm 7 days a week</a:t>
            </a:r>
          </a:p>
          <a:p>
            <a:pPr marL="171450" indent="-171450">
              <a:buFont typeface="Arial" panose="020B0604020202020204" pitchFamily="34" charset="0"/>
              <a:buChar char="•"/>
            </a:pPr>
            <a:r>
              <a:rPr lang="en-US" sz="1100" b="0" dirty="0">
                <a:solidFill>
                  <a:srgbClr val="000000"/>
                </a:solidFill>
              </a:rPr>
              <a:t>Responsible </a:t>
            </a:r>
            <a:r>
              <a:rPr lang="en-US" sz="1100" b="0">
                <a:solidFill>
                  <a:srgbClr val="000000"/>
                </a:solidFill>
              </a:rPr>
              <a:t>for the whole state </a:t>
            </a:r>
            <a:r>
              <a:rPr lang="en-US" sz="1100" b="0" dirty="0">
                <a:solidFill>
                  <a:srgbClr val="000000"/>
                </a:solidFill>
              </a:rPr>
              <a:t>overnight </a:t>
            </a:r>
            <a:r>
              <a:rPr lang="en-US" sz="1100" b="0">
                <a:solidFill>
                  <a:srgbClr val="000000"/>
                </a:solidFill>
              </a:rPr>
              <a:t>(</a:t>
            </a:r>
            <a:r>
              <a:rPr lang="en-US" sz="1100" b="0" dirty="0">
                <a:solidFill>
                  <a:srgbClr val="000000"/>
                </a:solidFill>
              </a:rPr>
              <a:t>7:00 pm – 7:00 am; 1 </a:t>
            </a:r>
            <a:r>
              <a:rPr lang="en-US" sz="1100" b="0">
                <a:solidFill>
                  <a:srgbClr val="000000"/>
                </a:solidFill>
              </a:rPr>
              <a:t>operator and on-calls)</a:t>
            </a:r>
          </a:p>
          <a:p>
            <a:pPr marL="171450" indent="-171450">
              <a:buFont typeface="Arial" panose="020B0604020202020204" pitchFamily="34" charset="0"/>
              <a:buChar char="•"/>
            </a:pPr>
            <a:r>
              <a:rPr lang="en-US" sz="1100" b="0">
                <a:solidFill>
                  <a:srgbClr val="000000"/>
                </a:solidFill>
              </a:rPr>
              <a:t>Cover major routes in Myrtle Beach (US 501, SC 31, US 17, and US 17 Bypass) and other areas that play a role during high-profile construction projects</a:t>
            </a:r>
          </a:p>
          <a:p>
            <a:pPr marL="171450" indent="-171450">
              <a:buFont typeface="Arial" panose="020B0604020202020204" pitchFamily="34" charset="0"/>
              <a:buChar char="•"/>
            </a:pPr>
            <a:r>
              <a:rPr lang="en-US" sz="1100" b="0">
                <a:solidFill>
                  <a:srgbClr val="000000"/>
                </a:solidFill>
              </a:rPr>
              <a:t>13 total staff (10 operators, 2 managers, 1 trainer/backup operator)</a:t>
            </a:r>
          </a:p>
          <a:p>
            <a:pPr marL="171450" indent="-171450">
              <a:buFont typeface="Arial" panose="020B0604020202020204" pitchFamily="34" charset="0"/>
              <a:buChar char="•"/>
            </a:pPr>
            <a:r>
              <a:rPr lang="en-US" sz="1100" b="0">
                <a:solidFill>
                  <a:srgbClr val="000000"/>
                </a:solidFill>
              </a:rPr>
              <a:t>Trainer is responsible for learning new procedures/equipment and disseminating to the rest of the staff</a:t>
            </a:r>
          </a:p>
          <a:p>
            <a:pPr marL="171450" indent="-171450">
              <a:buFont typeface="Arial" panose="020B0604020202020204" pitchFamily="34" charset="0"/>
              <a:buChar char="•"/>
            </a:pPr>
            <a:r>
              <a:rPr lang="en-US" sz="1100" b="0">
                <a:solidFill>
                  <a:srgbClr val="000000"/>
                </a:solidFill>
              </a:rPr>
              <a:t>New staff receive 6 weeks of training before being able to work as an operator. </a:t>
            </a:r>
          </a:p>
        </p:txBody>
      </p:sp>
      <p:sp>
        <p:nvSpPr>
          <p:cNvPr id="19" name="Title 1">
            <a:extLst>
              <a:ext uri="{FF2B5EF4-FFF2-40B4-BE49-F238E27FC236}">
                <a16:creationId xmlns:a16="http://schemas.microsoft.com/office/drawing/2014/main" id="{D8B327CC-8A6D-4798-B273-9003DCDF21BB}"/>
              </a:ext>
            </a:extLst>
          </p:cNvPr>
          <p:cNvSpPr txBox="1">
            <a:spLocks/>
          </p:cNvSpPr>
          <p:nvPr/>
        </p:nvSpPr>
        <p:spPr>
          <a:xfrm>
            <a:off x="528216" y="3401662"/>
            <a:ext cx="5801567" cy="5344201"/>
          </a:xfrm>
          <a:prstGeom prst="rect">
            <a:avLst/>
          </a:prstGeom>
          <a:noFill/>
          <a:ln w="19050">
            <a:solidFill>
              <a:srgbClr val="711C45"/>
            </a:solidFill>
          </a:ln>
        </p:spPr>
        <p:txBody>
          <a:bodyPr vert="horz" lIns="91440" tIns="45720" rIns="91440" bIns="45720" rtlCol="0" anchor="t">
            <a:noAutofit/>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pPr>
              <a:spcAft>
                <a:spcPts val="300"/>
              </a:spcAft>
            </a:pPr>
            <a:r>
              <a:rPr lang="en-US" sz="1100" dirty="0"/>
              <a:t>Technology</a:t>
            </a:r>
          </a:p>
          <a:p>
            <a:r>
              <a:rPr lang="en-US" sz="1100" b="0" u="sng" dirty="0"/>
              <a:t>Communication</a:t>
            </a:r>
          </a:p>
          <a:p>
            <a:pPr marL="171450" indent="-171450">
              <a:buFont typeface="Arial" panose="020B0604020202020204" pitchFamily="34" charset="0"/>
              <a:buChar char="•"/>
            </a:pPr>
            <a:r>
              <a:rPr lang="en-US" sz="1100" b="0" dirty="0"/>
              <a:t>SCDOT recently discontinued Highway Advisory Radio alerts for emergencies. They will be focusing on social media and subscription-based text messages. </a:t>
            </a:r>
          </a:p>
          <a:p>
            <a:pPr marL="171450" indent="-171450">
              <a:buFont typeface="Arial" panose="020B0604020202020204" pitchFamily="34" charset="0"/>
              <a:buChar char="•"/>
            </a:pPr>
            <a:r>
              <a:rPr lang="en-US" sz="1100" b="0" dirty="0"/>
              <a:t>Formal agreements allows operators to listen to all emergency radios around the state</a:t>
            </a:r>
          </a:p>
          <a:p>
            <a:pPr marL="171450" indent="-171450">
              <a:buFont typeface="Arial" panose="020B0604020202020204" pitchFamily="34" charset="0"/>
              <a:buChar char="•"/>
            </a:pPr>
            <a:r>
              <a:rPr lang="en-US" sz="1100" b="0" dirty="0"/>
              <a:t>Forward SLED alerts such as Amber Alerts, Endangered person alerts, and Blue alerts</a:t>
            </a:r>
          </a:p>
          <a:p>
            <a:pPr marL="171450" indent="-171450">
              <a:buFont typeface="Arial" panose="020B0604020202020204" pitchFamily="34" charset="0"/>
              <a:buChar char="•"/>
            </a:pPr>
            <a:r>
              <a:rPr lang="en-US" sz="1100" b="0" dirty="0"/>
              <a:t>Can post messages on 90 permanent and more than 100 portable DMS</a:t>
            </a:r>
          </a:p>
          <a:p>
            <a:pPr marL="171450" indent="-171450">
              <a:buFont typeface="Arial" panose="020B0604020202020204" pitchFamily="34" charset="0"/>
              <a:buChar char="•"/>
            </a:pPr>
            <a:r>
              <a:rPr lang="en-US" sz="1100" b="0" dirty="0"/>
              <a:t>About 70 of the portable DMS get used during hurricane evacuations</a:t>
            </a:r>
          </a:p>
          <a:p>
            <a:pPr marL="171450" indent="-171450">
              <a:buFont typeface="Arial" panose="020B0604020202020204" pitchFamily="34" charset="0"/>
              <a:buChar char="•"/>
            </a:pPr>
            <a:r>
              <a:rPr lang="en-US" sz="1100" b="0" dirty="0"/>
              <a:t>5 full-color message boards</a:t>
            </a:r>
          </a:p>
          <a:p>
            <a:pPr marL="171450" indent="-171450">
              <a:buFont typeface="Arial" panose="020B0604020202020204" pitchFamily="34" charset="0"/>
              <a:buChar char="•"/>
            </a:pPr>
            <a:r>
              <a:rPr lang="en-US" sz="1100" b="0" dirty="0"/>
              <a:t>SCDOT has automated alerts for emergencies, construction, weather, and incident and congestion notices (travel time alerts) using their automated ATMS software. </a:t>
            </a:r>
          </a:p>
          <a:p>
            <a:pPr marL="171450" indent="-171450">
              <a:buFont typeface="Arial" panose="020B0604020202020204" pitchFamily="34" charset="0"/>
              <a:buChar char="•"/>
            </a:pPr>
            <a:r>
              <a:rPr lang="en-US" sz="1100" b="0" dirty="0"/>
              <a:t>Utilize 511SC to communicate with the public. Also utilize social media, but do not monitor messages from the public on social media. </a:t>
            </a:r>
          </a:p>
          <a:p>
            <a:pPr marL="171450" indent="-171450">
              <a:buFont typeface="Arial" panose="020B0604020202020204" pitchFamily="34" charset="0"/>
              <a:buChar char="•"/>
            </a:pPr>
            <a:r>
              <a:rPr lang="en-US" sz="1100" b="0" dirty="0"/>
              <a:t>Push automated weather-related messages</a:t>
            </a:r>
          </a:p>
          <a:p>
            <a:r>
              <a:rPr lang="en-US" sz="1100" b="0" u="sng" dirty="0"/>
              <a:t>SHEP</a:t>
            </a:r>
          </a:p>
          <a:p>
            <a:pPr marL="171450" indent="-171450">
              <a:buFont typeface="Arial" panose="020B0604020202020204" pitchFamily="34" charset="0"/>
              <a:buChar char="•"/>
            </a:pPr>
            <a:r>
              <a:rPr lang="en-US" sz="1100" b="0" dirty="0"/>
              <a:t>Constant communication between SHEP and the Statewide TMC</a:t>
            </a:r>
          </a:p>
          <a:p>
            <a:pPr marL="171450" indent="-171450">
              <a:buFont typeface="Arial" panose="020B0604020202020204" pitchFamily="34" charset="0"/>
              <a:buChar char="•"/>
            </a:pPr>
            <a:r>
              <a:rPr lang="en-US" sz="1100" b="0" dirty="0"/>
              <a:t>Covers specific metro areas 7 days / week between 7:00 am and 7:00 pm</a:t>
            </a:r>
          </a:p>
          <a:p>
            <a:pPr marL="171450" indent="-171450">
              <a:buFont typeface="Arial" panose="020B0604020202020204" pitchFamily="34" charset="0"/>
              <a:buChar char="•"/>
            </a:pPr>
            <a:r>
              <a:rPr lang="en-US" sz="1100" b="0" dirty="0"/>
              <a:t>Can support some significant construction projects 24/7</a:t>
            </a:r>
          </a:p>
          <a:p>
            <a:pPr marL="171450" indent="-171450">
              <a:buFont typeface="Arial" panose="020B0604020202020204" pitchFamily="34" charset="0"/>
              <a:buChar char="•"/>
            </a:pPr>
            <a:r>
              <a:rPr lang="en-US" sz="1100" b="0" dirty="0"/>
              <a:t>Primary goal is to clear the roadway including moving cars out of the roadway</a:t>
            </a:r>
          </a:p>
          <a:p>
            <a:r>
              <a:rPr lang="en-US" sz="1100" b="0" u="sng" dirty="0"/>
              <a:t>Work Zones</a:t>
            </a:r>
          </a:p>
          <a:p>
            <a:pPr marL="171450" indent="-171450">
              <a:buFont typeface="Arial" panose="020B0604020202020204" pitchFamily="34" charset="0"/>
              <a:buChar char="•"/>
            </a:pPr>
            <a:r>
              <a:rPr lang="en-US" sz="1100" b="0" dirty="0"/>
              <a:t>Responsibility of the contractor on major projects</a:t>
            </a:r>
          </a:p>
          <a:p>
            <a:pPr marL="171450" indent="-171450">
              <a:buFont typeface="Arial" panose="020B0604020202020204" pitchFamily="34" charset="0"/>
              <a:buChar char="•"/>
            </a:pPr>
            <a:r>
              <a:rPr lang="en-US" sz="1100" b="0" dirty="0"/>
              <a:t>“Smart ITS” includes end of queue warnings, travel time impacts, and lane closure notifications</a:t>
            </a:r>
          </a:p>
          <a:p>
            <a:r>
              <a:rPr lang="en-US" sz="1100" b="0" u="sng" dirty="0"/>
              <a:t>Data Sources</a:t>
            </a:r>
          </a:p>
          <a:p>
            <a:pPr marL="171450" indent="-171450">
              <a:buFont typeface="Arial" panose="020B0604020202020204" pitchFamily="34" charset="0"/>
              <a:buChar char="•"/>
            </a:pPr>
            <a:r>
              <a:rPr lang="en-US" sz="1100" b="0" dirty="0"/>
              <a:t>Over 600 cameras statewide. Camera access via SCDOT’s CLARIS platform </a:t>
            </a:r>
          </a:p>
          <a:p>
            <a:pPr marL="171450" indent="-171450">
              <a:buFont typeface="Arial" panose="020B0604020202020204" pitchFamily="34" charset="0"/>
              <a:buChar char="•"/>
            </a:pPr>
            <a:r>
              <a:rPr lang="en-US" sz="1100" b="0" dirty="0"/>
              <a:t>Cameras have a slow load time and can only be controlled by SCDOT staff. </a:t>
            </a:r>
          </a:p>
          <a:p>
            <a:pPr marL="171450" indent="-171450">
              <a:buFont typeface="Arial" panose="020B0604020202020204" pitchFamily="34" charset="0"/>
              <a:buChar char="•"/>
            </a:pPr>
            <a:r>
              <a:rPr lang="en-US" sz="1100" b="0" dirty="0"/>
              <a:t>Handful of portable work zone cameras that utilize cell signal (can be unreliable)</a:t>
            </a:r>
          </a:p>
          <a:p>
            <a:pPr marL="171450" indent="-171450">
              <a:buFont typeface="Arial" panose="020B0604020202020204" pitchFamily="34" charset="0"/>
              <a:buChar char="•"/>
            </a:pPr>
            <a:r>
              <a:rPr lang="en-US" sz="1100" b="0" dirty="0"/>
              <a:t>None of the cameras are equipped with night vision </a:t>
            </a:r>
          </a:p>
          <a:p>
            <a:pPr marL="171450" indent="-171450">
              <a:buFont typeface="Arial" panose="020B0604020202020204" pitchFamily="34" charset="0"/>
              <a:buChar char="•"/>
            </a:pPr>
            <a:r>
              <a:rPr lang="en-US" sz="1100" b="0" dirty="0"/>
              <a:t>Video sharing agreements for emergency responders to have access cameras</a:t>
            </a:r>
          </a:p>
          <a:p>
            <a:pPr marL="171450" indent="-171450">
              <a:buFont typeface="Arial" panose="020B0604020202020204" pitchFamily="34" charset="0"/>
              <a:buChar char="•"/>
            </a:pPr>
            <a:r>
              <a:rPr lang="en-US" sz="1100" b="0" dirty="0"/>
              <a:t>Separate APIs for sharing video images with the media/ public</a:t>
            </a:r>
          </a:p>
          <a:p>
            <a:pPr marL="171450" indent="-171450">
              <a:buFont typeface="Arial" panose="020B0604020202020204" pitchFamily="34" charset="0"/>
              <a:buChar char="•"/>
            </a:pPr>
            <a:r>
              <a:rPr lang="en-US" sz="1100" b="0" dirty="0"/>
              <a:t>Have wind/fog sensors but would like some backup data sources</a:t>
            </a:r>
          </a:p>
          <a:p>
            <a:pPr marL="171450" indent="-171450">
              <a:buFont typeface="Arial" panose="020B0604020202020204" pitchFamily="34" charset="0"/>
              <a:buChar char="•"/>
            </a:pPr>
            <a:r>
              <a:rPr lang="en-US" sz="1100" b="0" dirty="0"/>
              <a:t>Use Iteris Clear Guide and Google Maps to monitor real-time traffic flows</a:t>
            </a:r>
          </a:p>
          <a:p>
            <a:pPr marL="171450" indent="-171450">
              <a:buFont typeface="Arial" panose="020B0604020202020204" pitchFamily="34" charset="0"/>
              <a:buChar char="•"/>
            </a:pPr>
            <a:r>
              <a:rPr lang="en-US" sz="1100" b="0" dirty="0"/>
              <a:t>SCDOT ATMS maintains a database of incidents</a:t>
            </a:r>
          </a:p>
        </p:txBody>
      </p:sp>
      <p:sp>
        <p:nvSpPr>
          <p:cNvPr id="22" name="Title 1">
            <a:extLst>
              <a:ext uri="{FF2B5EF4-FFF2-40B4-BE49-F238E27FC236}">
                <a16:creationId xmlns:a16="http://schemas.microsoft.com/office/drawing/2014/main" id="{EB10BA9C-6256-44A5-838A-2D9974EFAA02}"/>
              </a:ext>
            </a:extLst>
          </p:cNvPr>
          <p:cNvSpPr txBox="1">
            <a:spLocks/>
          </p:cNvSpPr>
          <p:nvPr/>
        </p:nvSpPr>
        <p:spPr>
          <a:xfrm>
            <a:off x="528209" y="701227"/>
            <a:ext cx="5801567" cy="590321"/>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Tour</a:t>
            </a:r>
          </a:p>
          <a:p>
            <a:pPr marL="174625" indent="-174625">
              <a:buFont typeface="Arial" panose="020B0604020202020204" pitchFamily="34" charset="0"/>
              <a:buChar char="•"/>
            </a:pPr>
            <a:r>
              <a:rPr lang="en-US" sz="1100" b="0">
                <a:solidFill>
                  <a:srgbClr val="000000"/>
                </a:solidFill>
              </a:rPr>
              <a:t>Monday, September 26, 2022, 10:00 am – 11:00 am </a:t>
            </a:r>
          </a:p>
          <a:p>
            <a:pPr marL="174625" indent="-174625">
              <a:buFont typeface="Arial" panose="020B0604020202020204" pitchFamily="34" charset="0"/>
              <a:buChar char="•"/>
            </a:pPr>
            <a:r>
              <a:rPr lang="en-US" sz="1100" b="0">
                <a:solidFill>
                  <a:srgbClr val="000000"/>
                </a:solidFill>
              </a:rPr>
              <a:t>Led by Jennifer Rhoades, SCDOT</a:t>
            </a:r>
          </a:p>
        </p:txBody>
      </p:sp>
    </p:spTree>
    <p:extLst>
      <p:ext uri="{BB962C8B-B14F-4D97-AF65-F5344CB8AC3E}">
        <p14:creationId xmlns:p14="http://schemas.microsoft.com/office/powerpoint/2010/main" val="1976403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SCDOT Statewide TMC (Columbia)</a:t>
            </a:r>
          </a:p>
        </p:txBody>
      </p:sp>
      <p:grpSp>
        <p:nvGrpSpPr>
          <p:cNvPr id="10" name="Group 9">
            <a:extLst>
              <a:ext uri="{FF2B5EF4-FFF2-40B4-BE49-F238E27FC236}">
                <a16:creationId xmlns:a16="http://schemas.microsoft.com/office/drawing/2014/main" id="{9F946EB7-31A0-4855-8B59-8F9D77EE0C2E}"/>
              </a:ext>
            </a:extLst>
          </p:cNvPr>
          <p:cNvGrpSpPr/>
          <p:nvPr/>
        </p:nvGrpSpPr>
        <p:grpSpPr>
          <a:xfrm>
            <a:off x="528215" y="5415326"/>
            <a:ext cx="5801566" cy="3378311"/>
            <a:chOff x="528219" y="5331105"/>
            <a:chExt cx="5801566" cy="3378311"/>
          </a:xfrm>
        </p:grpSpPr>
        <p:pic>
          <p:nvPicPr>
            <p:cNvPr id="7" name="Picture 6">
              <a:extLst>
                <a:ext uri="{FF2B5EF4-FFF2-40B4-BE49-F238E27FC236}">
                  <a16:creationId xmlns:a16="http://schemas.microsoft.com/office/drawing/2014/main" id="{B61AD084-61AC-4F52-B9BF-03E6C389F647}"/>
                </a:ext>
              </a:extLst>
            </p:cNvPr>
            <p:cNvPicPr>
              <a:picLocks noChangeAspect="1"/>
            </p:cNvPicPr>
            <p:nvPr/>
          </p:nvPicPr>
          <p:blipFill rotWithShape="1">
            <a:blip r:embed="rId3"/>
            <a:srcRect t="22359"/>
            <a:stretch/>
          </p:blipFill>
          <p:spPr>
            <a:xfrm>
              <a:off x="528219" y="5331105"/>
              <a:ext cx="5801566" cy="3378311"/>
            </a:xfrm>
            <a:prstGeom prst="rect">
              <a:avLst/>
            </a:prstGeom>
            <a:noFill/>
            <a:ln w="19050">
              <a:solidFill>
                <a:srgbClr val="711C45"/>
              </a:solidFill>
            </a:ln>
          </p:spPr>
        </p:pic>
        <p:sp>
          <p:nvSpPr>
            <p:cNvPr id="8" name="Oval 7">
              <a:extLst>
                <a:ext uri="{FF2B5EF4-FFF2-40B4-BE49-F238E27FC236}">
                  <a16:creationId xmlns:a16="http://schemas.microsoft.com/office/drawing/2014/main" id="{62ECBE92-63BC-4957-A8AA-C958756A9861}"/>
                </a:ext>
              </a:extLst>
            </p:cNvPr>
            <p:cNvSpPr/>
            <p:nvPr/>
          </p:nvSpPr>
          <p:spPr>
            <a:xfrm>
              <a:off x="2103226" y="6914915"/>
              <a:ext cx="492980" cy="492982"/>
            </a:xfrm>
            <a:prstGeom prst="ellipse">
              <a:avLst/>
            </a:prstGeom>
            <a:solidFill>
              <a:srgbClr val="606060"/>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7E2176-E360-4F3D-82A1-2517E899A1C6}"/>
                </a:ext>
              </a:extLst>
            </p:cNvPr>
            <p:cNvSpPr/>
            <p:nvPr/>
          </p:nvSpPr>
          <p:spPr>
            <a:xfrm>
              <a:off x="5663073" y="7067733"/>
              <a:ext cx="492980" cy="492982"/>
            </a:xfrm>
            <a:prstGeom prst="ellipse">
              <a:avLst/>
            </a:prstGeom>
            <a:solidFill>
              <a:srgbClr val="606060"/>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a:extLst>
              <a:ext uri="{FF2B5EF4-FFF2-40B4-BE49-F238E27FC236}">
                <a16:creationId xmlns:a16="http://schemas.microsoft.com/office/drawing/2014/main" id="{04B67115-6A55-4F72-B42A-47A35AC5830C}"/>
              </a:ext>
            </a:extLst>
          </p:cNvPr>
          <p:cNvSpPr txBox="1">
            <a:spLocks/>
          </p:cNvSpPr>
          <p:nvPr/>
        </p:nvSpPr>
        <p:spPr>
          <a:xfrm>
            <a:off x="528215" y="3051100"/>
            <a:ext cx="5801566" cy="425544"/>
          </a:xfrm>
          <a:prstGeom prst="rect">
            <a:avLst/>
          </a:prstGeom>
          <a:noFill/>
          <a:ln w="19050">
            <a:solidFill>
              <a:srgbClr val="711C45"/>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Coordination</a:t>
            </a:r>
          </a:p>
          <a:p>
            <a:pPr marL="171450" indent="-171450">
              <a:buFont typeface="Arial" panose="020B0604020202020204" pitchFamily="34" charset="0"/>
              <a:buChar char="•"/>
            </a:pPr>
            <a:r>
              <a:rPr lang="en-US" sz="1100" b="0">
                <a:solidFill>
                  <a:srgbClr val="000000"/>
                </a:solidFill>
              </a:rPr>
              <a:t>Do not coordinate with municipal TMC’s. </a:t>
            </a:r>
          </a:p>
        </p:txBody>
      </p:sp>
      <p:sp>
        <p:nvSpPr>
          <p:cNvPr id="12" name="Title 1">
            <a:extLst>
              <a:ext uri="{FF2B5EF4-FFF2-40B4-BE49-F238E27FC236}">
                <a16:creationId xmlns:a16="http://schemas.microsoft.com/office/drawing/2014/main" id="{C16AEE1A-E284-406C-A299-AFC627E4A9A5}"/>
              </a:ext>
            </a:extLst>
          </p:cNvPr>
          <p:cNvSpPr txBox="1">
            <a:spLocks/>
          </p:cNvSpPr>
          <p:nvPr/>
        </p:nvSpPr>
        <p:spPr>
          <a:xfrm>
            <a:off x="528215" y="3568231"/>
            <a:ext cx="5801566" cy="1753062"/>
          </a:xfrm>
          <a:prstGeom prst="rect">
            <a:avLst/>
          </a:prstGeom>
          <a:noFill/>
          <a:ln w="19050">
            <a:solidFill>
              <a:srgbClr val="711C45"/>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Noted Needs</a:t>
            </a:r>
          </a:p>
          <a:p>
            <a:pPr marL="171450" indent="-171450">
              <a:buFont typeface="Arial" panose="020B0604020202020204" pitchFamily="34" charset="0"/>
              <a:buChar char="•"/>
            </a:pPr>
            <a:r>
              <a:rPr lang="en-US" sz="1100" b="0" dirty="0">
                <a:solidFill>
                  <a:srgbClr val="000000"/>
                </a:solidFill>
              </a:rPr>
              <a:t>The Statewide TMC is maturing to the point where they need to coordinate with municipal TMC’s. Want to help municipalities manage downstream consequences of incident related detours prompted by SCDOT. </a:t>
            </a:r>
          </a:p>
          <a:p>
            <a:pPr marL="171450" indent="-171450">
              <a:buFont typeface="Arial" panose="020B0604020202020204" pitchFamily="34" charset="0"/>
              <a:buChar char="•"/>
            </a:pPr>
            <a:r>
              <a:rPr lang="en-US" sz="1100" b="0" dirty="0">
                <a:solidFill>
                  <a:srgbClr val="000000"/>
                </a:solidFill>
              </a:rPr>
              <a:t>Hiring for the TMC has been difficult. Factors include pay, demand for complex multi-tasking, computer and radio skills, non-standard hours, and handling difficult scenarios. </a:t>
            </a:r>
          </a:p>
          <a:p>
            <a:pPr marL="171450" indent="-171450">
              <a:buFont typeface="Arial" panose="020B0604020202020204" pitchFamily="34" charset="0"/>
              <a:buChar char="•"/>
            </a:pPr>
            <a:r>
              <a:rPr lang="en-US" sz="1100" b="0" dirty="0">
                <a:solidFill>
                  <a:srgbClr val="000000"/>
                </a:solidFill>
              </a:rPr>
              <a:t>SCDOT wants to be able to communicate to drivers how to avoid an incident prior to reaching it and at what location the incident clears. </a:t>
            </a:r>
          </a:p>
          <a:p>
            <a:pPr marL="171450" indent="-171450">
              <a:buFont typeface="Arial" panose="020B0604020202020204" pitchFamily="34" charset="0"/>
              <a:buChar char="•"/>
            </a:pPr>
            <a:r>
              <a:rPr lang="en-US" sz="1100" b="0" dirty="0">
                <a:solidFill>
                  <a:srgbClr val="000000"/>
                </a:solidFill>
              </a:rPr>
              <a:t>Need access to municipal traffic cameras</a:t>
            </a:r>
          </a:p>
          <a:p>
            <a:pPr marL="171450" indent="-171450">
              <a:buFont typeface="Arial" panose="020B0604020202020204" pitchFamily="34" charset="0"/>
              <a:buChar char="•"/>
            </a:pPr>
            <a:r>
              <a:rPr lang="en-US" sz="1100" b="0" dirty="0">
                <a:solidFill>
                  <a:srgbClr val="000000"/>
                </a:solidFill>
              </a:rPr>
              <a:t>Back-up wind and fog sensors</a:t>
            </a:r>
          </a:p>
          <a:p>
            <a:pPr marL="171450" indent="-171450">
              <a:buFont typeface="Arial" panose="020B0604020202020204" pitchFamily="34" charset="0"/>
              <a:buChar char="•"/>
            </a:pPr>
            <a:r>
              <a:rPr lang="en-US" sz="1100" b="0" dirty="0">
                <a:solidFill>
                  <a:srgbClr val="000000"/>
                </a:solidFill>
              </a:rPr>
              <a:t>Need access or implementation of more flood sensors</a:t>
            </a:r>
          </a:p>
        </p:txBody>
      </p:sp>
      <p:sp>
        <p:nvSpPr>
          <p:cNvPr id="13" name="Title 1">
            <a:extLst>
              <a:ext uri="{FF2B5EF4-FFF2-40B4-BE49-F238E27FC236}">
                <a16:creationId xmlns:a16="http://schemas.microsoft.com/office/drawing/2014/main" id="{AA8F9580-1025-410D-9C52-B2B989B906A0}"/>
              </a:ext>
            </a:extLst>
          </p:cNvPr>
          <p:cNvSpPr txBox="1">
            <a:spLocks/>
          </p:cNvSpPr>
          <p:nvPr/>
        </p:nvSpPr>
        <p:spPr>
          <a:xfrm>
            <a:off x="528215" y="2331447"/>
            <a:ext cx="5801566" cy="643697"/>
          </a:xfrm>
          <a:prstGeom prst="rect">
            <a:avLst/>
          </a:prstGeom>
          <a:noFill/>
          <a:ln w="19050">
            <a:solidFill>
              <a:srgbClr val="711C45"/>
            </a:solidFill>
          </a:ln>
        </p:spPr>
        <p:txBody>
          <a:bodyPr vert="horz" lIns="91440" tIns="45720" rIns="91440" bIns="45720" rtlCol="0" anchor="ctr">
            <a:normAutofit fontScale="90000" lnSpcReduction="2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Performance Measures</a:t>
            </a:r>
          </a:p>
          <a:p>
            <a:pPr marL="174625" indent="-174625">
              <a:buFont typeface="Arial" panose="020B0604020202020204" pitchFamily="34" charset="0"/>
              <a:buChar char="•"/>
            </a:pPr>
            <a:r>
              <a:rPr lang="en-US" sz="1200" b="0" dirty="0">
                <a:solidFill>
                  <a:srgbClr val="000000"/>
                </a:solidFill>
              </a:rPr>
              <a:t>Some performance measures including incident clearance times, number of calls to SHEP, type of assistance provided, number of SHEP stops made, and number of events entered by TMC operator. </a:t>
            </a:r>
          </a:p>
        </p:txBody>
      </p:sp>
      <p:sp>
        <p:nvSpPr>
          <p:cNvPr id="14" name="Title 1">
            <a:extLst>
              <a:ext uri="{FF2B5EF4-FFF2-40B4-BE49-F238E27FC236}">
                <a16:creationId xmlns:a16="http://schemas.microsoft.com/office/drawing/2014/main" id="{12C127FC-38F1-4B14-BDE4-9B124980E297}"/>
              </a:ext>
            </a:extLst>
          </p:cNvPr>
          <p:cNvSpPr txBox="1">
            <a:spLocks/>
          </p:cNvSpPr>
          <p:nvPr/>
        </p:nvSpPr>
        <p:spPr>
          <a:xfrm>
            <a:off x="528215" y="693784"/>
            <a:ext cx="5801567" cy="1543629"/>
          </a:xfrm>
          <a:prstGeom prst="rect">
            <a:avLst/>
          </a:prstGeom>
          <a:noFill/>
          <a:ln w="19050">
            <a:solidFill>
              <a:srgbClr val="711C45"/>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Facility</a:t>
            </a:r>
          </a:p>
          <a:p>
            <a:pPr marL="174625" indent="-174625">
              <a:buFont typeface="Arial" panose="020B0604020202020204" pitchFamily="34" charset="0"/>
              <a:buChar char="•"/>
            </a:pPr>
            <a:r>
              <a:rPr lang="en-US" sz="1100" b="0">
                <a:solidFill>
                  <a:srgbClr val="000000"/>
                </a:solidFill>
              </a:rPr>
              <a:t>Statewide TMC is considered part of SCDOT headquarters</a:t>
            </a:r>
            <a:endParaRPr lang="en-US" sz="1100" b="0" dirty="0">
              <a:solidFill>
                <a:srgbClr val="000000"/>
              </a:solidFill>
            </a:endParaRPr>
          </a:p>
          <a:p>
            <a:pPr marL="174625" indent="-174625">
              <a:buFont typeface="Arial" panose="020B0604020202020204" pitchFamily="34" charset="0"/>
              <a:buChar char="•"/>
            </a:pPr>
            <a:r>
              <a:rPr lang="en-US" sz="1100" b="0">
                <a:solidFill>
                  <a:srgbClr val="000000"/>
                </a:solidFill>
              </a:rPr>
              <a:t>4 operator stations</a:t>
            </a:r>
            <a:r>
              <a:rPr lang="en-US" sz="1100" b="0" dirty="0">
                <a:solidFill>
                  <a:srgbClr val="000000"/>
                </a:solidFill>
              </a:rPr>
              <a:t>; </a:t>
            </a:r>
            <a:r>
              <a:rPr lang="en-US" sz="1100" b="0">
                <a:solidFill>
                  <a:srgbClr val="000000"/>
                </a:solidFill>
              </a:rPr>
              <a:t>2 stations are backups</a:t>
            </a:r>
            <a:endParaRPr lang="en-US" sz="1100" b="0" dirty="0">
              <a:solidFill>
                <a:srgbClr val="000000"/>
              </a:solidFill>
            </a:endParaRPr>
          </a:p>
          <a:p>
            <a:pPr marL="174625" indent="-174625">
              <a:buFont typeface="Arial" panose="020B0604020202020204" pitchFamily="34" charset="0"/>
              <a:buChar char="•"/>
            </a:pPr>
            <a:r>
              <a:rPr lang="en-US" sz="1100" b="0">
                <a:solidFill>
                  <a:srgbClr val="000000"/>
                </a:solidFill>
              </a:rPr>
              <a:t>IT Division supports Statewide TMC but they do not operate 24/7</a:t>
            </a:r>
            <a:endParaRPr lang="en-US" sz="1100" b="0" dirty="0">
              <a:solidFill>
                <a:srgbClr val="000000"/>
              </a:solidFill>
            </a:endParaRPr>
          </a:p>
          <a:p>
            <a:pPr marL="174625" indent="-174625">
              <a:buFont typeface="Arial" panose="020B0604020202020204" pitchFamily="34" charset="0"/>
              <a:buChar char="•"/>
            </a:pPr>
            <a:r>
              <a:rPr lang="en-US" sz="1100" b="0">
                <a:solidFill>
                  <a:srgbClr val="000000"/>
                </a:solidFill>
              </a:rPr>
              <a:t>Servers are split between two circuits for redundancy</a:t>
            </a:r>
            <a:endParaRPr lang="en-US" sz="1100" b="0" dirty="0">
              <a:solidFill>
                <a:srgbClr val="000000"/>
              </a:solidFill>
            </a:endParaRPr>
          </a:p>
          <a:p>
            <a:pPr marL="174625" indent="-174625">
              <a:buFont typeface="Arial" panose="020B0604020202020204" pitchFamily="34" charset="0"/>
              <a:buChar char="•"/>
            </a:pPr>
            <a:r>
              <a:rPr lang="en-US" sz="1100" b="0">
                <a:solidFill>
                  <a:srgbClr val="000000"/>
                </a:solidFill>
              </a:rPr>
              <a:t>Statewide TMC conference room acts as an Emergency Operation Center. Accommodates SCDOT, Highway Patrol, National Guard, and other responders  </a:t>
            </a:r>
            <a:endParaRPr lang="en-US" sz="1100" b="0" dirty="0">
              <a:solidFill>
                <a:srgbClr val="000000"/>
              </a:solidFill>
            </a:endParaRPr>
          </a:p>
          <a:p>
            <a:pPr marL="174625" indent="-174625">
              <a:buFont typeface="Arial" panose="020B0604020202020204" pitchFamily="34" charset="0"/>
              <a:buChar char="•"/>
            </a:pPr>
            <a:r>
              <a:rPr lang="en-US" sz="1100" b="0" dirty="0">
                <a:solidFill>
                  <a:srgbClr val="000000"/>
                </a:solidFill>
              </a:rPr>
              <a:t>Full </a:t>
            </a:r>
            <a:r>
              <a:rPr lang="en-US" sz="1100" b="0">
                <a:solidFill>
                  <a:srgbClr val="000000"/>
                </a:solidFill>
              </a:rPr>
              <a:t>kitchen </a:t>
            </a:r>
            <a:r>
              <a:rPr lang="en-US" sz="1100" b="0" dirty="0">
                <a:solidFill>
                  <a:srgbClr val="000000"/>
                </a:solidFill>
              </a:rPr>
              <a:t>to support staffing hours </a:t>
            </a:r>
            <a:r>
              <a:rPr lang="en-US" sz="1100" b="0">
                <a:solidFill>
                  <a:srgbClr val="000000"/>
                </a:solidFill>
              </a:rPr>
              <a:t>during an emergency and </a:t>
            </a:r>
            <a:r>
              <a:rPr lang="en-US" sz="1100" b="0" dirty="0">
                <a:solidFill>
                  <a:srgbClr val="000000"/>
                </a:solidFill>
              </a:rPr>
              <a:t>late-night </a:t>
            </a:r>
            <a:r>
              <a:rPr lang="en-US" sz="1100" b="0">
                <a:solidFill>
                  <a:srgbClr val="000000"/>
                </a:solidFill>
              </a:rPr>
              <a:t>shifts</a:t>
            </a:r>
            <a:endParaRPr lang="en-US" sz="1100" b="0" dirty="0">
              <a:solidFill>
                <a:srgbClr val="000000"/>
              </a:solidFill>
            </a:endParaRPr>
          </a:p>
          <a:p>
            <a:pPr marL="174625" indent="-174625">
              <a:buFont typeface="Arial" panose="020B0604020202020204" pitchFamily="34" charset="0"/>
              <a:buChar char="•"/>
            </a:pPr>
            <a:r>
              <a:rPr lang="en-US" sz="1100" b="0">
                <a:solidFill>
                  <a:srgbClr val="000000"/>
                </a:solidFill>
              </a:rPr>
              <a:t>Planning for a new facility in the next 5 years </a:t>
            </a:r>
            <a:endParaRPr lang="en-US" sz="1100" b="0" dirty="0">
              <a:solidFill>
                <a:srgbClr val="000000"/>
              </a:solidFill>
            </a:endParaRPr>
          </a:p>
        </p:txBody>
      </p:sp>
    </p:spTree>
    <p:extLst>
      <p:ext uri="{BB962C8B-B14F-4D97-AF65-F5344CB8AC3E}">
        <p14:creationId xmlns:p14="http://schemas.microsoft.com/office/powerpoint/2010/main" val="369906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Traffic Management Centers – Gap Assessment</a:t>
            </a:r>
          </a:p>
        </p:txBody>
      </p:sp>
      <p:graphicFrame>
        <p:nvGraphicFramePr>
          <p:cNvPr id="6" name="Table 5">
            <a:extLst>
              <a:ext uri="{FF2B5EF4-FFF2-40B4-BE49-F238E27FC236}">
                <a16:creationId xmlns:a16="http://schemas.microsoft.com/office/drawing/2014/main" id="{5D4B7424-30F2-4D15-A0E4-E301F1EE6916}"/>
              </a:ext>
            </a:extLst>
          </p:cNvPr>
          <p:cNvGraphicFramePr>
            <a:graphicFrameLocks noGrp="1"/>
          </p:cNvGraphicFramePr>
          <p:nvPr>
            <p:extLst>
              <p:ext uri="{D42A27DB-BD31-4B8C-83A1-F6EECF244321}">
                <p14:modId xmlns:p14="http://schemas.microsoft.com/office/powerpoint/2010/main" val="2507174704"/>
              </p:ext>
            </p:extLst>
          </p:nvPr>
        </p:nvGraphicFramePr>
        <p:xfrm>
          <a:off x="533922" y="653719"/>
          <a:ext cx="5800726" cy="2062926"/>
        </p:xfrm>
        <a:graphic>
          <a:graphicData uri="http://schemas.openxmlformats.org/drawingml/2006/table">
            <a:tbl>
              <a:tblPr firstRow="1" firstCol="1" bandRow="1"/>
              <a:tblGrid>
                <a:gridCol w="2664520">
                  <a:extLst>
                    <a:ext uri="{9D8B030D-6E8A-4147-A177-3AD203B41FA5}">
                      <a16:colId xmlns:a16="http://schemas.microsoft.com/office/drawing/2014/main" val="828591145"/>
                    </a:ext>
                  </a:extLst>
                </a:gridCol>
                <a:gridCol w="3136206">
                  <a:extLst>
                    <a:ext uri="{9D8B030D-6E8A-4147-A177-3AD203B41FA5}">
                      <a16:colId xmlns:a16="http://schemas.microsoft.com/office/drawing/2014/main" val="1862372371"/>
                    </a:ext>
                  </a:extLst>
                </a:gridCol>
              </a:tblGrid>
              <a:tr h="324113">
                <a:tc gridSpan="2">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Definition</a:t>
                      </a:r>
                      <a:r>
                        <a:rPr lang="en-US" sz="750" b="1">
                          <a:effectLst/>
                          <a:latin typeface="Calibri" panose="020F0502020204030204" pitchFamily="34" charset="0"/>
                          <a:ea typeface="Calibri" panose="020F0502020204030204" pitchFamily="34" charset="0"/>
                          <a:cs typeface="Calibri" panose="020F0502020204030204" pitchFamily="34" charset="0"/>
                        </a:rPr>
                        <a:t>: </a:t>
                      </a:r>
                      <a:r>
                        <a:rPr lang="en-US" sz="750" b="1" u="sng">
                          <a:effectLst/>
                          <a:latin typeface="Calibri" panose="020F0502020204030204" pitchFamily="34" charset="0"/>
                          <a:ea typeface="Calibri" panose="020F0502020204030204" pitchFamily="34" charset="0"/>
                          <a:cs typeface="Calibri" panose="020F0502020204030204" pitchFamily="34" charset="0"/>
                        </a:rPr>
                        <a:t>Traffic Management Centers</a:t>
                      </a:r>
                      <a:r>
                        <a:rPr lang="en-US" sz="750">
                          <a:effectLst/>
                          <a:latin typeface="Calibri" panose="020F0502020204030204" pitchFamily="34" charset="0"/>
                          <a:ea typeface="Calibri" panose="020F0502020204030204" pitchFamily="34" charset="0"/>
                          <a:cs typeface="Calibri" panose="020F0502020204030204" pitchFamily="34" charset="0"/>
                        </a:rPr>
                        <a:t> have two key operational functions: real-time active monitoring and coordination, and traffic management strategy implementation. These functions are accomplished by both staff and systems. TMCs provide a safer transportation system for users by being both responsive to incidents and innovative in technologies to accomplish that goal.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64065715"/>
                  </a:ext>
                </a:extLst>
              </a:tr>
              <a:tr h="104835">
                <a:tc>
                  <a:txBody>
                    <a:bodyPr/>
                    <a:lstStyle/>
                    <a:p>
                      <a:pPr marL="0" marR="0" algn="ctr" defTabSz="514338" rtl="0" eaLnBrk="1" latinLnBrk="0" hangingPunct="1">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r>
                        <a:rPr lang="en-US" sz="750" b="1" kern="1200">
                          <a:solidFill>
                            <a:srgbClr val="000000"/>
                          </a:solidFill>
                          <a:effectLst/>
                          <a:latin typeface="Calibri" panose="020F0502020204030204" pitchFamily="34" charset="0"/>
                          <a:cs typeface="Calibri" panose="020F0502020204030204" pitchFamily="34" charset="0"/>
                        </a:rPr>
                        <a:t>What is placing us in our current tier?</a:t>
                      </a:r>
                    </a:p>
                  </a:txBody>
                  <a:tcPr marL="29698" marR="29698"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keeping us from advancing to the next tier?</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744439585"/>
                  </a:ext>
                </a:extLst>
              </a:tr>
              <a:tr h="1540216">
                <a:tc>
                  <a:txBody>
                    <a:bodyPr/>
                    <a:lstStyle/>
                    <a:p>
                      <a:pPr marL="171450" marR="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Current Traffic Management Centers include the Statewide Traffic Management Center (Columbia), SCDOT District 6 TMC (Charleston), and City of Charleston Traffic Management Center (Charleston). </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SCDOT manages interstate travel solely.</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CCTV cameras provide surveillance capabilities. </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Some processes are documented but the documents are outdated.</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Statewide ITS Architecture is from 2015 and systems engineering process is applied sometimes. </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Local TMC has staffing shortages.</a:t>
                      </a:r>
                      <a:endParaRPr lang="en-US" sz="750">
                        <a:effectLst/>
                        <a:latin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cs typeface="Calibri" panose="020F0502020204030204" pitchFamily="34" charset="0"/>
                        </a:rPr>
                        <a:t>Interagency collaboration is minimal. </a:t>
                      </a:r>
                    </a:p>
                    <a:p>
                      <a:pPr marL="0" marR="0">
                        <a:lnSpc>
                          <a:spcPct val="107000"/>
                        </a:lnSpc>
                        <a:spcBef>
                          <a:spcPts val="0"/>
                        </a:spcBef>
                        <a:spcAft>
                          <a:spcPts val="0"/>
                        </a:spcAft>
                      </a:pPr>
                      <a:endParaRPr lang="en-US" sz="750">
                        <a:effectLst/>
                        <a:latin typeface="Calibri" panose="020F0502020204030204" pitchFamily="34" charset="0"/>
                        <a:cs typeface="Calibri" panose="020F0502020204030204" pitchFamily="34" charset="0"/>
                      </a:endParaRPr>
                    </a:p>
                  </a:txBody>
                  <a:tcPr marL="29698" marR="29698" marT="0" marB="0">
                    <a:lnL w="1270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Times New Roman" panose="02020603050405020304" pitchFamily="18" charset="0"/>
                        </a:rPr>
                        <a:t>Limited funding for TMC Operations, with no SCDOT funding beyond interstate operations</a:t>
                      </a: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documentation or standardized processes for local TMC operations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Systems engineering process not fully mainstream</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Agency decisions not driven by performance measures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Challenges around staff retention and training. Unclear roles and few full-time staff dedicated to ITS at the local level.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SCDOT has ITS staff and funding, but funding and staffing does not provide for growth.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Agencies primarily focus on the TMC role for specific events.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capacity in staffing and experience to fully recognize benefits of TMC coordination across multiple agencies.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638468"/>
                  </a:ext>
                </a:extLst>
              </a:tr>
            </a:tbl>
          </a:graphicData>
        </a:graphic>
      </p:graphicFrame>
      <p:graphicFrame>
        <p:nvGraphicFramePr>
          <p:cNvPr id="7" name="Table 6">
            <a:extLst>
              <a:ext uri="{FF2B5EF4-FFF2-40B4-BE49-F238E27FC236}">
                <a16:creationId xmlns:a16="http://schemas.microsoft.com/office/drawing/2014/main" id="{83E597B2-50A3-43D9-AFFB-EF6808DBEED0}"/>
              </a:ext>
            </a:extLst>
          </p:cNvPr>
          <p:cNvGraphicFramePr>
            <a:graphicFrameLocks noGrp="1"/>
          </p:cNvGraphicFramePr>
          <p:nvPr>
            <p:extLst>
              <p:ext uri="{D42A27DB-BD31-4B8C-83A1-F6EECF244321}">
                <p14:modId xmlns:p14="http://schemas.microsoft.com/office/powerpoint/2010/main" val="277695935"/>
              </p:ext>
            </p:extLst>
          </p:nvPr>
        </p:nvGraphicFramePr>
        <p:xfrm>
          <a:off x="533922" y="2716645"/>
          <a:ext cx="5800726" cy="5904175"/>
        </p:xfrm>
        <a:graphic>
          <a:graphicData uri="http://schemas.openxmlformats.org/drawingml/2006/table">
            <a:tbl>
              <a:tblPr firstRow="1" firstCol="1" bandRow="1"/>
              <a:tblGrid>
                <a:gridCol w="630257">
                  <a:extLst>
                    <a:ext uri="{9D8B030D-6E8A-4147-A177-3AD203B41FA5}">
                      <a16:colId xmlns:a16="http://schemas.microsoft.com/office/drawing/2014/main" val="3405771467"/>
                    </a:ext>
                  </a:extLst>
                </a:gridCol>
                <a:gridCol w="1292411">
                  <a:extLst>
                    <a:ext uri="{9D8B030D-6E8A-4147-A177-3AD203B41FA5}">
                      <a16:colId xmlns:a16="http://schemas.microsoft.com/office/drawing/2014/main" val="2395338600"/>
                    </a:ext>
                  </a:extLst>
                </a:gridCol>
                <a:gridCol w="1292686">
                  <a:extLst>
                    <a:ext uri="{9D8B030D-6E8A-4147-A177-3AD203B41FA5}">
                      <a16:colId xmlns:a16="http://schemas.microsoft.com/office/drawing/2014/main" val="2331594227"/>
                    </a:ext>
                  </a:extLst>
                </a:gridCol>
                <a:gridCol w="1292686">
                  <a:extLst>
                    <a:ext uri="{9D8B030D-6E8A-4147-A177-3AD203B41FA5}">
                      <a16:colId xmlns:a16="http://schemas.microsoft.com/office/drawing/2014/main" val="3331993972"/>
                    </a:ext>
                  </a:extLst>
                </a:gridCol>
                <a:gridCol w="1292686">
                  <a:extLst>
                    <a:ext uri="{9D8B030D-6E8A-4147-A177-3AD203B41FA5}">
                      <a16:colId xmlns:a16="http://schemas.microsoft.com/office/drawing/2014/main" val="651852537"/>
                    </a:ext>
                  </a:extLst>
                </a:gridCol>
              </a:tblGrid>
              <a:tr h="130117">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1 (Ad-hoc)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2 (Managed)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3 (Proactive)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4 (Fully Collaborative)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194261143"/>
                  </a:ext>
                </a:extLst>
              </a:tr>
              <a:tr h="53860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Business Processes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Ad-hoc planning for TMC functions, vision not well defined; TMC processes specific to SCDOT are not documented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Some planning for asset management; processes for specific corridors or region, but not consistent statewide; some TMC processes documented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TMC operations needs captured in budget, standardized processes, consistent review/update of TMC strategic direction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TMC vision is integrated in all aspects of DOT business; Planning for Operations is standard practice; asset lifecycle cost is part of five-year programming processes; processes are regional</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560926"/>
                  </a:ext>
                </a:extLst>
              </a:tr>
              <a:tr h="810923">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Systems and Technology</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Ad hoc approaches to system implementation; systems engineering (SE) not applied consistently; procurement processes; ITS architecture is outdated; individual systems that are not integrated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Some elements of SE are used, including ConOps, architectures, developed and documented with costs included; TMC monitors some field systems; SE process applied to some aspects of TMC operations; some emerging technology considerations</a:t>
                      </a:r>
                      <a:endParaRPr lang="en-US" sz="750" dirty="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Systems, technology standardized and integrated on a regional/corridor basis; statewide SOPs updated used; integrated statewide network; SE process is mainstreamed into TMC business practices; integrated systems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Architectures and technology routinely upgraded to improve performance; systems integration/ interoperability maintained on continuing basis; Strong support for adopting advanced technologies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690650"/>
                  </a:ext>
                </a:extLst>
              </a:tr>
              <a:tr h="674762">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Performance Measurement</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Some outputs measured and reported for some aspects of TMC operations; typically, historical performance information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Some elements of TMC performance are tracked and reported; focus is primarily on usage/activity reports assessing trends; some real-time data is used for operational decision-making at the TMC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Performance outcomes guide recommend operational improvements; real-time data routinely used for decision-making; TMC uses some real-time data from other centers/sources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Operational decisions based on multi-jurisdictional real-time information; performance management strategy guides innovation at the TMC.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534507"/>
                  </a:ext>
                </a:extLst>
              </a:tr>
              <a:tr h="766384">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Culture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5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Individual staff champions promote operations; TMC operations priorities based primarily on champion focus areas; TMC not often included in work zone (WZ) or event planning, incident debriefing, etc.</a:t>
                      </a:r>
                      <a:endParaRPr lang="en-US" sz="750">
                        <a:solidFill>
                          <a:srgbClr val="000000"/>
                        </a:solidFill>
                        <a:effectLst/>
                        <a:latin typeface="Franklin Gothic Book" panose="020B0503020102020204" pitchFamily="34" charset="0"/>
                        <a:ea typeface="Batang" panose="02030600000101010101" pitchFamily="18" charset="-127"/>
                        <a:cs typeface="Times New Roman" panose="02020603050405020304" pitchFamily="18" charset="0"/>
                      </a:endParaRPr>
                    </a:p>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Role of TMC acknowledged but connection to core ops areas is not always recognized; TMC engaged in pre-planning for WZ, TIM and PSE based on individual relationships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TMC is a core program, region values TMC role and input to key processes, TMC operating needs factored in early as part of other planning/scoping decisions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TMC highly integrated with many processes, region sees TMC as a valuable asset, high value on TMC data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4177066"/>
                  </a:ext>
                </a:extLst>
              </a:tr>
              <a:tr h="810923">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Organization and Staffing</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75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Individual staff champions promote operations; TMC functions learned mostly OJT; career path for TMC is limited and not well defined </a:t>
                      </a:r>
                      <a:endParaRPr lang="en-US" sz="750">
                        <a:solidFill>
                          <a:srgbClr val="000000"/>
                        </a:solidFill>
                        <a:effectLst/>
                        <a:latin typeface="Franklin Gothic Book" panose="020B0503020102020204" pitchFamily="34" charset="0"/>
                        <a:ea typeface="Batang" panose="02030600000101010101" pitchFamily="18" charset="-127"/>
                        <a:cs typeface="Times New Roman" panose="02020603050405020304" pitchFamily="18" charset="0"/>
                      </a:endParaRPr>
                    </a:p>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Core KSA’s identified and help support TMC ConOps; roles for in-house and contractor staff are defined; some training, but limited external training opportunities; communication between DOT and contractors is fragmented and event-based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TMC career path is clearly defined; established and successful training program; performance standards are clear and documented; good communication between staff and contractors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Commitment to ongoing training and professional development; strong retention of staff due to career path and advancement opportunities; strong and well-known performance standards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5399312"/>
                  </a:ext>
                </a:extLst>
              </a:tr>
              <a:tr h="53860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Collaboration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Relationships ad hoc, and on personal basis (public-public, public-private)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 with external partners is formal, and usually driven by specific needs, TMC roles still fragmented and event-based; real-time collaboration with public safety for incidents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Multi-agency and coordinated operations for planned events; some partnerships for key corridors; TMC role defined and understood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Multi-agency response strategies are mainstreamed into TMC operations; operating processes and procedures documented and used frequently</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698" marR="296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654835"/>
                  </a:ext>
                </a:extLst>
              </a:tr>
            </a:tbl>
          </a:graphicData>
        </a:graphic>
      </p:graphicFrame>
    </p:spTree>
    <p:extLst>
      <p:ext uri="{BB962C8B-B14F-4D97-AF65-F5344CB8AC3E}">
        <p14:creationId xmlns:p14="http://schemas.microsoft.com/office/powerpoint/2010/main" val="1530272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Traffic Management Centers – Strategy Identification</a:t>
            </a:r>
          </a:p>
        </p:txBody>
      </p:sp>
      <p:grpSp>
        <p:nvGrpSpPr>
          <p:cNvPr id="23" name="Group 22">
            <a:extLst>
              <a:ext uri="{FF2B5EF4-FFF2-40B4-BE49-F238E27FC236}">
                <a16:creationId xmlns:a16="http://schemas.microsoft.com/office/drawing/2014/main" id="{2567CBB2-0E49-42CA-B291-9D24B4E431AC}"/>
              </a:ext>
            </a:extLst>
          </p:cNvPr>
          <p:cNvGrpSpPr/>
          <p:nvPr/>
        </p:nvGrpSpPr>
        <p:grpSpPr>
          <a:xfrm>
            <a:off x="528218" y="970177"/>
            <a:ext cx="5801567" cy="3168686"/>
            <a:chOff x="982980" y="1607850"/>
            <a:chExt cx="8750111" cy="4384384"/>
          </a:xfrm>
        </p:grpSpPr>
        <p:sp>
          <p:nvSpPr>
            <p:cNvPr id="24" name="Rectangle: Rounded Corners 23">
              <a:extLst>
                <a:ext uri="{FF2B5EF4-FFF2-40B4-BE49-F238E27FC236}">
                  <a16:creationId xmlns:a16="http://schemas.microsoft.com/office/drawing/2014/main" id="{3EE5A81C-068E-47EC-8A7F-06B6A1CD2F22}"/>
                </a:ext>
              </a:extLst>
            </p:cNvPr>
            <p:cNvSpPr/>
            <p:nvPr/>
          </p:nvSpPr>
          <p:spPr>
            <a:xfrm>
              <a:off x="982980" y="2135812"/>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Challenges around staff retention and training</a:t>
              </a:r>
              <a:endPar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6FE75F54-DDD4-4CC7-A03B-D49D1C829F16}"/>
                </a:ext>
              </a:extLst>
            </p:cNvPr>
            <p:cNvSpPr/>
            <p:nvPr/>
          </p:nvSpPr>
          <p:spPr>
            <a:xfrm>
              <a:off x="982980" y="3135536"/>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Limited funding for TMC Operations </a:t>
              </a:r>
            </a:p>
          </p:txBody>
        </p:sp>
        <p:sp>
          <p:nvSpPr>
            <p:cNvPr id="26" name="Rectangle: Rounded Corners 25">
              <a:extLst>
                <a:ext uri="{FF2B5EF4-FFF2-40B4-BE49-F238E27FC236}">
                  <a16:creationId xmlns:a16="http://schemas.microsoft.com/office/drawing/2014/main" id="{F2D0BEF4-9500-4EDB-9B66-8F8C9B32B721}"/>
                </a:ext>
              </a:extLst>
            </p:cNvPr>
            <p:cNvSpPr/>
            <p:nvPr/>
          </p:nvSpPr>
          <p:spPr>
            <a:xfrm>
              <a:off x="982980" y="4135260"/>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Agencies primarily focus on the TMC role for specific events</a:t>
              </a:r>
              <a:endPar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9247AFFA-22AF-4DC9-B9F2-53738373FB06}"/>
                </a:ext>
              </a:extLst>
            </p:cNvPr>
            <p:cNvSpPr/>
            <p:nvPr/>
          </p:nvSpPr>
          <p:spPr>
            <a:xfrm>
              <a:off x="982980" y="5134984"/>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Agency decisions not driven by performance measures</a:t>
              </a:r>
              <a:endPar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DD8EE70A-13D4-4FF4-BC42-5E2A308E47AA}"/>
                </a:ext>
              </a:extLst>
            </p:cNvPr>
            <p:cNvSpPr/>
            <p:nvPr/>
          </p:nvSpPr>
          <p:spPr>
            <a:xfrm>
              <a:off x="982980" y="1607850"/>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Gaps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372B680B-E9FA-4729-84E2-909E8C474C82}"/>
                </a:ext>
              </a:extLst>
            </p:cNvPr>
            <p:cNvSpPr/>
            <p:nvPr/>
          </p:nvSpPr>
          <p:spPr>
            <a:xfrm>
              <a:off x="5881181" y="2135812"/>
              <a:ext cx="3851910" cy="857250"/>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Technical Training Curriculum</a:t>
              </a:r>
            </a:p>
          </p:txBody>
        </p:sp>
        <p:sp>
          <p:nvSpPr>
            <p:cNvPr id="30" name="Rectangle: Rounded Corners 29">
              <a:extLst>
                <a:ext uri="{FF2B5EF4-FFF2-40B4-BE49-F238E27FC236}">
                  <a16:creationId xmlns:a16="http://schemas.microsoft.com/office/drawing/2014/main" id="{0378ACEB-DBF7-451A-BF27-86A8A5649594}"/>
                </a:ext>
              </a:extLst>
            </p:cNvPr>
            <p:cNvSpPr/>
            <p:nvPr/>
          </p:nvSpPr>
          <p:spPr>
            <a:xfrm>
              <a:off x="5881180" y="4135257"/>
              <a:ext cx="3851910" cy="857250"/>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Sustainable Resources for TMCs</a:t>
              </a:r>
            </a:p>
          </p:txBody>
        </p:sp>
        <p:sp>
          <p:nvSpPr>
            <p:cNvPr id="31" name="Rectangle: Rounded Corners 30">
              <a:extLst>
                <a:ext uri="{FF2B5EF4-FFF2-40B4-BE49-F238E27FC236}">
                  <a16:creationId xmlns:a16="http://schemas.microsoft.com/office/drawing/2014/main" id="{BFFB7139-AE97-4992-84FF-011B9E8D5042}"/>
                </a:ext>
              </a:extLst>
            </p:cNvPr>
            <p:cNvSpPr/>
            <p:nvPr/>
          </p:nvSpPr>
          <p:spPr>
            <a:xfrm>
              <a:off x="5881181" y="5134984"/>
              <a:ext cx="3851910" cy="857250"/>
            </a:xfrm>
            <a:prstGeom prst="round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Regional Performance Measures Program</a:t>
              </a:r>
            </a:p>
          </p:txBody>
        </p:sp>
        <p:sp>
          <p:nvSpPr>
            <p:cNvPr id="32" name="Rectangle: Rounded Corners 31">
              <a:extLst>
                <a:ext uri="{FF2B5EF4-FFF2-40B4-BE49-F238E27FC236}">
                  <a16:creationId xmlns:a16="http://schemas.microsoft.com/office/drawing/2014/main" id="{BE9D59AB-60F0-4FB8-A08F-8C4802173588}"/>
                </a:ext>
              </a:extLst>
            </p:cNvPr>
            <p:cNvSpPr/>
            <p:nvPr/>
          </p:nvSpPr>
          <p:spPr>
            <a:xfrm>
              <a:off x="5881181" y="1607850"/>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Strategies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B1F70FA2-65AB-4E4B-956A-9EFA57C048E8}"/>
                </a:ext>
              </a:extLst>
            </p:cNvPr>
            <p:cNvCxnSpPr>
              <a:stCxn id="24" idx="3"/>
              <a:endCxn id="29" idx="1"/>
            </p:cNvCxnSpPr>
            <p:nvPr/>
          </p:nvCxnSpPr>
          <p:spPr>
            <a:xfrm>
              <a:off x="4834890" y="2564437"/>
              <a:ext cx="104629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1122236-DF2A-4820-AF68-CFF66F79BF6E}"/>
                </a:ext>
              </a:extLst>
            </p:cNvPr>
            <p:cNvCxnSpPr/>
            <p:nvPr/>
          </p:nvCxnSpPr>
          <p:spPr>
            <a:xfrm>
              <a:off x="4834889" y="5563609"/>
              <a:ext cx="104629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1BB00422-D3E0-4AD4-B37D-C7F6C5580FCF}"/>
                </a:ext>
              </a:extLst>
            </p:cNvPr>
            <p:cNvCxnSpPr>
              <a:cxnSpLocks/>
              <a:stCxn id="26" idx="3"/>
              <a:endCxn id="30" idx="1"/>
            </p:cNvCxnSpPr>
            <p:nvPr/>
          </p:nvCxnSpPr>
          <p:spPr>
            <a:xfrm flipV="1">
              <a:off x="4834890" y="4563882"/>
              <a:ext cx="1046290" cy="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D5E21367-8A2D-4866-B74A-6678A680C0E8}"/>
                </a:ext>
              </a:extLst>
            </p:cNvPr>
            <p:cNvCxnSpPr>
              <a:cxnSpLocks/>
              <a:stCxn id="25" idx="3"/>
              <a:endCxn id="37" idx="1"/>
            </p:cNvCxnSpPr>
            <p:nvPr/>
          </p:nvCxnSpPr>
          <p:spPr>
            <a:xfrm flipV="1">
              <a:off x="4834890" y="3564160"/>
              <a:ext cx="1046290" cy="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B3D2D62F-C74C-4136-B6E0-4B218F20C660}"/>
                </a:ext>
              </a:extLst>
            </p:cNvPr>
            <p:cNvSpPr/>
            <p:nvPr/>
          </p:nvSpPr>
          <p:spPr>
            <a:xfrm>
              <a:off x="5881180" y="3135535"/>
              <a:ext cx="3851910" cy="857250"/>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Integrated TMC Operations</a:t>
              </a:r>
            </a:p>
          </p:txBody>
        </p:sp>
      </p:grpSp>
      <p:sp>
        <p:nvSpPr>
          <p:cNvPr id="18" name="Title 1">
            <a:extLst>
              <a:ext uri="{FF2B5EF4-FFF2-40B4-BE49-F238E27FC236}">
                <a16:creationId xmlns:a16="http://schemas.microsoft.com/office/drawing/2014/main" id="{7C297DF6-F723-4551-A787-3C6CF2783674}"/>
              </a:ext>
            </a:extLst>
          </p:cNvPr>
          <p:cNvSpPr txBox="1">
            <a:spLocks/>
          </p:cNvSpPr>
          <p:nvPr/>
        </p:nvSpPr>
        <p:spPr>
          <a:xfrm>
            <a:off x="528216" y="4351220"/>
            <a:ext cx="5801567" cy="303356"/>
          </a:xfrm>
          <a:prstGeom prst="rect">
            <a:avLst/>
          </a:prstGeom>
          <a:solidFill>
            <a:srgbClr val="711C45"/>
          </a:solidFill>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Project List</a:t>
            </a:r>
          </a:p>
        </p:txBody>
      </p:sp>
      <p:sp>
        <p:nvSpPr>
          <p:cNvPr id="3" name="Rectangle 2">
            <a:extLst>
              <a:ext uri="{FF2B5EF4-FFF2-40B4-BE49-F238E27FC236}">
                <a16:creationId xmlns:a16="http://schemas.microsoft.com/office/drawing/2014/main" id="{8B0811C9-2131-4788-B770-58A73B060704}"/>
              </a:ext>
            </a:extLst>
          </p:cNvPr>
          <p:cNvSpPr/>
          <p:nvPr/>
        </p:nvSpPr>
        <p:spPr>
          <a:xfrm>
            <a:off x="528216" y="4804012"/>
            <a:ext cx="5801567" cy="3989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TMC Focused Projects</a:t>
            </a:r>
          </a:p>
          <a:p>
            <a:pPr algn="ctr"/>
            <a:r>
              <a:rPr lang="en-US"/>
              <a:t>Risk Identification</a:t>
            </a:r>
          </a:p>
        </p:txBody>
      </p:sp>
    </p:spTree>
    <p:extLst>
      <p:ext uri="{BB962C8B-B14F-4D97-AF65-F5344CB8AC3E}">
        <p14:creationId xmlns:p14="http://schemas.microsoft.com/office/powerpoint/2010/main" val="1740322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chemeClr val="tx2"/>
          </a:solidFill>
        </p:spPr>
        <p:txBody>
          <a:bodyPr/>
          <a:lstStyle/>
          <a:p>
            <a:r>
              <a:rPr lang="en-US"/>
              <a:t>Arterial and Signal Coordination</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chemeClr val="tx2"/>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115" name="Hexagon 114">
            <a:extLst>
              <a:ext uri="{FF2B5EF4-FFF2-40B4-BE49-F238E27FC236}">
                <a16:creationId xmlns:a16="http://schemas.microsoft.com/office/drawing/2014/main" id="{BEF82817-D272-42E2-BC86-75BC42E0D364}"/>
              </a:ext>
            </a:extLst>
          </p:cNvPr>
          <p:cNvSpPr/>
          <p:nvPr/>
        </p:nvSpPr>
        <p:spPr>
          <a:xfrm>
            <a:off x="559695" y="1636780"/>
            <a:ext cx="3147237" cy="2662583"/>
          </a:xfrm>
          <a:prstGeom prst="hexagon">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City of Charleston</a:t>
            </a:r>
          </a:p>
          <a:p>
            <a:pPr marL="174625" indent="-174625">
              <a:buFont typeface="Arial" panose="020B0604020202020204" pitchFamily="34" charset="0"/>
              <a:buChar char="•"/>
            </a:pPr>
            <a:r>
              <a:rPr lang="en-US" sz="1200">
                <a:solidFill>
                  <a:srgbClr val="000000"/>
                </a:solidFill>
              </a:rPr>
              <a:t>Manages approximately 200 traffic signals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Most signals are connected with fiber, and some are connected with cellular</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Upgrading to an ATMS system</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Manages on-call for signal retiming</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Staffing constraints for reviewing timing plans</a:t>
            </a:r>
            <a:endParaRPr lang="en-US" sz="1200" dirty="0">
              <a:solidFill>
                <a:srgbClr val="000000"/>
              </a:solidFill>
            </a:endParaRPr>
          </a:p>
        </p:txBody>
      </p:sp>
      <p:sp>
        <p:nvSpPr>
          <p:cNvPr id="11" name="Hexagon 10">
            <a:extLst>
              <a:ext uri="{FF2B5EF4-FFF2-40B4-BE49-F238E27FC236}">
                <a16:creationId xmlns:a16="http://schemas.microsoft.com/office/drawing/2014/main" id="{D6C513EA-10E3-4747-895B-861B701A7325}"/>
              </a:ext>
            </a:extLst>
          </p:cNvPr>
          <p:cNvSpPr/>
          <p:nvPr/>
        </p:nvSpPr>
        <p:spPr>
          <a:xfrm>
            <a:off x="3214142" y="3127366"/>
            <a:ext cx="3147237" cy="2662583"/>
          </a:xfrm>
          <a:prstGeom prst="hexagon">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SCDOT District 6</a:t>
            </a:r>
          </a:p>
          <a:p>
            <a:pPr marL="174625" indent="-174625">
              <a:buFont typeface="Arial" panose="020B0604020202020204" pitchFamily="34" charset="0"/>
              <a:buChar char="•"/>
            </a:pPr>
            <a:r>
              <a:rPr lang="en-US" sz="1200">
                <a:solidFill>
                  <a:srgbClr val="000000"/>
                </a:solidFill>
              </a:rPr>
              <a:t>Manges approximately 275 traffic signals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Some signals are connected with fiber, and some are connected with radio</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Manages cameras and DMS on interstate</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Manages on-call for signal retiming</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Staffing constraints for reviewing timing plans</a:t>
            </a:r>
            <a:endParaRPr lang="en-US" sz="1200" dirty="0">
              <a:solidFill>
                <a:srgbClr val="000000"/>
              </a:solidFill>
            </a:endParaRPr>
          </a:p>
        </p:txBody>
      </p:sp>
      <p:sp>
        <p:nvSpPr>
          <p:cNvPr id="12" name="Hexagon 11">
            <a:extLst>
              <a:ext uri="{FF2B5EF4-FFF2-40B4-BE49-F238E27FC236}">
                <a16:creationId xmlns:a16="http://schemas.microsoft.com/office/drawing/2014/main" id="{797BB022-04DE-4660-89ED-B40AC08601F8}"/>
              </a:ext>
            </a:extLst>
          </p:cNvPr>
          <p:cNvSpPr/>
          <p:nvPr/>
        </p:nvSpPr>
        <p:spPr>
          <a:xfrm>
            <a:off x="559695" y="4685342"/>
            <a:ext cx="3147237" cy="2662583"/>
          </a:xfrm>
          <a:prstGeom prst="hexagon">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City of North Charleston</a:t>
            </a:r>
          </a:p>
          <a:p>
            <a:pPr marL="174625" indent="-174625">
              <a:buFont typeface="Arial" panose="020B0604020202020204" pitchFamily="34" charset="0"/>
              <a:buChar char="•"/>
            </a:pPr>
            <a:r>
              <a:rPr lang="en-US" sz="1200">
                <a:solidFill>
                  <a:srgbClr val="000000"/>
                </a:solidFill>
              </a:rPr>
              <a:t>Manages approximately 40 traffic signals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Signals are not connected to communications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City does not perform regular retiming</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City does not have engineers on staff to perform signal designs</a:t>
            </a:r>
            <a:endParaRPr lang="en-US" sz="1200" dirty="0">
              <a:solidFill>
                <a:srgbClr val="000000"/>
              </a:solidFill>
            </a:endParaRPr>
          </a:p>
        </p:txBody>
      </p:sp>
      <p:sp>
        <p:nvSpPr>
          <p:cNvPr id="13" name="Hexagon 12">
            <a:extLst>
              <a:ext uri="{FF2B5EF4-FFF2-40B4-BE49-F238E27FC236}">
                <a16:creationId xmlns:a16="http://schemas.microsoft.com/office/drawing/2014/main" id="{E51E15C6-E0B8-4495-98BD-D64B5642A276}"/>
              </a:ext>
            </a:extLst>
          </p:cNvPr>
          <p:cNvSpPr/>
          <p:nvPr/>
        </p:nvSpPr>
        <p:spPr>
          <a:xfrm>
            <a:off x="3214142" y="6131055"/>
            <a:ext cx="3147237" cy="2662583"/>
          </a:xfrm>
          <a:prstGeom prst="hexagon">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Town of </a:t>
            </a:r>
          </a:p>
          <a:p>
            <a:pPr algn="ctr"/>
            <a:r>
              <a:rPr lang="en-US">
                <a:solidFill>
                  <a:srgbClr val="000000"/>
                </a:solidFill>
              </a:rPr>
              <a:t>Mt. Pleasant</a:t>
            </a:r>
          </a:p>
          <a:p>
            <a:pPr marL="174625" indent="-174625">
              <a:buFont typeface="Arial" panose="020B0604020202020204" pitchFamily="34" charset="0"/>
              <a:buChar char="•"/>
            </a:pPr>
            <a:r>
              <a:rPr lang="en-US" sz="1200">
                <a:solidFill>
                  <a:srgbClr val="000000"/>
                </a:solidFill>
              </a:rPr>
              <a:t>Manges approximately 60 traffic signals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City maintains some communications between signals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The City maintains coordination and some cameras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The City is working on a project to implement EVP </a:t>
            </a:r>
            <a:endParaRPr lang="en-US" sz="1200" dirty="0">
              <a:solidFill>
                <a:srgbClr val="000000"/>
              </a:solidFill>
            </a:endParaRPr>
          </a:p>
        </p:txBody>
      </p:sp>
    </p:spTree>
    <p:extLst>
      <p:ext uri="{BB962C8B-B14F-4D97-AF65-F5344CB8AC3E}">
        <p14:creationId xmlns:p14="http://schemas.microsoft.com/office/powerpoint/2010/main" val="901371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2"/>
          </a:solidFill>
          <a:ln>
            <a:solidFill>
              <a:schemeClr val="tx2"/>
            </a:solidFill>
          </a:ln>
        </p:spPr>
        <p:txBody>
          <a:bodyPr>
            <a:normAutofit fontScale="90000"/>
          </a:bodyPr>
          <a:lstStyle/>
          <a:p>
            <a:r>
              <a:rPr lang="en-US" sz="1600"/>
              <a:t>City of Charleston</a:t>
            </a:r>
          </a:p>
        </p:txBody>
      </p:sp>
      <p:sp>
        <p:nvSpPr>
          <p:cNvPr id="17" name="Title 1">
            <a:extLst>
              <a:ext uri="{FF2B5EF4-FFF2-40B4-BE49-F238E27FC236}">
                <a16:creationId xmlns:a16="http://schemas.microsoft.com/office/drawing/2014/main" id="{30687164-5DD7-442A-A593-CF0FF2A82D10}"/>
              </a:ext>
            </a:extLst>
          </p:cNvPr>
          <p:cNvSpPr txBox="1">
            <a:spLocks/>
          </p:cNvSpPr>
          <p:nvPr/>
        </p:nvSpPr>
        <p:spPr>
          <a:xfrm>
            <a:off x="528218" y="775679"/>
            <a:ext cx="3749584" cy="4710721"/>
          </a:xfrm>
          <a:prstGeom prst="rect">
            <a:avLst/>
          </a:prstGeom>
          <a:noFill/>
          <a:ln w="19050">
            <a:solidFill>
              <a:schemeClr val="tx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Signals</a:t>
            </a:r>
          </a:p>
          <a:p>
            <a:pPr marL="174625" indent="-174625">
              <a:buFont typeface="Arial" panose="020B0604020202020204" pitchFamily="34" charset="0"/>
              <a:buChar char="•"/>
            </a:pPr>
            <a:r>
              <a:rPr lang="en-US" sz="1100" b="0" dirty="0">
                <a:solidFill>
                  <a:schemeClr val="tx1">
                    <a:lumMod val="50000"/>
                  </a:schemeClr>
                </a:solidFill>
              </a:rPr>
              <a:t>City maintains approximately 200 traffic signals</a:t>
            </a:r>
          </a:p>
          <a:p>
            <a:pPr marL="174625" indent="-174625">
              <a:buFont typeface="Arial" panose="020B0604020202020204" pitchFamily="34" charset="0"/>
              <a:buChar char="•"/>
            </a:pPr>
            <a:r>
              <a:rPr lang="en-US" sz="1100" b="0" dirty="0">
                <a:solidFill>
                  <a:schemeClr val="tx1">
                    <a:lumMod val="50000"/>
                  </a:schemeClr>
                </a:solidFill>
              </a:rPr>
              <a:t>Each controller has its own IP address, and the City can pretime them individually or all at once. All equipment runs on 4G.</a:t>
            </a:r>
          </a:p>
          <a:p>
            <a:pPr marL="174625" indent="-174625">
              <a:buFont typeface="Arial" panose="020B0604020202020204" pitchFamily="34" charset="0"/>
              <a:buChar char="•"/>
            </a:pPr>
            <a:r>
              <a:rPr lang="en-US" sz="1100" b="0" dirty="0">
                <a:solidFill>
                  <a:schemeClr val="tx1">
                    <a:lumMod val="50000"/>
                  </a:schemeClr>
                </a:solidFill>
              </a:rPr>
              <a:t>Receive emails when a signal goes into flash</a:t>
            </a:r>
          </a:p>
          <a:p>
            <a:pPr marL="174625" indent="-174625">
              <a:buFont typeface="Arial" panose="020B0604020202020204" pitchFamily="34" charset="0"/>
              <a:buChar char="•"/>
            </a:pPr>
            <a:r>
              <a:rPr lang="en-US" sz="1100" b="0" dirty="0">
                <a:solidFill>
                  <a:schemeClr val="tx1">
                    <a:lumMod val="50000"/>
                  </a:schemeClr>
                </a:solidFill>
              </a:rPr>
              <a:t>Battery backups at strategic locations and receive alerts on battery status</a:t>
            </a:r>
          </a:p>
          <a:p>
            <a:pPr marL="174625" indent="-174625">
              <a:buFont typeface="Arial" panose="020B0604020202020204" pitchFamily="34" charset="0"/>
              <a:buChar char="•"/>
            </a:pPr>
            <a:r>
              <a:rPr lang="en-US" sz="1100" b="0" dirty="0">
                <a:solidFill>
                  <a:schemeClr val="tx1">
                    <a:lumMod val="50000"/>
                  </a:schemeClr>
                </a:solidFill>
              </a:rPr>
              <a:t>Have started installing electronic keys for cabinets. Transition of locks is finished along US-17. Folly Road is planned next. </a:t>
            </a:r>
          </a:p>
          <a:p>
            <a:pPr marL="174625" indent="-174625">
              <a:buFont typeface="Arial" panose="020B0604020202020204" pitchFamily="34" charset="0"/>
              <a:buChar char="•"/>
            </a:pPr>
            <a:r>
              <a:rPr lang="en-US" sz="1100" b="0" dirty="0">
                <a:solidFill>
                  <a:schemeClr val="tx1">
                    <a:lumMod val="50000"/>
                  </a:schemeClr>
                </a:solidFill>
              </a:rPr>
              <a:t>The City Runs responsive signals along Glenn McConnell Parkway. Folly Road and Maybank Highway are the next two candidates. </a:t>
            </a:r>
          </a:p>
          <a:p>
            <a:pPr marL="174625" indent="-174625">
              <a:buFont typeface="Arial" panose="020B0604020202020204" pitchFamily="34" charset="0"/>
              <a:buChar char="•"/>
            </a:pPr>
            <a:r>
              <a:rPr lang="en-US" sz="1100" b="0" dirty="0">
                <a:solidFill>
                  <a:schemeClr val="tx1">
                    <a:lumMod val="50000"/>
                  </a:schemeClr>
                </a:solidFill>
              </a:rPr>
              <a:t>Will be upgrading MAXVIEW ATMS later this year. Will be able to add intersection detector sensors and system loops for monitoring and speed data. </a:t>
            </a:r>
          </a:p>
          <a:p>
            <a:pPr marL="174625" indent="-174625">
              <a:buFont typeface="Arial" panose="020B0604020202020204" pitchFamily="34" charset="0"/>
              <a:buChar char="•"/>
            </a:pPr>
            <a:r>
              <a:rPr lang="en-US" sz="1100" b="0" dirty="0">
                <a:solidFill>
                  <a:schemeClr val="tx1">
                    <a:lumMod val="50000"/>
                  </a:schemeClr>
                </a:solidFill>
              </a:rPr>
              <a:t>Currently, controllers run MAXTIME and are password protected. Can pull up Synchro in MAXTIME software. </a:t>
            </a:r>
          </a:p>
          <a:p>
            <a:pPr marL="174625" indent="-174625">
              <a:buFont typeface="Arial" panose="020B0604020202020204" pitchFamily="34" charset="0"/>
              <a:buChar char="•"/>
            </a:pPr>
            <a:r>
              <a:rPr lang="en-US" sz="1100" b="0" dirty="0">
                <a:solidFill>
                  <a:schemeClr val="tx1">
                    <a:lumMod val="50000"/>
                  </a:schemeClr>
                </a:solidFill>
              </a:rPr>
              <a:t>Controllers are INTELIGHT. The city does most of the programming. </a:t>
            </a:r>
          </a:p>
          <a:p>
            <a:pPr marL="174625" indent="-174625">
              <a:buFont typeface="Arial" panose="020B0604020202020204" pitchFamily="34" charset="0"/>
              <a:buChar char="•"/>
            </a:pPr>
            <a:r>
              <a:rPr lang="en-US" sz="1100" b="0" dirty="0">
                <a:solidFill>
                  <a:schemeClr val="tx1">
                    <a:lumMod val="50000"/>
                  </a:schemeClr>
                </a:solidFill>
              </a:rPr>
              <a:t>Controllers run on Linux which is not compatible with SCDOT District 6 systems. </a:t>
            </a:r>
          </a:p>
          <a:p>
            <a:pPr marL="174625" indent="-174625">
              <a:buFont typeface="Arial" panose="020B0604020202020204" pitchFamily="34" charset="0"/>
              <a:buChar char="•"/>
            </a:pPr>
            <a:r>
              <a:rPr lang="en-US" sz="1100" b="0" dirty="0">
                <a:solidFill>
                  <a:schemeClr val="tx1">
                    <a:lumMod val="50000"/>
                  </a:schemeClr>
                </a:solidFill>
              </a:rPr>
              <a:t>Manages an on-call for signal retiming. Have staffing constraints to review timing plans. </a:t>
            </a:r>
          </a:p>
          <a:p>
            <a:pPr marL="174625" indent="-174625">
              <a:buFont typeface="Arial" panose="020B0604020202020204" pitchFamily="34" charset="0"/>
              <a:buChar char="•"/>
            </a:pPr>
            <a:r>
              <a:rPr lang="en-US" sz="1100" b="0" dirty="0">
                <a:solidFill>
                  <a:schemeClr val="tx1">
                    <a:lumMod val="50000"/>
                  </a:schemeClr>
                </a:solidFill>
              </a:rPr>
              <a:t>Due to the grid on the peninsula, they must update the plans more wholistically or in large portions at a time. Did a large update in 2018. </a:t>
            </a:r>
          </a:p>
          <a:p>
            <a:pPr marL="174625" indent="-174625">
              <a:buFont typeface="Arial" panose="020B0604020202020204" pitchFamily="34" charset="0"/>
              <a:buChar char="•"/>
            </a:pPr>
            <a:r>
              <a:rPr lang="en-US" sz="1100" b="0" dirty="0">
                <a:solidFill>
                  <a:schemeClr val="tx1">
                    <a:lumMod val="50000"/>
                  </a:schemeClr>
                </a:solidFill>
              </a:rPr>
              <a:t>With the large amount of growth, they should be retiming more frequently. </a:t>
            </a:r>
          </a:p>
        </p:txBody>
      </p:sp>
      <p:sp>
        <p:nvSpPr>
          <p:cNvPr id="20" name="Title 1">
            <a:extLst>
              <a:ext uri="{FF2B5EF4-FFF2-40B4-BE49-F238E27FC236}">
                <a16:creationId xmlns:a16="http://schemas.microsoft.com/office/drawing/2014/main" id="{F60A0C11-97CA-4068-9AF3-2B9073253639}"/>
              </a:ext>
            </a:extLst>
          </p:cNvPr>
          <p:cNvSpPr txBox="1">
            <a:spLocks/>
          </p:cNvSpPr>
          <p:nvPr/>
        </p:nvSpPr>
        <p:spPr>
          <a:xfrm>
            <a:off x="4455262" y="775679"/>
            <a:ext cx="1874520" cy="2313432"/>
          </a:xfrm>
          <a:prstGeom prst="rect">
            <a:avLst/>
          </a:prstGeom>
          <a:noFill/>
          <a:ln w="19050">
            <a:solidFill>
              <a:schemeClr val="tx2"/>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Fiber / Communications</a:t>
            </a:r>
            <a:endParaRPr lang="en-US" sz="1100" dirty="0">
              <a:solidFill>
                <a:srgbClr val="000000"/>
              </a:solidFill>
            </a:endParaRPr>
          </a:p>
          <a:p>
            <a:pPr marL="174625" indent="-174625">
              <a:buFont typeface="Arial" panose="020B0604020202020204" pitchFamily="34" charset="0"/>
              <a:buChar char="•"/>
            </a:pPr>
            <a:r>
              <a:rPr lang="en-US" sz="1100" b="0">
                <a:solidFill>
                  <a:schemeClr val="tx1">
                    <a:lumMod val="50000"/>
                  </a:schemeClr>
                </a:solidFill>
              </a:rPr>
              <a:t>Most signals are connected with fiber, but a few outlying signals </a:t>
            </a:r>
            <a:r>
              <a:rPr lang="en-US" sz="1100" b="0" dirty="0">
                <a:solidFill>
                  <a:schemeClr val="tx1">
                    <a:lumMod val="50000"/>
                  </a:schemeClr>
                </a:solidFill>
              </a:rPr>
              <a:t>rely on </a:t>
            </a:r>
            <a:r>
              <a:rPr lang="en-US" sz="1100" b="0">
                <a:solidFill>
                  <a:schemeClr val="tx1">
                    <a:lumMod val="50000"/>
                  </a:schemeClr>
                </a:solidFill>
              </a:rPr>
              <a:t>cellular</a:t>
            </a:r>
            <a:r>
              <a:rPr lang="en-US" sz="1100" b="0" dirty="0">
                <a:solidFill>
                  <a:schemeClr val="tx1">
                    <a:lumMod val="50000"/>
                  </a:schemeClr>
                </a:solidFill>
              </a:rPr>
              <a:t> communications</a:t>
            </a:r>
            <a:r>
              <a:rPr lang="en-US" sz="1100" b="0">
                <a:solidFill>
                  <a:schemeClr val="tx1">
                    <a:lumMod val="50000"/>
                  </a:schemeClr>
                </a:solidFill>
              </a:rPr>
              <a:t>.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 City maintains 19 miles of communications cables and 48 miles of fiber optic cables. </a:t>
            </a:r>
            <a:endParaRPr lang="en-US" sz="1100" b="0" dirty="0">
              <a:solidFill>
                <a:schemeClr val="tx1">
                  <a:lumMod val="50000"/>
                </a:schemeClr>
              </a:solidFill>
            </a:endParaRPr>
          </a:p>
          <a:p>
            <a:endParaRPr lang="en-US" sz="1100">
              <a:solidFill>
                <a:srgbClr val="000000"/>
              </a:solidFill>
            </a:endParaRPr>
          </a:p>
        </p:txBody>
      </p:sp>
      <p:sp>
        <p:nvSpPr>
          <p:cNvPr id="21" name="Title 1">
            <a:extLst>
              <a:ext uri="{FF2B5EF4-FFF2-40B4-BE49-F238E27FC236}">
                <a16:creationId xmlns:a16="http://schemas.microsoft.com/office/drawing/2014/main" id="{74330062-C78C-41D3-8D20-744A99F7A272}"/>
              </a:ext>
            </a:extLst>
          </p:cNvPr>
          <p:cNvSpPr txBox="1">
            <a:spLocks/>
          </p:cNvSpPr>
          <p:nvPr/>
        </p:nvSpPr>
        <p:spPr>
          <a:xfrm>
            <a:off x="4455262" y="3351905"/>
            <a:ext cx="1874520" cy="2134496"/>
          </a:xfrm>
          <a:prstGeom prst="rect">
            <a:avLst/>
          </a:prstGeom>
          <a:noFill/>
          <a:ln w="19050">
            <a:solidFill>
              <a:schemeClr val="tx2"/>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Other Technology</a:t>
            </a:r>
            <a:endParaRPr lang="en-US" sz="1100" dirty="0">
              <a:solidFill>
                <a:srgbClr val="000000"/>
              </a:solidFill>
            </a:endParaRPr>
          </a:p>
          <a:p>
            <a:pPr marL="171450" indent="-171450">
              <a:buFont typeface="Arial" panose="020B0604020202020204" pitchFamily="34" charset="0"/>
              <a:buChar char="•"/>
            </a:pPr>
            <a:r>
              <a:rPr lang="en-US" sz="1100" b="0">
                <a:solidFill>
                  <a:schemeClr val="tx1">
                    <a:lumMod val="50000"/>
                  </a:schemeClr>
                </a:solidFill>
              </a:rPr>
              <a:t>City </a:t>
            </a:r>
            <a:r>
              <a:rPr lang="en-US" sz="1100" b="0" dirty="0">
                <a:solidFill>
                  <a:schemeClr val="tx1">
                    <a:lumMod val="50000"/>
                  </a:schemeClr>
                </a:solidFill>
              </a:rPr>
              <a:t>of Charleston TMC</a:t>
            </a:r>
          </a:p>
          <a:p>
            <a:pPr marL="171450" indent="-171450">
              <a:buFont typeface="Arial" panose="020B0604020202020204" pitchFamily="34" charset="0"/>
              <a:buChar char="•"/>
            </a:pPr>
            <a:r>
              <a:rPr lang="en-US" sz="1100" b="0" dirty="0">
                <a:solidFill>
                  <a:schemeClr val="tx1">
                    <a:lumMod val="50000"/>
                  </a:schemeClr>
                </a:solidFill>
              </a:rPr>
              <a:t>City </a:t>
            </a:r>
            <a:r>
              <a:rPr lang="en-US" sz="1100" b="0">
                <a:solidFill>
                  <a:schemeClr val="tx1">
                    <a:lumMod val="50000"/>
                  </a:schemeClr>
                </a:solidFill>
              </a:rPr>
              <a:t>owns 15 cameras and has access to SCDOT cameras</a:t>
            </a:r>
          </a:p>
          <a:p>
            <a:pPr marL="171450" indent="-171450">
              <a:buFont typeface="Arial" panose="020B0604020202020204" pitchFamily="34" charset="0"/>
              <a:buChar char="•"/>
            </a:pPr>
            <a:r>
              <a:rPr lang="en-US" sz="1100" b="0">
                <a:solidFill>
                  <a:schemeClr val="tx1">
                    <a:lumMod val="50000"/>
                  </a:schemeClr>
                </a:solidFill>
              </a:rPr>
              <a:t>The City will be replacing their </a:t>
            </a:r>
            <a:r>
              <a:rPr lang="en-US" sz="1100" b="0" dirty="0">
                <a:solidFill>
                  <a:schemeClr val="tx1">
                    <a:lumMod val="50000"/>
                  </a:schemeClr>
                </a:solidFill>
              </a:rPr>
              <a:t>Acyclica</a:t>
            </a:r>
            <a:r>
              <a:rPr lang="en-US" sz="1100" b="0">
                <a:solidFill>
                  <a:schemeClr val="tx1">
                    <a:lumMod val="50000"/>
                  </a:schemeClr>
                </a:solidFill>
              </a:rPr>
              <a:t> travel time destination units</a:t>
            </a:r>
          </a:p>
          <a:p>
            <a:endParaRPr lang="en-US" sz="1100" b="0">
              <a:solidFill>
                <a:schemeClr val="tx1">
                  <a:lumMod val="50000"/>
                </a:schemeClr>
              </a:solidFill>
            </a:endParaRPr>
          </a:p>
          <a:p>
            <a:endParaRPr lang="en-US" sz="1100">
              <a:solidFill>
                <a:srgbClr val="000000"/>
              </a:solidFill>
            </a:endParaRPr>
          </a:p>
          <a:p>
            <a:endParaRPr lang="en-US" sz="1100">
              <a:solidFill>
                <a:srgbClr val="000000"/>
              </a:solidFill>
            </a:endParaRPr>
          </a:p>
        </p:txBody>
      </p:sp>
      <p:sp>
        <p:nvSpPr>
          <p:cNvPr id="23" name="Title 1">
            <a:extLst>
              <a:ext uri="{FF2B5EF4-FFF2-40B4-BE49-F238E27FC236}">
                <a16:creationId xmlns:a16="http://schemas.microsoft.com/office/drawing/2014/main" id="{531CDB20-6D39-45A7-9FBE-31D3F4CE53A2}"/>
              </a:ext>
            </a:extLst>
          </p:cNvPr>
          <p:cNvSpPr txBox="1">
            <a:spLocks/>
          </p:cNvSpPr>
          <p:nvPr/>
        </p:nvSpPr>
        <p:spPr>
          <a:xfrm>
            <a:off x="528215" y="5597516"/>
            <a:ext cx="5801567" cy="303356"/>
          </a:xfrm>
          <a:prstGeom prst="rect">
            <a:avLst/>
          </a:prstGeom>
          <a:solidFill>
            <a:schemeClr val="tx2"/>
          </a:solidFill>
          <a:ln>
            <a:solidFill>
              <a:schemeClr val="tx2"/>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SCDOT District 6</a:t>
            </a:r>
          </a:p>
        </p:txBody>
      </p:sp>
      <p:sp>
        <p:nvSpPr>
          <p:cNvPr id="24" name="Title 1">
            <a:extLst>
              <a:ext uri="{FF2B5EF4-FFF2-40B4-BE49-F238E27FC236}">
                <a16:creationId xmlns:a16="http://schemas.microsoft.com/office/drawing/2014/main" id="{D0DEEE72-0480-4786-A7A5-5FEA96C281BF}"/>
              </a:ext>
            </a:extLst>
          </p:cNvPr>
          <p:cNvSpPr txBox="1">
            <a:spLocks/>
          </p:cNvSpPr>
          <p:nvPr/>
        </p:nvSpPr>
        <p:spPr>
          <a:xfrm>
            <a:off x="528215" y="6022833"/>
            <a:ext cx="3749584" cy="2567714"/>
          </a:xfrm>
          <a:prstGeom prst="rect">
            <a:avLst/>
          </a:prstGeom>
          <a:noFill/>
          <a:ln w="19050">
            <a:solidFill>
              <a:schemeClr val="tx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Signals</a:t>
            </a:r>
            <a:endParaRPr lang="en-US" sz="1100" dirty="0">
              <a:solidFill>
                <a:srgbClr val="000000"/>
              </a:solidFill>
            </a:endParaRPr>
          </a:p>
          <a:p>
            <a:pPr marL="174625" indent="-174625">
              <a:buFont typeface="Arial" panose="020B0604020202020204" pitchFamily="34" charset="0"/>
              <a:buChar char="•"/>
            </a:pPr>
            <a:r>
              <a:rPr lang="en-US" sz="1100" b="0">
                <a:solidFill>
                  <a:schemeClr val="tx1">
                    <a:lumMod val="50000"/>
                  </a:schemeClr>
                </a:solidFill>
              </a:rPr>
              <a:t>Manages approximately 275 signals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District 6 maintains about 20 coordinated corridors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Aims to retime signals every 3 years however does not always happen</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Use consultants to prepare retiming plans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Internally, there are </a:t>
            </a:r>
            <a:r>
              <a:rPr lang="en-US" sz="1100" b="0" dirty="0">
                <a:solidFill>
                  <a:schemeClr val="tx1">
                    <a:lumMod val="50000"/>
                  </a:schemeClr>
                </a:solidFill>
              </a:rPr>
              <a:t>limited staff cannot maintain pace </a:t>
            </a:r>
            <a:r>
              <a:rPr lang="en-US" sz="1100" b="0">
                <a:solidFill>
                  <a:schemeClr val="tx1">
                    <a:lumMod val="50000"/>
                  </a:schemeClr>
                </a:solidFill>
              </a:rPr>
              <a:t>to </a:t>
            </a:r>
            <a:r>
              <a:rPr lang="en-US" sz="1100" b="0" dirty="0">
                <a:solidFill>
                  <a:schemeClr val="tx1">
                    <a:lumMod val="50000"/>
                  </a:schemeClr>
                </a:solidFill>
              </a:rPr>
              <a:t>manage consultants and </a:t>
            </a:r>
            <a:r>
              <a:rPr lang="en-US" sz="1100" b="0">
                <a:solidFill>
                  <a:schemeClr val="tx1">
                    <a:lumMod val="50000"/>
                  </a:schemeClr>
                </a:solidFill>
              </a:rPr>
              <a:t>review plans </a:t>
            </a:r>
            <a:r>
              <a:rPr lang="en-US" sz="1100" b="0" dirty="0">
                <a:solidFill>
                  <a:schemeClr val="tx1">
                    <a:lumMod val="50000"/>
                  </a:schemeClr>
                </a:solidFill>
              </a:rPr>
              <a:t>timely</a:t>
            </a:r>
            <a:r>
              <a:rPr lang="en-US" sz="1100" b="0">
                <a:solidFill>
                  <a:schemeClr val="tx1">
                    <a:lumMod val="50000"/>
                  </a:schemeClr>
                </a:solidFill>
              </a:rPr>
              <a:t>.</a:t>
            </a:r>
            <a:endParaRPr lang="en-US" sz="1100" b="0" dirty="0">
              <a:solidFill>
                <a:schemeClr val="tx1">
                  <a:lumMod val="50000"/>
                </a:schemeClr>
              </a:solidFill>
            </a:endParaRPr>
          </a:p>
          <a:p>
            <a:pPr marL="174625" indent="-174625">
              <a:buFont typeface="Arial" panose="020B0604020202020204" pitchFamily="34" charset="0"/>
              <a:buChar char="•"/>
            </a:pPr>
            <a:r>
              <a:rPr lang="en-US" sz="1100" b="0" dirty="0">
                <a:solidFill>
                  <a:schemeClr val="tx1">
                    <a:lumMod val="50000"/>
                  </a:schemeClr>
                </a:solidFill>
              </a:rPr>
              <a:t>Inconsistencies </a:t>
            </a:r>
            <a:r>
              <a:rPr lang="en-US" sz="1100" b="0">
                <a:solidFill>
                  <a:schemeClr val="tx1">
                    <a:lumMod val="50000"/>
                  </a:schemeClr>
                </a:solidFill>
              </a:rPr>
              <a:t>between plans produced by consultants.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There are </a:t>
            </a:r>
            <a:r>
              <a:rPr lang="en-US" sz="1100" b="0" dirty="0">
                <a:solidFill>
                  <a:schemeClr val="tx1">
                    <a:lumMod val="50000"/>
                  </a:schemeClr>
                </a:solidFill>
              </a:rPr>
              <a:t>no</a:t>
            </a:r>
            <a:r>
              <a:rPr lang="en-US" sz="1100" b="0">
                <a:solidFill>
                  <a:schemeClr val="tx1">
                    <a:lumMod val="50000"/>
                  </a:schemeClr>
                </a:solidFill>
              </a:rPr>
              <a:t> standards for signal timing</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District 6 maintains some agreements with municipalities for signals maintenance </a:t>
            </a:r>
            <a:endParaRPr lang="en-US" sz="1100" b="0" dirty="0">
              <a:solidFill>
                <a:schemeClr val="tx1">
                  <a:lumMod val="50000"/>
                </a:schemeClr>
              </a:solidFill>
            </a:endParaRPr>
          </a:p>
          <a:p>
            <a:endParaRPr lang="en-US" sz="1100" b="0">
              <a:solidFill>
                <a:schemeClr val="tx1">
                  <a:lumMod val="50000"/>
                </a:schemeClr>
              </a:solidFill>
            </a:endParaRPr>
          </a:p>
          <a:p>
            <a:pPr marL="285750" indent="-285750">
              <a:buFont typeface="Arial" panose="020B0604020202020204" pitchFamily="34" charset="0"/>
              <a:buChar char="•"/>
            </a:pPr>
            <a:endParaRPr lang="en-US" sz="1100" b="0">
              <a:solidFill>
                <a:schemeClr val="tx1">
                  <a:lumMod val="50000"/>
                </a:schemeClr>
              </a:solidFill>
            </a:endParaRPr>
          </a:p>
        </p:txBody>
      </p:sp>
      <p:sp>
        <p:nvSpPr>
          <p:cNvPr id="25" name="Title 1">
            <a:extLst>
              <a:ext uri="{FF2B5EF4-FFF2-40B4-BE49-F238E27FC236}">
                <a16:creationId xmlns:a16="http://schemas.microsoft.com/office/drawing/2014/main" id="{3C3B79DD-E7DC-462D-A579-976BCAFA3A00}"/>
              </a:ext>
            </a:extLst>
          </p:cNvPr>
          <p:cNvSpPr txBox="1">
            <a:spLocks/>
          </p:cNvSpPr>
          <p:nvPr/>
        </p:nvSpPr>
        <p:spPr>
          <a:xfrm>
            <a:off x="4455259" y="6022831"/>
            <a:ext cx="1874520" cy="1251284"/>
          </a:xfrm>
          <a:prstGeom prst="rect">
            <a:avLst/>
          </a:prstGeom>
          <a:noFill/>
          <a:ln w="19050">
            <a:solidFill>
              <a:schemeClr val="tx2"/>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Fiber / Communications</a:t>
            </a:r>
            <a:endParaRPr lang="en-US" sz="1100" dirty="0">
              <a:solidFill>
                <a:srgbClr val="000000"/>
              </a:solidFill>
            </a:endParaRPr>
          </a:p>
          <a:p>
            <a:pPr marL="174625" indent="-174625">
              <a:buFont typeface="Arial" panose="020B0604020202020204" pitchFamily="34" charset="0"/>
              <a:buChar char="•"/>
            </a:pPr>
            <a:r>
              <a:rPr lang="en-US" sz="1100" b="0">
                <a:solidFill>
                  <a:schemeClr val="tx1">
                    <a:lumMod val="50000"/>
                  </a:schemeClr>
                </a:solidFill>
              </a:rPr>
              <a:t>Have some fiber and </a:t>
            </a:r>
            <a:r>
              <a:rPr lang="en-US" sz="1100" b="0" dirty="0">
                <a:solidFill>
                  <a:schemeClr val="tx1">
                    <a:lumMod val="50000"/>
                  </a:schemeClr>
                </a:solidFill>
              </a:rPr>
              <a:t>radios</a:t>
            </a:r>
            <a:r>
              <a:rPr lang="en-US" sz="1100" b="0">
                <a:solidFill>
                  <a:schemeClr val="tx1">
                    <a:lumMod val="50000"/>
                  </a:schemeClr>
                </a:solidFill>
              </a:rPr>
              <a:t> to connect some signals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Have remote access to approximately half of the signals</a:t>
            </a:r>
            <a:endParaRPr lang="en-US" sz="1100" b="0" dirty="0">
              <a:solidFill>
                <a:schemeClr val="tx1">
                  <a:lumMod val="50000"/>
                </a:schemeClr>
              </a:solidFill>
            </a:endParaRPr>
          </a:p>
        </p:txBody>
      </p:sp>
      <p:sp>
        <p:nvSpPr>
          <p:cNvPr id="26" name="Title 1">
            <a:extLst>
              <a:ext uri="{FF2B5EF4-FFF2-40B4-BE49-F238E27FC236}">
                <a16:creationId xmlns:a16="http://schemas.microsoft.com/office/drawing/2014/main" id="{8927E3F3-B428-46FA-9B0E-62092EDB87B6}"/>
              </a:ext>
            </a:extLst>
          </p:cNvPr>
          <p:cNvSpPr txBox="1">
            <a:spLocks/>
          </p:cNvSpPr>
          <p:nvPr/>
        </p:nvSpPr>
        <p:spPr>
          <a:xfrm>
            <a:off x="4455259" y="7339263"/>
            <a:ext cx="1874520" cy="1251284"/>
          </a:xfrm>
          <a:prstGeom prst="rect">
            <a:avLst/>
          </a:prstGeom>
          <a:noFill/>
          <a:ln w="19050">
            <a:solidFill>
              <a:schemeClr val="tx2"/>
            </a:solidFill>
          </a:ln>
        </p:spPr>
        <p:txBody>
          <a:bodyPr vert="horz" lIns="91440" tIns="45720" rIns="91440" bIns="45720" rtlCol="0" anchor="t">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Other Technology</a:t>
            </a:r>
            <a:endParaRPr lang="en-US" sz="1100" dirty="0">
              <a:solidFill>
                <a:srgbClr val="000000"/>
              </a:solidFill>
            </a:endParaRPr>
          </a:p>
          <a:p>
            <a:pPr marL="171450" indent="-171450">
              <a:buFont typeface="Arial" panose="020B0604020202020204" pitchFamily="34" charset="0"/>
              <a:buChar char="•"/>
            </a:pPr>
            <a:r>
              <a:rPr lang="en-US" sz="1100" b="0">
                <a:solidFill>
                  <a:schemeClr val="tx1">
                    <a:lumMod val="50000"/>
                  </a:schemeClr>
                </a:solidFill>
              </a:rPr>
              <a:t>District 6 TMC</a:t>
            </a:r>
          </a:p>
          <a:p>
            <a:pPr marL="171450" indent="-171450">
              <a:buFont typeface="Arial" panose="020B0604020202020204" pitchFamily="34" charset="0"/>
              <a:buChar char="•"/>
            </a:pPr>
            <a:r>
              <a:rPr lang="en-US" sz="1100" b="0">
                <a:solidFill>
                  <a:schemeClr val="tx1">
                    <a:lumMod val="50000"/>
                  </a:schemeClr>
                </a:solidFill>
              </a:rPr>
              <a:t>TMC monitors and controls SCDOT cameras during operating hours</a:t>
            </a:r>
          </a:p>
          <a:p>
            <a:pPr marL="171450" indent="-171450">
              <a:buFont typeface="Arial" panose="020B0604020202020204" pitchFamily="34" charset="0"/>
              <a:buChar char="•"/>
            </a:pPr>
            <a:r>
              <a:rPr lang="en-US" sz="1100" b="0">
                <a:solidFill>
                  <a:schemeClr val="tx1">
                    <a:lumMod val="50000"/>
                  </a:schemeClr>
                </a:solidFill>
              </a:rPr>
              <a:t>TMC manages DMS on the interstate</a:t>
            </a:r>
          </a:p>
        </p:txBody>
      </p:sp>
    </p:spTree>
    <p:extLst>
      <p:ext uri="{BB962C8B-B14F-4D97-AF65-F5344CB8AC3E}">
        <p14:creationId xmlns:p14="http://schemas.microsoft.com/office/powerpoint/2010/main" val="4077224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2"/>
          </a:solidFill>
          <a:ln>
            <a:solidFill>
              <a:schemeClr val="tx2"/>
            </a:solidFill>
          </a:ln>
        </p:spPr>
        <p:txBody>
          <a:bodyPr>
            <a:normAutofit fontScale="90000"/>
          </a:bodyPr>
          <a:lstStyle/>
          <a:p>
            <a:r>
              <a:rPr lang="en-US" sz="1600"/>
              <a:t>City of North Charleston</a:t>
            </a:r>
          </a:p>
        </p:txBody>
      </p:sp>
      <p:sp>
        <p:nvSpPr>
          <p:cNvPr id="17" name="Title 1">
            <a:extLst>
              <a:ext uri="{FF2B5EF4-FFF2-40B4-BE49-F238E27FC236}">
                <a16:creationId xmlns:a16="http://schemas.microsoft.com/office/drawing/2014/main" id="{30687164-5DD7-442A-A593-CF0FF2A82D10}"/>
              </a:ext>
            </a:extLst>
          </p:cNvPr>
          <p:cNvSpPr txBox="1">
            <a:spLocks/>
          </p:cNvSpPr>
          <p:nvPr/>
        </p:nvSpPr>
        <p:spPr>
          <a:xfrm>
            <a:off x="528218" y="775677"/>
            <a:ext cx="3749584" cy="1890107"/>
          </a:xfrm>
          <a:prstGeom prst="rect">
            <a:avLst/>
          </a:prstGeom>
          <a:noFill/>
          <a:ln w="19050">
            <a:solidFill>
              <a:schemeClr val="tx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Signals</a:t>
            </a:r>
            <a:endParaRPr lang="en-US" sz="1100" dirty="0">
              <a:solidFill>
                <a:srgbClr val="000000"/>
              </a:solidFill>
            </a:endParaRPr>
          </a:p>
          <a:p>
            <a:pPr marL="174625" indent="-174625">
              <a:buFont typeface="Arial" panose="020B0604020202020204" pitchFamily="34" charset="0"/>
              <a:buChar char="•"/>
            </a:pPr>
            <a:r>
              <a:rPr lang="en-US" sz="1100" b="0">
                <a:solidFill>
                  <a:schemeClr val="tx1">
                    <a:lumMod val="50000"/>
                  </a:schemeClr>
                </a:solidFill>
              </a:rPr>
              <a:t>City maintains approximately 40 signals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SCDOT signals in North Charleston are maintained by the city through an agreement.</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 North Charleston maintenance agreement is the only agreement that does not include engineering.</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 city does not perform regular arterial retiming. Only look at timings </a:t>
            </a:r>
            <a:r>
              <a:rPr lang="en-US" sz="1100" b="0" dirty="0">
                <a:solidFill>
                  <a:schemeClr val="tx1">
                    <a:lumMod val="50000"/>
                  </a:schemeClr>
                </a:solidFill>
              </a:rPr>
              <a:t>in response </a:t>
            </a:r>
            <a:r>
              <a:rPr lang="en-US" sz="1100" b="0">
                <a:solidFill>
                  <a:schemeClr val="tx1">
                    <a:lumMod val="50000"/>
                  </a:schemeClr>
                </a:solidFill>
              </a:rPr>
              <a:t>to </a:t>
            </a:r>
            <a:r>
              <a:rPr lang="en-US" sz="1100" b="0" dirty="0">
                <a:solidFill>
                  <a:schemeClr val="tx1">
                    <a:lumMod val="50000"/>
                  </a:schemeClr>
                </a:solidFill>
              </a:rPr>
              <a:t>citizen</a:t>
            </a:r>
            <a:r>
              <a:rPr lang="en-US" sz="1100" b="0">
                <a:solidFill>
                  <a:schemeClr val="tx1">
                    <a:lumMod val="50000"/>
                  </a:schemeClr>
                </a:solidFill>
              </a:rPr>
              <a:t> complaints.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City does not have remote access to signals.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City does not have engineers on staff to perform signal designs.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Some adaptive signals along Patriot Boulevard. </a:t>
            </a:r>
            <a:endParaRPr lang="en-US" sz="1100" b="0" dirty="0">
              <a:solidFill>
                <a:schemeClr val="tx1">
                  <a:lumMod val="50000"/>
                </a:schemeClr>
              </a:solidFill>
            </a:endParaRPr>
          </a:p>
        </p:txBody>
      </p:sp>
      <p:sp>
        <p:nvSpPr>
          <p:cNvPr id="20" name="Title 1">
            <a:extLst>
              <a:ext uri="{FF2B5EF4-FFF2-40B4-BE49-F238E27FC236}">
                <a16:creationId xmlns:a16="http://schemas.microsoft.com/office/drawing/2014/main" id="{F60A0C11-97CA-4068-9AF3-2B9073253639}"/>
              </a:ext>
            </a:extLst>
          </p:cNvPr>
          <p:cNvSpPr txBox="1">
            <a:spLocks/>
          </p:cNvSpPr>
          <p:nvPr/>
        </p:nvSpPr>
        <p:spPr>
          <a:xfrm>
            <a:off x="4455262" y="775679"/>
            <a:ext cx="1874520" cy="862621"/>
          </a:xfrm>
          <a:prstGeom prst="rect">
            <a:avLst/>
          </a:prstGeom>
          <a:noFill/>
          <a:ln w="19050">
            <a:solidFill>
              <a:schemeClr val="tx2"/>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Fiber / Communications</a:t>
            </a:r>
            <a:endParaRPr lang="en-US" sz="1100" dirty="0">
              <a:solidFill>
                <a:srgbClr val="000000"/>
              </a:solidFill>
            </a:endParaRPr>
          </a:p>
          <a:p>
            <a:pPr marL="174625" indent="-174625">
              <a:buFont typeface="Arial" panose="020B0604020202020204" pitchFamily="34" charset="0"/>
              <a:buChar char="•"/>
            </a:pPr>
            <a:r>
              <a:rPr lang="en-US" sz="1100" b="0">
                <a:solidFill>
                  <a:schemeClr val="tx1">
                    <a:lumMod val="50000"/>
                  </a:schemeClr>
                </a:solidFill>
              </a:rPr>
              <a:t>Signals are not connected to communications. </a:t>
            </a:r>
            <a:endParaRPr lang="en-US" sz="1100" b="0" dirty="0">
              <a:solidFill>
                <a:schemeClr val="tx1">
                  <a:lumMod val="50000"/>
                </a:schemeClr>
              </a:solidFill>
            </a:endParaRPr>
          </a:p>
          <a:p>
            <a:endParaRPr lang="en-US" sz="1100">
              <a:solidFill>
                <a:srgbClr val="000000"/>
              </a:solidFill>
            </a:endParaRPr>
          </a:p>
        </p:txBody>
      </p:sp>
      <p:sp>
        <p:nvSpPr>
          <p:cNvPr id="21" name="Title 1">
            <a:extLst>
              <a:ext uri="{FF2B5EF4-FFF2-40B4-BE49-F238E27FC236}">
                <a16:creationId xmlns:a16="http://schemas.microsoft.com/office/drawing/2014/main" id="{74330062-C78C-41D3-8D20-744A99F7A272}"/>
              </a:ext>
            </a:extLst>
          </p:cNvPr>
          <p:cNvSpPr txBox="1">
            <a:spLocks/>
          </p:cNvSpPr>
          <p:nvPr/>
        </p:nvSpPr>
        <p:spPr>
          <a:xfrm>
            <a:off x="4455262" y="1745437"/>
            <a:ext cx="1874520" cy="900065"/>
          </a:xfrm>
          <a:prstGeom prst="rect">
            <a:avLst/>
          </a:prstGeom>
          <a:noFill/>
          <a:ln w="19050">
            <a:solidFill>
              <a:schemeClr val="tx2"/>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Other Technology</a:t>
            </a:r>
            <a:endParaRPr lang="en-US" sz="1100" dirty="0">
              <a:solidFill>
                <a:srgbClr val="000000"/>
              </a:solidFill>
            </a:endParaRPr>
          </a:p>
          <a:p>
            <a:endParaRPr lang="en-US" sz="1100">
              <a:solidFill>
                <a:srgbClr val="000000"/>
              </a:solidFill>
              <a:highlight>
                <a:srgbClr val="FFFF00"/>
              </a:highlight>
            </a:endParaRPr>
          </a:p>
          <a:p>
            <a:endParaRPr lang="en-US" sz="1100">
              <a:solidFill>
                <a:srgbClr val="000000"/>
              </a:solidFill>
              <a:highlight>
                <a:srgbClr val="FFFF00"/>
              </a:highlight>
            </a:endParaRPr>
          </a:p>
          <a:p>
            <a:endParaRPr lang="en-US" sz="1100">
              <a:solidFill>
                <a:srgbClr val="000000"/>
              </a:solidFill>
              <a:highlight>
                <a:srgbClr val="FFFF00"/>
              </a:highlight>
            </a:endParaRPr>
          </a:p>
          <a:p>
            <a:endParaRPr lang="en-US" sz="1100">
              <a:solidFill>
                <a:srgbClr val="000000"/>
              </a:solidFill>
            </a:endParaRPr>
          </a:p>
        </p:txBody>
      </p:sp>
      <p:sp>
        <p:nvSpPr>
          <p:cNvPr id="23" name="Title 1">
            <a:extLst>
              <a:ext uri="{FF2B5EF4-FFF2-40B4-BE49-F238E27FC236}">
                <a16:creationId xmlns:a16="http://schemas.microsoft.com/office/drawing/2014/main" id="{531CDB20-6D39-45A7-9FBE-31D3F4CE53A2}"/>
              </a:ext>
            </a:extLst>
          </p:cNvPr>
          <p:cNvSpPr txBox="1">
            <a:spLocks/>
          </p:cNvSpPr>
          <p:nvPr/>
        </p:nvSpPr>
        <p:spPr>
          <a:xfrm>
            <a:off x="528215" y="2787745"/>
            <a:ext cx="5801567" cy="303356"/>
          </a:xfrm>
          <a:prstGeom prst="rect">
            <a:avLst/>
          </a:prstGeom>
          <a:solidFill>
            <a:schemeClr val="tx2"/>
          </a:solidFill>
          <a:ln>
            <a:solidFill>
              <a:schemeClr val="tx2"/>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Town of Mount Pleasant</a:t>
            </a:r>
          </a:p>
        </p:txBody>
      </p:sp>
      <p:sp>
        <p:nvSpPr>
          <p:cNvPr id="24" name="Title 1">
            <a:extLst>
              <a:ext uri="{FF2B5EF4-FFF2-40B4-BE49-F238E27FC236}">
                <a16:creationId xmlns:a16="http://schemas.microsoft.com/office/drawing/2014/main" id="{D0DEEE72-0480-4786-A7A5-5FEA96C281BF}"/>
              </a:ext>
            </a:extLst>
          </p:cNvPr>
          <p:cNvSpPr txBox="1">
            <a:spLocks/>
          </p:cNvSpPr>
          <p:nvPr/>
        </p:nvSpPr>
        <p:spPr>
          <a:xfrm>
            <a:off x="528215" y="3213061"/>
            <a:ext cx="3749584" cy="2012066"/>
          </a:xfrm>
          <a:prstGeom prst="rect">
            <a:avLst/>
          </a:prstGeom>
          <a:noFill/>
          <a:ln w="19050">
            <a:solidFill>
              <a:schemeClr val="tx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Signals</a:t>
            </a:r>
          </a:p>
          <a:p>
            <a:pPr marL="174625" indent="-174625">
              <a:buFont typeface="Arial" panose="020B0604020202020204" pitchFamily="34" charset="0"/>
              <a:buChar char="•"/>
            </a:pPr>
            <a:r>
              <a:rPr lang="en-US" sz="1100" b="0" dirty="0">
                <a:solidFill>
                  <a:schemeClr val="tx1">
                    <a:lumMod val="50000"/>
                  </a:schemeClr>
                </a:solidFill>
              </a:rPr>
              <a:t>Town maintains approximately 60 signals</a:t>
            </a:r>
          </a:p>
          <a:p>
            <a:pPr marL="174625" indent="-174625">
              <a:buFont typeface="Arial" panose="020B0604020202020204" pitchFamily="34" charset="0"/>
              <a:buChar char="•"/>
            </a:pPr>
            <a:r>
              <a:rPr lang="en-US" sz="1100" b="0" dirty="0">
                <a:solidFill>
                  <a:schemeClr val="tx1">
                    <a:lumMod val="50000"/>
                  </a:schemeClr>
                </a:solidFill>
              </a:rPr>
              <a:t>Town maintains coordination. </a:t>
            </a:r>
          </a:p>
          <a:p>
            <a:pPr marL="174625" indent="-174625">
              <a:buFont typeface="Arial" panose="020B0604020202020204" pitchFamily="34" charset="0"/>
              <a:buChar char="•"/>
            </a:pPr>
            <a:r>
              <a:rPr lang="en-US" sz="1100" b="0" dirty="0">
                <a:solidFill>
                  <a:schemeClr val="tx1">
                    <a:lumMod val="50000"/>
                  </a:schemeClr>
                </a:solidFill>
              </a:rPr>
              <a:t>Have not used real time data for signal timing</a:t>
            </a:r>
          </a:p>
          <a:p>
            <a:pPr marL="174625" indent="-174625">
              <a:buFont typeface="Arial" panose="020B0604020202020204" pitchFamily="34" charset="0"/>
              <a:buChar char="•"/>
            </a:pPr>
            <a:r>
              <a:rPr lang="en-US" sz="1100" b="0" dirty="0">
                <a:solidFill>
                  <a:schemeClr val="tx1">
                    <a:lumMod val="50000"/>
                  </a:schemeClr>
                </a:solidFill>
              </a:rPr>
              <a:t>Utilizes InSync coordination system (adaptive signals) along several corridors.  </a:t>
            </a:r>
          </a:p>
          <a:p>
            <a:pPr marL="174625" indent="-174625">
              <a:buFont typeface="Arial" panose="020B0604020202020204" pitchFamily="34" charset="0"/>
              <a:buChar char="•"/>
            </a:pPr>
            <a:r>
              <a:rPr lang="en-US" sz="1100" b="0" dirty="0">
                <a:solidFill>
                  <a:schemeClr val="tx1">
                    <a:lumMod val="50000"/>
                  </a:schemeClr>
                </a:solidFill>
              </a:rPr>
              <a:t>Project to implement EVP for emergency vehicles. Full implementation by 2023.</a:t>
            </a:r>
          </a:p>
          <a:p>
            <a:pPr marL="285750" indent="-285750">
              <a:buFont typeface="Arial" panose="020B0604020202020204" pitchFamily="34" charset="0"/>
              <a:buChar char="•"/>
            </a:pPr>
            <a:endParaRPr lang="en-US" sz="1100" b="0" dirty="0">
              <a:solidFill>
                <a:schemeClr val="tx1">
                  <a:lumMod val="50000"/>
                </a:schemeClr>
              </a:solidFill>
            </a:endParaRPr>
          </a:p>
          <a:p>
            <a:pPr marL="285750" indent="-285750">
              <a:buFont typeface="Arial" panose="020B0604020202020204" pitchFamily="34" charset="0"/>
              <a:buChar char="•"/>
            </a:pPr>
            <a:endParaRPr lang="en-US" sz="1100" b="0" dirty="0">
              <a:solidFill>
                <a:schemeClr val="tx1">
                  <a:lumMod val="50000"/>
                </a:schemeClr>
              </a:solidFill>
            </a:endParaRPr>
          </a:p>
          <a:p>
            <a:pPr marL="285750" indent="-285750">
              <a:buFont typeface="Arial" panose="020B0604020202020204" pitchFamily="34" charset="0"/>
              <a:buChar char="•"/>
            </a:pPr>
            <a:endParaRPr lang="en-US" sz="1100" b="0" dirty="0">
              <a:solidFill>
                <a:schemeClr val="tx1">
                  <a:lumMod val="50000"/>
                </a:schemeClr>
              </a:solidFill>
            </a:endParaRPr>
          </a:p>
          <a:p>
            <a:pPr marL="285750" indent="-285750">
              <a:buFont typeface="Arial" panose="020B0604020202020204" pitchFamily="34" charset="0"/>
              <a:buChar char="•"/>
            </a:pPr>
            <a:endParaRPr lang="en-US" sz="1100" b="0" dirty="0">
              <a:solidFill>
                <a:schemeClr val="tx1">
                  <a:lumMod val="50000"/>
                </a:schemeClr>
              </a:solidFill>
            </a:endParaRPr>
          </a:p>
        </p:txBody>
      </p:sp>
      <p:sp>
        <p:nvSpPr>
          <p:cNvPr id="25" name="Title 1">
            <a:extLst>
              <a:ext uri="{FF2B5EF4-FFF2-40B4-BE49-F238E27FC236}">
                <a16:creationId xmlns:a16="http://schemas.microsoft.com/office/drawing/2014/main" id="{3C3B79DD-E7DC-462D-A579-976BCAFA3A00}"/>
              </a:ext>
            </a:extLst>
          </p:cNvPr>
          <p:cNvSpPr txBox="1">
            <a:spLocks/>
          </p:cNvSpPr>
          <p:nvPr/>
        </p:nvSpPr>
        <p:spPr>
          <a:xfrm>
            <a:off x="4455259" y="3213061"/>
            <a:ext cx="1874520" cy="774756"/>
          </a:xfrm>
          <a:prstGeom prst="rect">
            <a:avLst/>
          </a:prstGeom>
          <a:noFill/>
          <a:ln w="19050">
            <a:solidFill>
              <a:schemeClr val="tx2"/>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Fiber / Communications</a:t>
            </a:r>
          </a:p>
          <a:p>
            <a:pPr marL="174625" indent="-174625">
              <a:buFont typeface="Arial" panose="020B0604020202020204" pitchFamily="34" charset="0"/>
              <a:buChar char="•"/>
            </a:pPr>
            <a:r>
              <a:rPr lang="en-US" sz="1100" b="0" dirty="0">
                <a:solidFill>
                  <a:schemeClr val="tx1">
                    <a:lumMod val="50000"/>
                  </a:schemeClr>
                </a:solidFill>
              </a:rPr>
              <a:t>Town maintains some communications between signals</a:t>
            </a:r>
          </a:p>
        </p:txBody>
      </p:sp>
      <p:sp>
        <p:nvSpPr>
          <p:cNvPr id="26" name="Title 1">
            <a:extLst>
              <a:ext uri="{FF2B5EF4-FFF2-40B4-BE49-F238E27FC236}">
                <a16:creationId xmlns:a16="http://schemas.microsoft.com/office/drawing/2014/main" id="{8927E3F3-B428-46FA-9B0E-62092EDB87B6}"/>
              </a:ext>
            </a:extLst>
          </p:cNvPr>
          <p:cNvSpPr txBox="1">
            <a:spLocks/>
          </p:cNvSpPr>
          <p:nvPr/>
        </p:nvSpPr>
        <p:spPr>
          <a:xfrm>
            <a:off x="4455259" y="4130059"/>
            <a:ext cx="1874520" cy="1095068"/>
          </a:xfrm>
          <a:prstGeom prst="rect">
            <a:avLst/>
          </a:prstGeom>
          <a:noFill/>
          <a:ln w="19050">
            <a:solidFill>
              <a:schemeClr val="tx2"/>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Other Technology</a:t>
            </a:r>
          </a:p>
          <a:p>
            <a:pPr marL="114300" indent="-114300">
              <a:buFont typeface="Arial" panose="020B0604020202020204" pitchFamily="34" charset="0"/>
              <a:buChar char="•"/>
            </a:pPr>
            <a:r>
              <a:rPr lang="en-US" sz="1100" b="0" dirty="0">
                <a:solidFill>
                  <a:schemeClr val="tx1">
                    <a:lumMod val="50000"/>
                  </a:schemeClr>
                </a:solidFill>
              </a:rPr>
              <a:t>The Town has some cameras and is working to get access to other cameras utilized by police department </a:t>
            </a:r>
          </a:p>
        </p:txBody>
      </p:sp>
    </p:spTree>
    <p:extLst>
      <p:ext uri="{BB962C8B-B14F-4D97-AF65-F5344CB8AC3E}">
        <p14:creationId xmlns:p14="http://schemas.microsoft.com/office/powerpoint/2010/main" val="4108048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2"/>
          </a:solidFill>
          <a:ln>
            <a:solidFill>
              <a:schemeClr val="tx2"/>
            </a:solidFill>
          </a:ln>
        </p:spPr>
        <p:txBody>
          <a:bodyPr>
            <a:normAutofit fontScale="90000"/>
          </a:bodyPr>
          <a:lstStyle/>
          <a:p>
            <a:r>
              <a:rPr lang="en-US" sz="1600"/>
              <a:t>Arterial and Signal Coordination</a:t>
            </a:r>
          </a:p>
        </p:txBody>
      </p:sp>
      <p:graphicFrame>
        <p:nvGraphicFramePr>
          <p:cNvPr id="3" name="Table 2">
            <a:extLst>
              <a:ext uri="{FF2B5EF4-FFF2-40B4-BE49-F238E27FC236}">
                <a16:creationId xmlns:a16="http://schemas.microsoft.com/office/drawing/2014/main" id="{73D5AA31-6913-47A0-9630-F753115F0F51}"/>
              </a:ext>
            </a:extLst>
          </p:cNvPr>
          <p:cNvGraphicFramePr>
            <a:graphicFrameLocks noGrp="1"/>
          </p:cNvGraphicFramePr>
          <p:nvPr>
            <p:extLst>
              <p:ext uri="{D42A27DB-BD31-4B8C-83A1-F6EECF244321}">
                <p14:modId xmlns:p14="http://schemas.microsoft.com/office/powerpoint/2010/main" val="2298948195"/>
              </p:ext>
            </p:extLst>
          </p:nvPr>
        </p:nvGraphicFramePr>
        <p:xfrm>
          <a:off x="528218" y="653719"/>
          <a:ext cx="5801564" cy="8034087"/>
        </p:xfrm>
        <a:graphic>
          <a:graphicData uri="http://schemas.openxmlformats.org/drawingml/2006/table">
            <a:tbl>
              <a:tblPr firstRow="1" firstCol="1" bandRow="1"/>
              <a:tblGrid>
                <a:gridCol w="708147">
                  <a:extLst>
                    <a:ext uri="{9D8B030D-6E8A-4147-A177-3AD203B41FA5}">
                      <a16:colId xmlns:a16="http://schemas.microsoft.com/office/drawing/2014/main" val="3016140728"/>
                    </a:ext>
                  </a:extLst>
                </a:gridCol>
                <a:gridCol w="1273285">
                  <a:extLst>
                    <a:ext uri="{9D8B030D-6E8A-4147-A177-3AD203B41FA5}">
                      <a16:colId xmlns:a16="http://schemas.microsoft.com/office/drawing/2014/main" val="1271519617"/>
                    </a:ext>
                  </a:extLst>
                </a:gridCol>
                <a:gridCol w="1273285">
                  <a:extLst>
                    <a:ext uri="{9D8B030D-6E8A-4147-A177-3AD203B41FA5}">
                      <a16:colId xmlns:a16="http://schemas.microsoft.com/office/drawing/2014/main" val="1787607252"/>
                    </a:ext>
                  </a:extLst>
                </a:gridCol>
                <a:gridCol w="1273285">
                  <a:extLst>
                    <a:ext uri="{9D8B030D-6E8A-4147-A177-3AD203B41FA5}">
                      <a16:colId xmlns:a16="http://schemas.microsoft.com/office/drawing/2014/main" val="3769081049"/>
                    </a:ext>
                  </a:extLst>
                </a:gridCol>
                <a:gridCol w="1273562">
                  <a:extLst>
                    <a:ext uri="{9D8B030D-6E8A-4147-A177-3AD203B41FA5}">
                      <a16:colId xmlns:a16="http://schemas.microsoft.com/office/drawing/2014/main" val="1014493090"/>
                    </a:ext>
                  </a:extLst>
                </a:gridCol>
              </a:tblGrid>
              <a:tr h="365834">
                <a:tc gridSpan="5">
                  <a:txBody>
                    <a:bodyPr/>
                    <a:lstStyle/>
                    <a:p>
                      <a:pPr marL="0" marR="0">
                        <a:lnSpc>
                          <a:spcPct val="107000"/>
                        </a:lnSpc>
                        <a:spcBef>
                          <a:spcPts val="0"/>
                        </a:spcBef>
                        <a:spcAft>
                          <a:spcPts val="0"/>
                        </a:spcAft>
                        <a:tabLst>
                          <a:tab pos="457200" algn="l"/>
                        </a:tabLst>
                      </a:pPr>
                      <a:r>
                        <a:rPr lang="en-US" sz="750">
                          <a:effectLst/>
                          <a:latin typeface="Calibri" panose="020F0502020204030204" pitchFamily="34" charset="0"/>
                          <a:ea typeface="Calibri" panose="020F0502020204030204" pitchFamily="34" charset="0"/>
                          <a:cs typeface="Calibri" panose="020F0502020204030204" pitchFamily="34" charset="0"/>
                        </a:rPr>
                        <a:t>Definition:</a:t>
                      </a:r>
                      <a:r>
                        <a:rPr lang="en-US" sz="750" kern="1200">
                          <a:solidFill>
                            <a:srgbClr val="545454"/>
                          </a:solidFill>
                          <a:effectLst/>
                          <a:latin typeface="Arial" panose="020B0604020202020204" pitchFamily="34" charset="0"/>
                          <a:ea typeface="Calibri" panose="020F0502020204030204" pitchFamily="34" charset="0"/>
                          <a:cs typeface="Times New Roman" panose="02020603050405020304" pitchFamily="18" charset="0"/>
                        </a:rPr>
                        <a:t> </a:t>
                      </a:r>
                      <a:r>
                        <a:rPr lang="en-US" sz="750" b="1" u="sng">
                          <a:effectLst/>
                          <a:latin typeface="Calibri" panose="020F0502020204030204" pitchFamily="34" charset="0"/>
                          <a:ea typeface="Calibri" panose="020F0502020204030204" pitchFamily="34" charset="0"/>
                          <a:cs typeface="Calibri" panose="020F0502020204030204" pitchFamily="34" charset="0"/>
                        </a:rPr>
                        <a:t>Arterial &amp; Signals Management</a:t>
                      </a:r>
                      <a:r>
                        <a:rPr lang="en-US" sz="750">
                          <a:effectLst/>
                          <a:latin typeface="Calibri" panose="020F0502020204030204" pitchFamily="34" charset="0"/>
                          <a:ea typeface="Calibri" panose="020F0502020204030204" pitchFamily="34" charset="0"/>
                          <a:cs typeface="Calibri" panose="020F0502020204030204" pitchFamily="34" charset="0"/>
                        </a:rPr>
                        <a:t> focuses on signalized arterial routes which play a significant role in the performance of SCDOT’s comprehensive transportation network. Some of these arterial networks are managed through centralized signal systems that span signalized intersections on multiple corridors, but an even greater number are managed by interconnected coordinated signal systems located on a single corridor. Arterial management emphasizes signal operations, timing strategies, and performance measures.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2242976"/>
                  </a:ext>
                </a:extLst>
              </a:tr>
              <a:tr h="102392">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placing us in our current tier?</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keeping us from advancing to the next level?</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2941028395"/>
                  </a:ext>
                </a:extLst>
              </a:tr>
              <a:tr h="102392">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4"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Multiple agencies have a program for signal maintenance.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Before and after travel time runs assess signal timing project implementations (considers emissions, delay, and travel times).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Extension of staff expands the resources available to perform traffic signal coordination.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Standard practices exist for design and operations within each agency.</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Some adaptive signal systems in place.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collaboration between freeway and arterial management.</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Funding and staffing constraints limit the effectiveness of achieving optimal signal coordination, management, and performance.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SCDOT and maintaining agencies are currently unable to remotely manage traffic signal systems.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Local funding primarily focused to expanding roadway capacity.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No routine updates for signal plans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signal timing projects are coordinated for routes that cross multiple jurisdictions.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n-US"/>
                    </a:p>
                  </a:txBody>
                  <a:tcPr/>
                </a:tc>
                <a:extLst>
                  <a:ext uri="{0D108BD9-81ED-4DB2-BD59-A6C34878D82A}">
                    <a16:rowId xmlns:a16="http://schemas.microsoft.com/office/drawing/2014/main" val="1656761919"/>
                  </a:ext>
                </a:extLst>
              </a:tr>
              <a:tr h="108521">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65327191"/>
                  </a:ext>
                </a:extLst>
              </a:tr>
              <a:tr h="97344">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937037607"/>
                  </a:ext>
                </a:extLst>
              </a:tr>
              <a:tr h="603894">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4169089304"/>
                  </a:ext>
                </a:extLst>
              </a:tr>
              <a:tr h="102392">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1 (Ad-hoc)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2 (Managed)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3 (Proactive)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4 (Fully Collaborative)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61081434"/>
                  </a:ext>
                </a:extLst>
              </a:tr>
              <a:tr h="606598">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Business Processes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management program business decisions and resource allocations are ad hoc and/or compliant driven. Allocation of resources is focused primarily on keeping the traffic signal system functioning, but not necessarily at its optimum level of performance.</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Traffic signal management planning, design, operations, and maintenance decision-making generally operate in silos and are not well integrated. Resource allocation decisions are focus primarily on maintaining reliability of infrastructure.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management decision-making is objective-based. The region has business processes that are flexible to adjust and trade-off resource allocations to extend good basic service beyond traditional operating conditions.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management decision-making is performance-based and multimodal. The region has the ability to replace equipment and systems technologies based on end-of-life predictions.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4979359"/>
                  </a:ext>
                </a:extLst>
              </a:tr>
              <a:tr h="1319553">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Systems and Technology</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systems and technologies limit the region's ability to provide good basic service. Systems and technologies have limited capabilities to remotely manage, operate, and maintain the system. Limited use of system engineering concepts has resulted in the procurement of an array of systems and technologies with incompatible features and functions. Management and maintenance of systems and technologies is primarily complaint-driven.</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region has the capability to identify malfunctions and manage operations limited to specific intersections or corridors. The region can achieve consistency in design and operations through standard practice. The region routinely deploys advanced signal timing concepts (such a volume density, traffic responsive, actuated coordination, etc.) to achieve operational objectives and can implement pre-planned responses to planned and unplanned events. Tracking of assets and work items performed primarily through spreadsheets.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infrastructure is connected to a management system which can alert operators to equipment malfunctions as assist with managing timing plans. The region has capability to remotely manage that system, but management decisions are operator-driven with little automated decision support. Consistency in design and operations is achieved through the use of standard designs and hardware specifications. Systems and technology can support pre-planned responses and advanced concepts such at transit signal priority, work zone management, etc.</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The region has the capability to dynamically respond to changing operational conditions to support the needs of all stakeholders to meet operational objectives. The region is able to automatically identify and respond to service disruptions and can reestablish continuity of service remotely. Procurement policies and practices support the procurement products and technologies that represent "best value" for achieving design and functional consistency. Consistency of design and operations is achieved the application of system engineering processes.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0472319"/>
                  </a:ext>
                </a:extLst>
              </a:tr>
              <a:tr h="1115852">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Performance Measurement</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Performance measures are not connected to regional goals and objectives. Instead, use of performance measures is limited to special studies (upon request by administration or confirm reported operational deficiency). Performance measures are not used to proactively locate where operations and maintenance issues exist. Productivity is evaluated by tracking activities (e.g. number of maintenance call received, number of signals retimed, etc.)</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region has defined performance measures to assess project implementations (such as before/after evaluations). The region may collect output-oriented performance measures for operations and maintenance activities. Operational and management decisions are based on periodic manual observations in the field.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The region has defined performance measures to assess project implementations. The region uses outcome-oriented performance measures for operations and maintenance activities. Operational and management decisions are based on real-time, high-quality data accessible from remote locations. </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Region has defined performance measures to assess system performance. System performance is monitored on regular, on-going basis. Automated systems are often used to collect and assess system performance. Performance data is used to identify performance and efficiency trends. The region uses performance to better allocate resources, identify maintenance deficiencies, and equipment failures, etc.</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998701"/>
                  </a:ext>
                </a:extLst>
              </a:tr>
            </a:tbl>
          </a:graphicData>
        </a:graphic>
      </p:graphicFrame>
    </p:spTree>
    <p:extLst>
      <p:ext uri="{BB962C8B-B14F-4D97-AF65-F5344CB8AC3E}">
        <p14:creationId xmlns:p14="http://schemas.microsoft.com/office/powerpoint/2010/main" val="740246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2"/>
          </a:solidFill>
          <a:ln>
            <a:solidFill>
              <a:schemeClr val="tx2"/>
            </a:solidFill>
          </a:ln>
        </p:spPr>
        <p:txBody>
          <a:bodyPr>
            <a:normAutofit fontScale="90000"/>
          </a:bodyPr>
          <a:lstStyle/>
          <a:p>
            <a:r>
              <a:rPr lang="en-US" sz="1600"/>
              <a:t>Arterial and Signal Coordination</a:t>
            </a:r>
          </a:p>
        </p:txBody>
      </p:sp>
      <p:graphicFrame>
        <p:nvGraphicFramePr>
          <p:cNvPr id="4" name="Table 3">
            <a:extLst>
              <a:ext uri="{FF2B5EF4-FFF2-40B4-BE49-F238E27FC236}">
                <a16:creationId xmlns:a16="http://schemas.microsoft.com/office/drawing/2014/main" id="{9034AA1E-9CC1-4613-AF4C-E2715F7B821C}"/>
              </a:ext>
            </a:extLst>
          </p:cNvPr>
          <p:cNvGraphicFramePr>
            <a:graphicFrameLocks noGrp="1"/>
          </p:cNvGraphicFramePr>
          <p:nvPr>
            <p:extLst>
              <p:ext uri="{D42A27DB-BD31-4B8C-83A1-F6EECF244321}">
                <p14:modId xmlns:p14="http://schemas.microsoft.com/office/powerpoint/2010/main" val="896455566"/>
              </p:ext>
            </p:extLst>
          </p:nvPr>
        </p:nvGraphicFramePr>
        <p:xfrm>
          <a:off x="528218" y="770623"/>
          <a:ext cx="5801564" cy="6710364"/>
        </p:xfrm>
        <a:graphic>
          <a:graphicData uri="http://schemas.openxmlformats.org/drawingml/2006/table">
            <a:tbl>
              <a:tblPr firstRow="1" firstCol="1" bandRow="1"/>
              <a:tblGrid>
                <a:gridCol w="708147">
                  <a:extLst>
                    <a:ext uri="{9D8B030D-6E8A-4147-A177-3AD203B41FA5}">
                      <a16:colId xmlns:a16="http://schemas.microsoft.com/office/drawing/2014/main" val="893078022"/>
                    </a:ext>
                  </a:extLst>
                </a:gridCol>
                <a:gridCol w="1273285">
                  <a:extLst>
                    <a:ext uri="{9D8B030D-6E8A-4147-A177-3AD203B41FA5}">
                      <a16:colId xmlns:a16="http://schemas.microsoft.com/office/drawing/2014/main" val="460119519"/>
                    </a:ext>
                  </a:extLst>
                </a:gridCol>
                <a:gridCol w="1273285">
                  <a:extLst>
                    <a:ext uri="{9D8B030D-6E8A-4147-A177-3AD203B41FA5}">
                      <a16:colId xmlns:a16="http://schemas.microsoft.com/office/drawing/2014/main" val="3482231105"/>
                    </a:ext>
                  </a:extLst>
                </a:gridCol>
                <a:gridCol w="1273285">
                  <a:extLst>
                    <a:ext uri="{9D8B030D-6E8A-4147-A177-3AD203B41FA5}">
                      <a16:colId xmlns:a16="http://schemas.microsoft.com/office/drawing/2014/main" val="1150736690"/>
                    </a:ext>
                  </a:extLst>
                </a:gridCol>
                <a:gridCol w="1273562">
                  <a:extLst>
                    <a:ext uri="{9D8B030D-6E8A-4147-A177-3AD203B41FA5}">
                      <a16:colId xmlns:a16="http://schemas.microsoft.com/office/drawing/2014/main" val="1137481400"/>
                    </a:ext>
                  </a:extLst>
                </a:gridCol>
              </a:tblGrid>
              <a:tr h="1421403">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Culture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management does not have a champion or core group within the region that can promote traffic signal operations and maintenance concerns and priorities. Leaders have shared responsibilities with other core agency functions. Outreach to stakeholders and media occurs on an ad hoc basis. Region does not any have standardized approaches for communicating with public and policy makers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Traffic signal management is recognized as one of many functions within the region, but no special emphasis placed on performance. The region supports teams dedicated traffic management functions, but no broad acknowledgement or awareness by leadership as to what they do. Outreach to the public and policy maker regarding traffic signal operations occurs on an as needed basis, primarily related to projects.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Traffic signal management acknowledged as important function by regional decisions makers. Traffic signal management champion resides at decision-making level. Regular outreach occurs to communicate with policy-makers regarding traffic signal operations through traditional means (reports, fact sheets, etc.).</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Region viewed as a progression region by peers and the entire program staff can serve as a champion for the traffic signal operations issues and concerns. Regional staff is unified as to the goals, objectives, and priorities of the region and uses them to drive decision-making. Programs can still function at high level, even with the departure of key leaders. The region seeks opportunities to proactively promote region's mission, goals, and objectives in person before advisory groups, citizenry, and policymakers through both traditional and non-traditional (social media, dashboards, etc.) communications media.</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1924472"/>
                  </a:ext>
                </a:extLst>
              </a:tr>
              <a:tr h="101400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Organization and Staffing</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Staff maintains minimum level capabilities necessary to do the job. This limits the agencies to assign staffing resources only to limited number of activities. Often, engineering and technical staff have other responsibilities other than traffic signal operations.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Key staff is well versed on basic signal timing design and operational concepts. Work force development efforts are focused on raising the level of competency of the staff. Programs within agencies reside in structured silos (planning, design, maintenance, operations, etc.) with limited coordination between silos.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Staff is well versed in both basic and advanced traffic signal control and management concepts and can execute solutions on existing technologies. Workforce development efforts focus on expanding breadth of competencies and providing redundancy in core competencies. The agencies can dedicate staff resources to high priority corridors/areas on a limited basis.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Staff is highly motivated and qualified and has the capability to develop and deploy innovative solutions to complex operational situations. Workforce development efforts focus on providing a nimble workforce that has the ability to adapt to different situations, depending on the needs of the region. The region uses a matrix approach to managing traffic signal operations. Staff has capability to perform activities across network and across functional units.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189269"/>
                  </a:ext>
                </a:extLst>
              </a:tr>
              <a:tr h="101400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Collaboration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 data sharing exists between regional partners. Collaboration with internal and external stakeholders is rare, often forced upon agencies by policymakers or administrators.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Information and data are archived internally and shared upon request with other stakeholders. The agency collaborates with internal and external stakeholders on a case-by-case or project basis, but these collaborations are not sustained over time.</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Formal and well-documented archiving system is used to store collected data. Data can be quickly and easily accessed through well-documented and standardized electronic format, easy to use by all partners. The regional agencies seek collaborations with other transportation stakeholders that to capitalize on opportunities to satisfy needs of operational objectives.</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Times New Roman" panose="02020603050405020304" pitchFamily="18" charset="0"/>
                        </a:rPr>
                        <a:t>The regional agencies routinely collaborate with internal and external stakeholders (e.g., fire, police, transit, advocacy groups, etc.) that allow them to capitalize on opportunities to satisfy needs of multiple stakeholder objectives. Data is shared in real-time with regional operating partners and is used to support numerous regional activities (such as regional planning models, support real-time traveler information displays, etc.).</a:t>
                      </a: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008534"/>
                  </a:ext>
                </a:extLst>
              </a:tr>
            </a:tbl>
          </a:graphicData>
        </a:graphic>
      </p:graphicFrame>
      <p:graphicFrame>
        <p:nvGraphicFramePr>
          <p:cNvPr id="6" name="Table 5">
            <a:extLst>
              <a:ext uri="{FF2B5EF4-FFF2-40B4-BE49-F238E27FC236}">
                <a16:creationId xmlns:a16="http://schemas.microsoft.com/office/drawing/2014/main" id="{B17947CD-A072-44AE-9389-BD7600E20C4D}"/>
              </a:ext>
            </a:extLst>
          </p:cNvPr>
          <p:cNvGraphicFramePr>
            <a:graphicFrameLocks noGrp="1"/>
          </p:cNvGraphicFramePr>
          <p:nvPr>
            <p:extLst>
              <p:ext uri="{D42A27DB-BD31-4B8C-83A1-F6EECF244321}">
                <p14:modId xmlns:p14="http://schemas.microsoft.com/office/powerpoint/2010/main" val="3802239850"/>
              </p:ext>
            </p:extLst>
          </p:nvPr>
        </p:nvGraphicFramePr>
        <p:xfrm>
          <a:off x="528218" y="653719"/>
          <a:ext cx="5801564" cy="116904"/>
        </p:xfrm>
        <a:graphic>
          <a:graphicData uri="http://schemas.openxmlformats.org/drawingml/2006/table">
            <a:tbl>
              <a:tblPr firstRow="1" firstCol="1" bandRow="1"/>
              <a:tblGrid>
                <a:gridCol w="708147">
                  <a:extLst>
                    <a:ext uri="{9D8B030D-6E8A-4147-A177-3AD203B41FA5}">
                      <a16:colId xmlns:a16="http://schemas.microsoft.com/office/drawing/2014/main" val="2868988070"/>
                    </a:ext>
                  </a:extLst>
                </a:gridCol>
                <a:gridCol w="1273285">
                  <a:extLst>
                    <a:ext uri="{9D8B030D-6E8A-4147-A177-3AD203B41FA5}">
                      <a16:colId xmlns:a16="http://schemas.microsoft.com/office/drawing/2014/main" val="3575531484"/>
                    </a:ext>
                  </a:extLst>
                </a:gridCol>
                <a:gridCol w="1273285">
                  <a:extLst>
                    <a:ext uri="{9D8B030D-6E8A-4147-A177-3AD203B41FA5}">
                      <a16:colId xmlns:a16="http://schemas.microsoft.com/office/drawing/2014/main" val="3471885937"/>
                    </a:ext>
                  </a:extLst>
                </a:gridCol>
                <a:gridCol w="1273285">
                  <a:extLst>
                    <a:ext uri="{9D8B030D-6E8A-4147-A177-3AD203B41FA5}">
                      <a16:colId xmlns:a16="http://schemas.microsoft.com/office/drawing/2014/main" val="4158009801"/>
                    </a:ext>
                  </a:extLst>
                </a:gridCol>
                <a:gridCol w="1273562">
                  <a:extLst>
                    <a:ext uri="{9D8B030D-6E8A-4147-A177-3AD203B41FA5}">
                      <a16:colId xmlns:a16="http://schemas.microsoft.com/office/drawing/2014/main" val="1420040491"/>
                    </a:ext>
                  </a:extLst>
                </a:gridCol>
              </a:tblGrid>
              <a:tr h="72753">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1 (Ad-hoc)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2 (Managed)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3 (Proactive)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4 (Fully Collaborative)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5099" marR="2509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220821877"/>
                  </a:ext>
                </a:extLst>
              </a:tr>
            </a:tbl>
          </a:graphicData>
        </a:graphic>
      </p:graphicFrame>
    </p:spTree>
    <p:extLst>
      <p:ext uri="{BB962C8B-B14F-4D97-AF65-F5344CB8AC3E}">
        <p14:creationId xmlns:p14="http://schemas.microsoft.com/office/powerpoint/2010/main" val="3909222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2"/>
          </a:solidFill>
          <a:ln>
            <a:solidFill>
              <a:schemeClr val="tx2"/>
            </a:solidFill>
          </a:ln>
        </p:spPr>
        <p:txBody>
          <a:bodyPr>
            <a:normAutofit fontScale="90000"/>
          </a:bodyPr>
          <a:lstStyle/>
          <a:p>
            <a:r>
              <a:rPr lang="en-US" sz="1600"/>
              <a:t>Arterial and Signal Coordination – Strategy Identification</a:t>
            </a:r>
          </a:p>
        </p:txBody>
      </p:sp>
      <p:sp>
        <p:nvSpPr>
          <p:cNvPr id="18" name="Title 1">
            <a:extLst>
              <a:ext uri="{FF2B5EF4-FFF2-40B4-BE49-F238E27FC236}">
                <a16:creationId xmlns:a16="http://schemas.microsoft.com/office/drawing/2014/main" id="{7C297DF6-F723-4551-A787-3C6CF2783674}"/>
              </a:ext>
            </a:extLst>
          </p:cNvPr>
          <p:cNvSpPr txBox="1">
            <a:spLocks/>
          </p:cNvSpPr>
          <p:nvPr/>
        </p:nvSpPr>
        <p:spPr>
          <a:xfrm>
            <a:off x="528216" y="4351220"/>
            <a:ext cx="5801567" cy="303356"/>
          </a:xfrm>
          <a:prstGeom prst="rect">
            <a:avLst/>
          </a:prstGeom>
          <a:solidFill>
            <a:schemeClr val="tx2"/>
          </a:solidFill>
          <a:ln>
            <a:solidFill>
              <a:schemeClr val="tx2"/>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Project List</a:t>
            </a:r>
          </a:p>
        </p:txBody>
      </p:sp>
      <p:sp>
        <p:nvSpPr>
          <p:cNvPr id="3" name="Rectangle 2">
            <a:extLst>
              <a:ext uri="{FF2B5EF4-FFF2-40B4-BE49-F238E27FC236}">
                <a16:creationId xmlns:a16="http://schemas.microsoft.com/office/drawing/2014/main" id="{8B0811C9-2131-4788-B770-58A73B060704}"/>
              </a:ext>
            </a:extLst>
          </p:cNvPr>
          <p:cNvSpPr/>
          <p:nvPr/>
        </p:nvSpPr>
        <p:spPr>
          <a:xfrm>
            <a:off x="528216" y="4804012"/>
            <a:ext cx="5801567" cy="3989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Arterial and Signal Coordination Focused Projects</a:t>
            </a:r>
          </a:p>
          <a:p>
            <a:pPr algn="ctr"/>
            <a:r>
              <a:rPr lang="en-US"/>
              <a:t>Risk Identification</a:t>
            </a:r>
          </a:p>
        </p:txBody>
      </p:sp>
      <p:grpSp>
        <p:nvGrpSpPr>
          <p:cNvPr id="20" name="Group 19">
            <a:extLst>
              <a:ext uri="{FF2B5EF4-FFF2-40B4-BE49-F238E27FC236}">
                <a16:creationId xmlns:a16="http://schemas.microsoft.com/office/drawing/2014/main" id="{A2FCE0E0-76BC-4100-B653-BFB1AAC11EE0}"/>
              </a:ext>
            </a:extLst>
          </p:cNvPr>
          <p:cNvGrpSpPr/>
          <p:nvPr/>
        </p:nvGrpSpPr>
        <p:grpSpPr>
          <a:xfrm>
            <a:off x="528216" y="803155"/>
            <a:ext cx="5801569" cy="3398630"/>
            <a:chOff x="991525" y="1497944"/>
            <a:chExt cx="8759100" cy="5219513"/>
          </a:xfrm>
        </p:grpSpPr>
        <p:sp>
          <p:nvSpPr>
            <p:cNvPr id="21" name="Rectangle: Rounded Corners 20">
              <a:extLst>
                <a:ext uri="{FF2B5EF4-FFF2-40B4-BE49-F238E27FC236}">
                  <a16:creationId xmlns:a16="http://schemas.microsoft.com/office/drawing/2014/main" id="{398E6B25-0CB0-484D-9239-F54C96731E56}"/>
                </a:ext>
              </a:extLst>
            </p:cNvPr>
            <p:cNvSpPr/>
            <p:nvPr/>
          </p:nvSpPr>
          <p:spPr>
            <a:xfrm>
              <a:off x="991526" y="1992987"/>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200" dirty="0">
                  <a:solidFill>
                    <a:srgbClr val="3F3F3F"/>
                  </a:solidFill>
                  <a:latin typeface="Calibri" panose="020F0502020204030204" pitchFamily="34" charset="0"/>
                  <a:cs typeface="Times New Roman" panose="02020603050405020304" pitchFamily="18" charset="0"/>
                </a:rPr>
                <a:t>Limited collaboration between freeway and arterial management</a:t>
              </a:r>
            </a:p>
          </p:txBody>
        </p:sp>
        <p:sp>
          <p:nvSpPr>
            <p:cNvPr id="22" name="Rectangle: Rounded Corners 21">
              <a:extLst>
                <a:ext uri="{FF2B5EF4-FFF2-40B4-BE49-F238E27FC236}">
                  <a16:creationId xmlns:a16="http://schemas.microsoft.com/office/drawing/2014/main" id="{1B55F6F2-ED32-4318-B467-34F7DC52F07D}"/>
                </a:ext>
              </a:extLst>
            </p:cNvPr>
            <p:cNvSpPr/>
            <p:nvPr/>
          </p:nvSpPr>
          <p:spPr>
            <a:xfrm>
              <a:off x="991525" y="2963869"/>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Funding and staffing constraints </a:t>
              </a:r>
            </a:p>
          </p:txBody>
        </p:sp>
        <p:sp>
          <p:nvSpPr>
            <p:cNvPr id="38" name="Rectangle: Rounded Corners 37">
              <a:extLst>
                <a:ext uri="{FF2B5EF4-FFF2-40B4-BE49-F238E27FC236}">
                  <a16:creationId xmlns:a16="http://schemas.microsoft.com/office/drawing/2014/main" id="{680E76B0-D1AE-4B63-861D-A022EE59A37C}"/>
                </a:ext>
              </a:extLst>
            </p:cNvPr>
            <p:cNvSpPr/>
            <p:nvPr/>
          </p:nvSpPr>
          <p:spPr>
            <a:xfrm>
              <a:off x="991525" y="3926597"/>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SCDOT and maintaining agencies are currently unable to remotely manage traffic signal systems</a:t>
              </a:r>
            </a:p>
          </p:txBody>
        </p:sp>
        <p:sp>
          <p:nvSpPr>
            <p:cNvPr id="39" name="Rectangle: Rounded Corners 38">
              <a:extLst>
                <a:ext uri="{FF2B5EF4-FFF2-40B4-BE49-F238E27FC236}">
                  <a16:creationId xmlns:a16="http://schemas.microsoft.com/office/drawing/2014/main" id="{C53D4D19-0235-4F0C-95E9-E872A793CD65}"/>
                </a:ext>
              </a:extLst>
            </p:cNvPr>
            <p:cNvSpPr/>
            <p:nvPr/>
          </p:nvSpPr>
          <p:spPr>
            <a:xfrm>
              <a:off x="991525" y="4893402"/>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No routine updates for signal plans</a:t>
              </a:r>
            </a:p>
          </p:txBody>
        </p:sp>
        <p:sp>
          <p:nvSpPr>
            <p:cNvPr id="40" name="Rectangle: Rounded Corners 39">
              <a:extLst>
                <a:ext uri="{FF2B5EF4-FFF2-40B4-BE49-F238E27FC236}">
                  <a16:creationId xmlns:a16="http://schemas.microsoft.com/office/drawing/2014/main" id="{6776703A-2E7A-4BFD-8CD5-2ABF21DEE086}"/>
                </a:ext>
              </a:extLst>
            </p:cNvPr>
            <p:cNvSpPr/>
            <p:nvPr/>
          </p:nvSpPr>
          <p:spPr>
            <a:xfrm>
              <a:off x="991526" y="1497944"/>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Gaps</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2125B299-FF2F-473C-BA9D-FBCC7C113555}"/>
                </a:ext>
              </a:extLst>
            </p:cNvPr>
            <p:cNvSpPr/>
            <p:nvPr/>
          </p:nvSpPr>
          <p:spPr>
            <a:xfrm>
              <a:off x="5889726" y="1991816"/>
              <a:ext cx="3851910" cy="857250"/>
            </a:xfrm>
            <a:prstGeom prst="round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Integrated Traffic Management </a:t>
              </a:r>
            </a:p>
          </p:txBody>
        </p:sp>
        <p:sp>
          <p:nvSpPr>
            <p:cNvPr id="42" name="Rectangle: Rounded Corners 41">
              <a:extLst>
                <a:ext uri="{FF2B5EF4-FFF2-40B4-BE49-F238E27FC236}">
                  <a16:creationId xmlns:a16="http://schemas.microsoft.com/office/drawing/2014/main" id="{CFB6DB5C-25E5-42B6-88D8-0C78CB5FFE13}"/>
                </a:ext>
              </a:extLst>
            </p:cNvPr>
            <p:cNvSpPr/>
            <p:nvPr/>
          </p:nvSpPr>
          <p:spPr>
            <a:xfrm>
              <a:off x="5889726" y="3930674"/>
              <a:ext cx="3851910" cy="857250"/>
            </a:xfrm>
            <a:prstGeom prst="round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Remote Access to Signal Systems</a:t>
              </a:r>
            </a:p>
          </p:txBody>
        </p:sp>
        <p:sp>
          <p:nvSpPr>
            <p:cNvPr id="43" name="Rectangle: Rounded Corners 42">
              <a:extLst>
                <a:ext uri="{FF2B5EF4-FFF2-40B4-BE49-F238E27FC236}">
                  <a16:creationId xmlns:a16="http://schemas.microsoft.com/office/drawing/2014/main" id="{338C840E-8D0F-43FE-8356-69A63B7496DF}"/>
                </a:ext>
              </a:extLst>
            </p:cNvPr>
            <p:cNvSpPr/>
            <p:nvPr/>
          </p:nvSpPr>
          <p:spPr>
            <a:xfrm>
              <a:off x="5889727" y="1497944"/>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Strategies</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4AE43D6C-19A6-4983-AF1F-176BA1031E8A}"/>
                </a:ext>
              </a:extLst>
            </p:cNvPr>
            <p:cNvCxnSpPr>
              <a:stCxn id="21" idx="3"/>
              <a:endCxn id="41" idx="1"/>
            </p:cNvCxnSpPr>
            <p:nvPr/>
          </p:nvCxnSpPr>
          <p:spPr>
            <a:xfrm flipV="1">
              <a:off x="4843436" y="2420441"/>
              <a:ext cx="1046290" cy="1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913F964C-E5D7-45AE-833D-53E3F7D51A6F}"/>
                </a:ext>
              </a:extLst>
            </p:cNvPr>
            <p:cNvSpPr/>
            <p:nvPr/>
          </p:nvSpPr>
          <p:spPr>
            <a:xfrm>
              <a:off x="5898715" y="2963869"/>
              <a:ext cx="3851910" cy="857250"/>
            </a:xfrm>
            <a:prstGeom prst="round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prstClr val="white"/>
                  </a:solidFill>
                  <a:latin typeface="Calibri" panose="020F0502020204030204"/>
                </a:rPr>
                <a:t>Dedicated Resources for ITS Operations and Maintenance</a:t>
              </a:r>
            </a:p>
          </p:txBody>
        </p:sp>
        <p:sp>
          <p:nvSpPr>
            <p:cNvPr id="46" name="Rectangle: Rounded Corners 45">
              <a:extLst>
                <a:ext uri="{FF2B5EF4-FFF2-40B4-BE49-F238E27FC236}">
                  <a16:creationId xmlns:a16="http://schemas.microsoft.com/office/drawing/2014/main" id="{6A5D850E-837D-4221-84F9-527953AE9981}"/>
                </a:ext>
              </a:extLst>
            </p:cNvPr>
            <p:cNvSpPr/>
            <p:nvPr/>
          </p:nvSpPr>
          <p:spPr>
            <a:xfrm>
              <a:off x="5898715" y="5322027"/>
              <a:ext cx="3851910" cy="857250"/>
            </a:xfrm>
            <a:prstGeom prst="round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Regional Signal Timing Standards</a:t>
              </a:r>
            </a:p>
          </p:txBody>
        </p:sp>
        <p:sp>
          <p:nvSpPr>
            <p:cNvPr id="47" name="Rectangle: Rounded Corners 46">
              <a:extLst>
                <a:ext uri="{FF2B5EF4-FFF2-40B4-BE49-F238E27FC236}">
                  <a16:creationId xmlns:a16="http://schemas.microsoft.com/office/drawing/2014/main" id="{1BF167F6-6D3B-41B3-B8E3-33BF5503C785}"/>
                </a:ext>
              </a:extLst>
            </p:cNvPr>
            <p:cNvSpPr/>
            <p:nvPr/>
          </p:nvSpPr>
          <p:spPr>
            <a:xfrm>
              <a:off x="991525" y="5860207"/>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pitchFamily="34" charset="0"/>
                  <a:ea typeface="Calibri" panose="020F0502020204030204" pitchFamily="34" charset="0"/>
                  <a:cs typeface="Calibri" panose="020F0502020204030204" pitchFamily="34" charset="0"/>
                </a:rPr>
                <a:t>Limited signal timing projects are coordinated for routes that cross multiple jurisdictions</a:t>
              </a:r>
            </a:p>
          </p:txBody>
        </p:sp>
        <p:cxnSp>
          <p:nvCxnSpPr>
            <p:cNvPr id="48" name="Straight Arrow Connector 47">
              <a:extLst>
                <a:ext uri="{FF2B5EF4-FFF2-40B4-BE49-F238E27FC236}">
                  <a16:creationId xmlns:a16="http://schemas.microsoft.com/office/drawing/2014/main" id="{124A01AC-19F8-4B5B-87F5-9863D95684D5}"/>
                </a:ext>
              </a:extLst>
            </p:cNvPr>
            <p:cNvCxnSpPr>
              <a:cxnSpLocks/>
              <a:stCxn id="22" idx="3"/>
              <a:endCxn id="45" idx="1"/>
            </p:cNvCxnSpPr>
            <p:nvPr/>
          </p:nvCxnSpPr>
          <p:spPr>
            <a:xfrm>
              <a:off x="4843435" y="3392494"/>
              <a:ext cx="10552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D4F9513-99EA-4B4C-A2EC-B5DD4B10DF98}"/>
                </a:ext>
              </a:extLst>
            </p:cNvPr>
            <p:cNvCxnSpPr>
              <a:cxnSpLocks/>
              <a:stCxn id="38" idx="3"/>
              <a:endCxn id="42" idx="1"/>
            </p:cNvCxnSpPr>
            <p:nvPr/>
          </p:nvCxnSpPr>
          <p:spPr>
            <a:xfrm>
              <a:off x="4843435" y="4355222"/>
              <a:ext cx="1046291" cy="40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A7143542-F254-4A72-9CE7-BA2813375838}"/>
                </a:ext>
              </a:extLst>
            </p:cNvPr>
            <p:cNvCxnSpPr>
              <a:stCxn id="39" idx="3"/>
              <a:endCxn id="46" idx="1"/>
            </p:cNvCxnSpPr>
            <p:nvPr/>
          </p:nvCxnSpPr>
          <p:spPr>
            <a:xfrm>
              <a:off x="4843435" y="5322027"/>
              <a:ext cx="1055280" cy="428625"/>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C28A34C6-CDA0-4BFA-9BA0-12CF55FB15DE}"/>
                </a:ext>
              </a:extLst>
            </p:cNvPr>
            <p:cNvCxnSpPr>
              <a:stCxn id="47" idx="3"/>
              <a:endCxn id="46" idx="1"/>
            </p:cNvCxnSpPr>
            <p:nvPr/>
          </p:nvCxnSpPr>
          <p:spPr>
            <a:xfrm flipV="1">
              <a:off x="4843435" y="5750652"/>
              <a:ext cx="1055280" cy="53818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162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p:spPr>
        <p:txBody>
          <a:bodyPr/>
          <a:lstStyle/>
          <a:p>
            <a:r>
              <a:rPr lang="en-US"/>
              <a:t>CHATS Regional ITS Architecture</a:t>
            </a:r>
            <a:br>
              <a:rPr lang="en-US"/>
            </a:br>
            <a:r>
              <a:rPr lang="en-US"/>
              <a:t>Baseline Inventory Summary</a:t>
            </a:r>
          </a:p>
        </p:txBody>
      </p:sp>
      <p:sp>
        <p:nvSpPr>
          <p:cNvPr id="5" name="Title 1">
            <a:extLst>
              <a:ext uri="{FF2B5EF4-FFF2-40B4-BE49-F238E27FC236}">
                <a16:creationId xmlns:a16="http://schemas.microsoft.com/office/drawing/2014/main" id="{EB8A0A9B-7D29-40E6-917C-BD4C72771518}"/>
              </a:ext>
            </a:extLst>
          </p:cNvPr>
          <p:cNvSpPr txBox="1">
            <a:spLocks/>
          </p:cNvSpPr>
          <p:nvPr/>
        </p:nvSpPr>
        <p:spPr>
          <a:xfrm>
            <a:off x="528212" y="1663947"/>
            <a:ext cx="5801564" cy="5338312"/>
          </a:xfrm>
          <a:prstGeom prst="rect">
            <a:avLst/>
          </a:prstGeom>
          <a:noFill/>
          <a:ln w="28575">
            <a:noFill/>
          </a:ln>
        </p:spPr>
        <p:txBody>
          <a:bodyPr vert="horz" lIns="91440" tIns="45720" rIns="91440" bIns="45720" rtlCol="0" anchor="t">
            <a:normAutofit fontScale="90000" lnSpcReduction="10000"/>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r>
              <a:rPr lang="en-US" sz="1200" b="0"/>
              <a:t>For the CHATS Regional ITS Architecture, the following process was utilized to identify projects for the region.</a:t>
            </a:r>
          </a:p>
          <a:p>
            <a:endParaRPr lang="en-US" sz="1200" b="0"/>
          </a:p>
          <a:p>
            <a:endParaRPr lang="en-US" sz="1200" b="0"/>
          </a:p>
          <a:p>
            <a:endParaRPr lang="en-US" sz="1200" b="0"/>
          </a:p>
          <a:p>
            <a:endParaRPr lang="en-US" sz="1200" b="0"/>
          </a:p>
          <a:p>
            <a:endParaRPr lang="en-US" sz="1200" b="0"/>
          </a:p>
          <a:p>
            <a:endParaRPr lang="en-US" sz="1200" b="0"/>
          </a:p>
          <a:p>
            <a:endParaRPr lang="en-US" sz="1200" b="0"/>
          </a:p>
          <a:p>
            <a:endParaRPr lang="en-US" sz="1200" b="0"/>
          </a:p>
          <a:p>
            <a:endParaRPr lang="en-US" sz="1200" b="0"/>
          </a:p>
          <a:p>
            <a:endParaRPr lang="en-US" sz="1200" b="0"/>
          </a:p>
          <a:p>
            <a:endParaRPr lang="en-US" sz="1200" b="0"/>
          </a:p>
          <a:p>
            <a:r>
              <a:rPr lang="en-US" sz="1200" b="0"/>
              <a:t> </a:t>
            </a:r>
          </a:p>
          <a:p>
            <a:endParaRPr lang="en-US" sz="1200" b="0"/>
          </a:p>
          <a:p>
            <a:pPr marL="228600" indent="-228600">
              <a:lnSpc>
                <a:spcPct val="110000"/>
              </a:lnSpc>
              <a:buFont typeface="+mj-lt"/>
              <a:buAutoNum type="arabicPeriod"/>
            </a:pPr>
            <a:r>
              <a:rPr lang="en-US" sz="1200" i="1"/>
              <a:t>Preliminary Baseline Inventory </a:t>
            </a:r>
            <a:r>
              <a:rPr lang="en-US" sz="1200"/>
              <a:t>–</a:t>
            </a:r>
            <a:r>
              <a:rPr lang="en-US" sz="1200" b="0"/>
              <a:t> Inventory of regional technology deployments that align with the National ITS Architecture Service Packages. Based on existing documentation and feedback from project meetings, interviews, and technical tours. </a:t>
            </a:r>
          </a:p>
          <a:p>
            <a:pPr marL="228600" indent="-228600">
              <a:lnSpc>
                <a:spcPct val="110000"/>
              </a:lnSpc>
              <a:buFont typeface="+mj-lt"/>
              <a:buAutoNum type="arabicPeriod"/>
            </a:pPr>
            <a:r>
              <a:rPr lang="en-US" sz="1200" i="1"/>
              <a:t>Gap Assessment </a:t>
            </a:r>
            <a:r>
              <a:rPr lang="en-US" sz="1200" b="0" i="1"/>
              <a:t>– </a:t>
            </a:r>
            <a:r>
              <a:rPr lang="en-US" sz="1200" b="0"/>
              <a:t>Utilizing the Capability Maturity Model (CMM) the maturity of the region with respect to technology adoption and use was evaluated. The CMM assessment was conducted for six categories Traffic Management Centers (TMC), Traffic Incident Management (TIM), Arterials and Signal Coordination, Traveler Information, ITS and Communications, Emergency Response and Resiliency, and Data Management. Gaps then were identified based on the regional assessment. </a:t>
            </a:r>
            <a:endParaRPr lang="en-US" sz="1200" b="0" i="1"/>
          </a:p>
          <a:p>
            <a:pPr marL="228600" indent="-228600">
              <a:lnSpc>
                <a:spcPct val="110000"/>
              </a:lnSpc>
              <a:buFont typeface="+mj-lt"/>
              <a:buAutoNum type="arabicPeriod"/>
            </a:pPr>
            <a:r>
              <a:rPr lang="en-US" sz="1200" i="1"/>
              <a:t>Strategy Identification </a:t>
            </a:r>
            <a:r>
              <a:rPr lang="en-US" sz="1200" b="0" i="1"/>
              <a:t>– </a:t>
            </a:r>
            <a:r>
              <a:rPr lang="en-US" sz="1200" b="0"/>
              <a:t>The gaps fed into the development of specific strategies that are focused on growing the regional maturity in each of the defined categories. </a:t>
            </a:r>
            <a:endParaRPr lang="en-US" sz="1200" b="0" i="1"/>
          </a:p>
          <a:p>
            <a:pPr marL="228600" indent="-228600">
              <a:lnSpc>
                <a:spcPct val="110000"/>
              </a:lnSpc>
              <a:buFont typeface="+mj-lt"/>
              <a:buAutoNum type="arabicPeriod"/>
            </a:pPr>
            <a:r>
              <a:rPr lang="en-US" sz="1200" i="1"/>
              <a:t>Best Practices </a:t>
            </a:r>
            <a:r>
              <a:rPr lang="en-US" sz="1200" b="0" i="1"/>
              <a:t>– </a:t>
            </a:r>
            <a:r>
              <a:rPr lang="en-US" sz="1200" b="0"/>
              <a:t>Research efforts identified examples of best practices and projects that were focused on the list of identified strategies. Through conversations with the stakeholders, those strategies were prioritized for the region. </a:t>
            </a:r>
            <a:endParaRPr lang="en-US" sz="1200" i="1"/>
          </a:p>
          <a:p>
            <a:pPr marL="228600" indent="-228600">
              <a:lnSpc>
                <a:spcPct val="110000"/>
              </a:lnSpc>
              <a:buFont typeface="+mj-lt"/>
              <a:buAutoNum type="arabicPeriod"/>
            </a:pPr>
            <a:r>
              <a:rPr lang="en-US" sz="1200" i="1"/>
              <a:t>Baseline Inventory Focus Areas </a:t>
            </a:r>
            <a:r>
              <a:rPr lang="en-US" sz="1200" b="0" i="1"/>
              <a:t>– </a:t>
            </a:r>
            <a:r>
              <a:rPr lang="en-US" sz="1200" b="0"/>
              <a:t>The preliminary baseline inventory then was expanded to integrate more details and refine the existing conditions into Baseline Inventory Focus Areas. </a:t>
            </a:r>
          </a:p>
          <a:p>
            <a:pPr marL="228600" indent="-228600">
              <a:lnSpc>
                <a:spcPct val="110000"/>
              </a:lnSpc>
              <a:buFont typeface="+mj-lt"/>
              <a:buAutoNum type="arabicPeriod"/>
            </a:pPr>
            <a:r>
              <a:rPr lang="en-US" sz="1200" i="1"/>
              <a:t>Projects </a:t>
            </a:r>
            <a:r>
              <a:rPr lang="en-US" sz="1200" b="0" i="1"/>
              <a:t>– </a:t>
            </a:r>
            <a:r>
              <a:rPr lang="en-US" sz="1200" b="0"/>
              <a:t>Based on the prioritized strategies and feedback on the best practices, projects that could build on the existing baseline inventory were identified. </a:t>
            </a:r>
            <a:endParaRPr lang="en-US" sz="1200" i="1"/>
          </a:p>
          <a:p>
            <a:endParaRPr lang="en-US" sz="1200" b="0"/>
          </a:p>
        </p:txBody>
      </p:sp>
      <p:grpSp>
        <p:nvGrpSpPr>
          <p:cNvPr id="32" name="Group 31">
            <a:extLst>
              <a:ext uri="{FF2B5EF4-FFF2-40B4-BE49-F238E27FC236}">
                <a16:creationId xmlns:a16="http://schemas.microsoft.com/office/drawing/2014/main" id="{16D91DF8-0E2C-4863-BC58-6F113001916E}"/>
              </a:ext>
            </a:extLst>
          </p:cNvPr>
          <p:cNvGrpSpPr/>
          <p:nvPr/>
        </p:nvGrpSpPr>
        <p:grpSpPr>
          <a:xfrm>
            <a:off x="528212" y="1984788"/>
            <a:ext cx="5801564" cy="1962082"/>
            <a:chOff x="528219" y="1263316"/>
            <a:chExt cx="5801564" cy="1962082"/>
          </a:xfrm>
        </p:grpSpPr>
        <p:grpSp>
          <p:nvGrpSpPr>
            <p:cNvPr id="9" name="Group 8">
              <a:extLst>
                <a:ext uri="{FF2B5EF4-FFF2-40B4-BE49-F238E27FC236}">
                  <a16:creationId xmlns:a16="http://schemas.microsoft.com/office/drawing/2014/main" id="{DDEC04B8-D837-42E7-9A97-FC4B88AAA505}"/>
                </a:ext>
              </a:extLst>
            </p:cNvPr>
            <p:cNvGrpSpPr/>
            <p:nvPr/>
          </p:nvGrpSpPr>
          <p:grpSpPr>
            <a:xfrm>
              <a:off x="528219" y="1263316"/>
              <a:ext cx="5801564" cy="1962082"/>
              <a:chOff x="528219" y="1263316"/>
              <a:chExt cx="5801564" cy="1962082"/>
            </a:xfrm>
          </p:grpSpPr>
          <p:sp>
            <p:nvSpPr>
              <p:cNvPr id="10" name="Arrow: Notched Right 9">
                <a:extLst>
                  <a:ext uri="{FF2B5EF4-FFF2-40B4-BE49-F238E27FC236}">
                    <a16:creationId xmlns:a16="http://schemas.microsoft.com/office/drawing/2014/main" id="{42FF1E4E-DDBE-4B2C-8135-66A4060962A5}"/>
                  </a:ext>
                </a:extLst>
              </p:cNvPr>
              <p:cNvSpPr/>
              <p:nvPr/>
            </p:nvSpPr>
            <p:spPr>
              <a:xfrm>
                <a:off x="528219" y="1851940"/>
                <a:ext cx="5801564" cy="784833"/>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B3FDFE09-F495-4C91-B01B-367DA9711FE0}"/>
                  </a:ext>
                </a:extLst>
              </p:cNvPr>
              <p:cNvSpPr/>
              <p:nvPr/>
            </p:nvSpPr>
            <p:spPr>
              <a:xfrm>
                <a:off x="529653" y="1263316"/>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Preliminary Baseline Inventory</a:t>
                </a:r>
              </a:p>
            </p:txBody>
          </p:sp>
          <p:sp>
            <p:nvSpPr>
              <p:cNvPr id="12" name="Oval 11">
                <a:extLst>
                  <a:ext uri="{FF2B5EF4-FFF2-40B4-BE49-F238E27FC236}">
                    <a16:creationId xmlns:a16="http://schemas.microsoft.com/office/drawing/2014/main" id="{C0DA9286-237C-4A0A-BDBE-3C580C68B861}"/>
                  </a:ext>
                </a:extLst>
              </p:cNvPr>
              <p:cNvSpPr/>
              <p:nvPr/>
            </p:nvSpPr>
            <p:spPr>
              <a:xfrm>
                <a:off x="849032"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C45E71FD-6C31-45D7-BCD2-D0746732817A}"/>
                  </a:ext>
                </a:extLst>
              </p:cNvPr>
              <p:cNvSpPr/>
              <p:nvPr/>
            </p:nvSpPr>
            <p:spPr>
              <a:xfrm>
                <a:off x="1406367" y="2440565"/>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Gap Assessment</a:t>
                </a:r>
              </a:p>
            </p:txBody>
          </p:sp>
          <p:sp>
            <p:nvSpPr>
              <p:cNvPr id="14" name="Oval 13">
                <a:extLst>
                  <a:ext uri="{FF2B5EF4-FFF2-40B4-BE49-F238E27FC236}">
                    <a16:creationId xmlns:a16="http://schemas.microsoft.com/office/drawing/2014/main" id="{BA8F7F57-B501-4E5C-98FE-D8DE44B946E5}"/>
                  </a:ext>
                </a:extLst>
              </p:cNvPr>
              <p:cNvSpPr/>
              <p:nvPr/>
            </p:nvSpPr>
            <p:spPr>
              <a:xfrm>
                <a:off x="1725746"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FDDBCB77-9C73-4897-9764-CA89C6577A34}"/>
                  </a:ext>
                </a:extLst>
              </p:cNvPr>
              <p:cNvSpPr/>
              <p:nvPr/>
            </p:nvSpPr>
            <p:spPr>
              <a:xfrm>
                <a:off x="2283082" y="1263316"/>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Strategy</a:t>
                </a:r>
                <a:r>
                  <a:rPr lang="en-US" sz="1000" kern="1200"/>
                  <a:t> Identification</a:t>
                </a:r>
              </a:p>
            </p:txBody>
          </p:sp>
          <p:sp>
            <p:nvSpPr>
              <p:cNvPr id="16" name="Oval 15">
                <a:extLst>
                  <a:ext uri="{FF2B5EF4-FFF2-40B4-BE49-F238E27FC236}">
                    <a16:creationId xmlns:a16="http://schemas.microsoft.com/office/drawing/2014/main" id="{C2F6504B-18D5-4A52-BA02-4A5CAB6003A0}"/>
                  </a:ext>
                </a:extLst>
              </p:cNvPr>
              <p:cNvSpPr/>
              <p:nvPr/>
            </p:nvSpPr>
            <p:spPr>
              <a:xfrm>
                <a:off x="2602461"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382DE59F-8FB2-4BC6-B37E-935923F104E3}"/>
                  </a:ext>
                </a:extLst>
              </p:cNvPr>
              <p:cNvSpPr/>
              <p:nvPr/>
            </p:nvSpPr>
            <p:spPr>
              <a:xfrm>
                <a:off x="3159796" y="2440565"/>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Best Practices</a:t>
                </a:r>
              </a:p>
            </p:txBody>
          </p:sp>
          <p:sp>
            <p:nvSpPr>
              <p:cNvPr id="18" name="Oval 17">
                <a:extLst>
                  <a:ext uri="{FF2B5EF4-FFF2-40B4-BE49-F238E27FC236}">
                    <a16:creationId xmlns:a16="http://schemas.microsoft.com/office/drawing/2014/main" id="{E6B7A442-989B-4B96-99A7-292C40FDA9F8}"/>
                  </a:ext>
                </a:extLst>
              </p:cNvPr>
              <p:cNvSpPr/>
              <p:nvPr/>
            </p:nvSpPr>
            <p:spPr>
              <a:xfrm>
                <a:off x="3479175"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07AB1E36-BBFF-47E0-BBDA-D0179878961B}"/>
                  </a:ext>
                </a:extLst>
              </p:cNvPr>
              <p:cNvSpPr/>
              <p:nvPr/>
            </p:nvSpPr>
            <p:spPr>
              <a:xfrm>
                <a:off x="4036511" y="1263316"/>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Baseline Inventory Focus Areas</a:t>
                </a:r>
              </a:p>
            </p:txBody>
          </p:sp>
          <p:sp>
            <p:nvSpPr>
              <p:cNvPr id="20" name="Oval 19">
                <a:extLst>
                  <a:ext uri="{FF2B5EF4-FFF2-40B4-BE49-F238E27FC236}">
                    <a16:creationId xmlns:a16="http://schemas.microsoft.com/office/drawing/2014/main" id="{E9EE4DC3-1B78-46CF-A085-C92BFCCBB243}"/>
                  </a:ext>
                </a:extLst>
              </p:cNvPr>
              <p:cNvSpPr/>
              <p:nvPr/>
            </p:nvSpPr>
            <p:spPr>
              <a:xfrm>
                <a:off x="4355890"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AFE8C748-1424-4C0A-88EC-B06A2339F9D6}"/>
                  </a:ext>
                </a:extLst>
              </p:cNvPr>
              <p:cNvSpPr/>
              <p:nvPr/>
            </p:nvSpPr>
            <p:spPr>
              <a:xfrm>
                <a:off x="4913226" y="2440565"/>
                <a:ext cx="834966" cy="784833"/>
              </a:xfrm>
              <a:custGeom>
                <a:avLst/>
                <a:gdLst>
                  <a:gd name="connsiteX0" fmla="*/ 0 w 834966"/>
                  <a:gd name="connsiteY0" fmla="*/ 0 h 784833"/>
                  <a:gd name="connsiteX1" fmla="*/ 834966 w 834966"/>
                  <a:gd name="connsiteY1" fmla="*/ 0 h 784833"/>
                  <a:gd name="connsiteX2" fmla="*/ 834966 w 834966"/>
                  <a:gd name="connsiteY2" fmla="*/ 784833 h 784833"/>
                  <a:gd name="connsiteX3" fmla="*/ 0 w 834966"/>
                  <a:gd name="connsiteY3" fmla="*/ 784833 h 784833"/>
                  <a:gd name="connsiteX4" fmla="*/ 0 w 834966"/>
                  <a:gd name="connsiteY4" fmla="*/ 0 h 78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6" h="784833">
                    <a:moveTo>
                      <a:pt x="0" y="0"/>
                    </a:moveTo>
                    <a:lnTo>
                      <a:pt x="834966" y="0"/>
                    </a:lnTo>
                    <a:lnTo>
                      <a:pt x="834966" y="784833"/>
                    </a:lnTo>
                    <a:lnTo>
                      <a:pt x="0" y="784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a:solidFill>
                      <a:schemeClr val="tx1">
                        <a:lumMod val="50000"/>
                      </a:schemeClr>
                    </a:solidFill>
                  </a:rPr>
                  <a:t>Projects</a:t>
                </a:r>
              </a:p>
            </p:txBody>
          </p:sp>
          <p:sp>
            <p:nvSpPr>
              <p:cNvPr id="22" name="Oval 21">
                <a:extLst>
                  <a:ext uri="{FF2B5EF4-FFF2-40B4-BE49-F238E27FC236}">
                    <a16:creationId xmlns:a16="http://schemas.microsoft.com/office/drawing/2014/main" id="{9E9622E0-26C5-452B-911C-B3A42BE521B7}"/>
                  </a:ext>
                </a:extLst>
              </p:cNvPr>
              <p:cNvSpPr/>
              <p:nvPr/>
            </p:nvSpPr>
            <p:spPr>
              <a:xfrm>
                <a:off x="5232605" y="2146253"/>
                <a:ext cx="196208" cy="19620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7" name="Rectangle 6">
              <a:extLst>
                <a:ext uri="{FF2B5EF4-FFF2-40B4-BE49-F238E27FC236}">
                  <a16:creationId xmlns:a16="http://schemas.microsoft.com/office/drawing/2014/main" id="{20687E55-19C6-4673-B924-01CF38B35CDC}"/>
                </a:ext>
              </a:extLst>
            </p:cNvPr>
            <p:cNvSpPr/>
            <p:nvPr/>
          </p:nvSpPr>
          <p:spPr>
            <a:xfrm>
              <a:off x="1155422" y="2494085"/>
              <a:ext cx="147940" cy="2900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6" name="Graphic 25" descr="Badge 1 outline">
              <a:extLst>
                <a:ext uri="{FF2B5EF4-FFF2-40B4-BE49-F238E27FC236}">
                  <a16:creationId xmlns:a16="http://schemas.microsoft.com/office/drawing/2014/main" id="{8ACE1BD3-4FBC-42EA-AAF3-1841F9C816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032" y="2146253"/>
              <a:ext cx="196208" cy="196208"/>
            </a:xfrm>
            <a:prstGeom prst="rect">
              <a:avLst/>
            </a:prstGeom>
          </p:spPr>
        </p:pic>
        <p:pic>
          <p:nvPicPr>
            <p:cNvPr id="27" name="Graphic 26" descr="Badge outline">
              <a:extLst>
                <a:ext uri="{FF2B5EF4-FFF2-40B4-BE49-F238E27FC236}">
                  <a16:creationId xmlns:a16="http://schemas.microsoft.com/office/drawing/2014/main" id="{ACF49E38-48EE-4F3A-9034-8FAF5CC8F6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725746" y="2146511"/>
              <a:ext cx="196208" cy="196208"/>
            </a:xfrm>
            <a:prstGeom prst="rect">
              <a:avLst/>
            </a:prstGeom>
          </p:spPr>
        </p:pic>
        <p:pic>
          <p:nvPicPr>
            <p:cNvPr id="28" name="Graphic 27" descr="Badge 3 outline">
              <a:extLst>
                <a:ext uri="{FF2B5EF4-FFF2-40B4-BE49-F238E27FC236}">
                  <a16:creationId xmlns:a16="http://schemas.microsoft.com/office/drawing/2014/main" id="{A6944926-C4F6-4E86-97F1-C161E88D56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602461" y="2146253"/>
              <a:ext cx="196208" cy="196208"/>
            </a:xfrm>
            <a:prstGeom prst="rect">
              <a:avLst/>
            </a:prstGeom>
          </p:spPr>
        </p:pic>
        <p:pic>
          <p:nvPicPr>
            <p:cNvPr id="29" name="Graphic 28" descr="Badge 4 outline">
              <a:extLst>
                <a:ext uri="{FF2B5EF4-FFF2-40B4-BE49-F238E27FC236}">
                  <a16:creationId xmlns:a16="http://schemas.microsoft.com/office/drawing/2014/main" id="{06B2DE30-16DC-4BAF-BFF1-D525FA4FD8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479175" y="2146253"/>
              <a:ext cx="196208" cy="196208"/>
            </a:xfrm>
            <a:prstGeom prst="rect">
              <a:avLst/>
            </a:prstGeom>
          </p:spPr>
        </p:pic>
        <p:pic>
          <p:nvPicPr>
            <p:cNvPr id="30" name="Graphic 29" descr="Badge 5 outline">
              <a:extLst>
                <a:ext uri="{FF2B5EF4-FFF2-40B4-BE49-F238E27FC236}">
                  <a16:creationId xmlns:a16="http://schemas.microsoft.com/office/drawing/2014/main" id="{BAEC09E4-B815-4705-999E-DD21B34658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355890" y="2146252"/>
              <a:ext cx="196208" cy="196208"/>
            </a:xfrm>
            <a:prstGeom prst="rect">
              <a:avLst/>
            </a:prstGeom>
          </p:spPr>
        </p:pic>
        <p:pic>
          <p:nvPicPr>
            <p:cNvPr id="31" name="Graphic 30" descr="Badge 6 outline">
              <a:extLst>
                <a:ext uri="{FF2B5EF4-FFF2-40B4-BE49-F238E27FC236}">
                  <a16:creationId xmlns:a16="http://schemas.microsoft.com/office/drawing/2014/main" id="{110903EF-5D2C-4596-AFB7-5F55BD0DC0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5232604" y="2146252"/>
              <a:ext cx="196208" cy="196208"/>
            </a:xfrm>
            <a:prstGeom prst="rect">
              <a:avLst/>
            </a:prstGeom>
          </p:spPr>
        </p:pic>
      </p:grpSp>
      <p:sp>
        <p:nvSpPr>
          <p:cNvPr id="33" name="Title 1">
            <a:extLst>
              <a:ext uri="{FF2B5EF4-FFF2-40B4-BE49-F238E27FC236}">
                <a16:creationId xmlns:a16="http://schemas.microsoft.com/office/drawing/2014/main" id="{1DD096DC-B397-4427-BA68-8BB145673974}"/>
              </a:ext>
            </a:extLst>
          </p:cNvPr>
          <p:cNvSpPr txBox="1">
            <a:spLocks/>
          </p:cNvSpPr>
          <p:nvPr/>
        </p:nvSpPr>
        <p:spPr>
          <a:xfrm>
            <a:off x="528212" y="1234405"/>
            <a:ext cx="5801567" cy="303356"/>
          </a:xfrm>
          <a:prstGeom prst="rect">
            <a:avLst/>
          </a:prstGeom>
          <a:solidFill>
            <a:schemeClr val="tx2"/>
          </a:solidFill>
        </p:spPr>
        <p:txBody>
          <a:bodyPr vert="horz" lIns="91440" tIns="45720" rIns="91440" bIns="45720" rtlCol="0" anchor="ctr">
            <a:normAutofit fontScale="90000" lnSpcReduction="2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a:t>Process</a:t>
            </a:r>
          </a:p>
        </p:txBody>
      </p:sp>
    </p:spTree>
    <p:extLst>
      <p:ext uri="{BB962C8B-B14F-4D97-AF65-F5344CB8AC3E}">
        <p14:creationId xmlns:p14="http://schemas.microsoft.com/office/powerpoint/2010/main" val="691275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C3E545-AD1D-45EB-B412-7BB2B14759B2}"/>
              </a:ext>
            </a:extLst>
          </p:cNvPr>
          <p:cNvSpPr txBox="1">
            <a:spLocks/>
          </p:cNvSpPr>
          <p:nvPr/>
        </p:nvSpPr>
        <p:spPr>
          <a:xfrm>
            <a:off x="528218" y="350362"/>
            <a:ext cx="5801567" cy="741463"/>
          </a:xfrm>
          <a:prstGeom prst="rect">
            <a:avLst/>
          </a:prstGeom>
          <a:solidFill>
            <a:srgbClr val="C15512"/>
          </a:solidFill>
        </p:spPr>
        <p:txBody>
          <a:bodyPr vert="horz" lIns="91440" tIns="45720" rIns="91440" bIns="45720" rtlCol="0" anchor="ctr">
            <a:norm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lvl="0"/>
            <a:r>
              <a:rPr lang="en-US"/>
              <a:t>Real Time at Grade Crossing Information</a:t>
            </a:r>
          </a:p>
        </p:txBody>
      </p:sp>
      <p:sp>
        <p:nvSpPr>
          <p:cNvPr id="14" name="Title 1">
            <a:extLst>
              <a:ext uri="{FF2B5EF4-FFF2-40B4-BE49-F238E27FC236}">
                <a16:creationId xmlns:a16="http://schemas.microsoft.com/office/drawing/2014/main" id="{3A90BC08-495E-40FF-AEE0-09987EA95611}"/>
              </a:ext>
            </a:extLst>
          </p:cNvPr>
          <p:cNvSpPr txBox="1">
            <a:spLocks/>
          </p:cNvSpPr>
          <p:nvPr/>
        </p:nvSpPr>
        <p:spPr>
          <a:xfrm>
            <a:off x="528209" y="1148414"/>
            <a:ext cx="5801567" cy="303355"/>
          </a:xfrm>
          <a:prstGeom prst="rect">
            <a:avLst/>
          </a:prstGeom>
          <a:solidFill>
            <a:srgbClr val="C15512"/>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09" y="1508358"/>
            <a:ext cx="5801567" cy="204545"/>
          </a:xfrm>
          <a:solidFill>
            <a:srgbClr val="C15512"/>
          </a:solidFill>
          <a:ln w="28575">
            <a:solidFill>
              <a:srgbClr val="C15512"/>
            </a:solidFill>
          </a:ln>
        </p:spPr>
        <p:txBody>
          <a:bodyPr vert="horz" lIns="91440" tIns="45720" rIns="91440" bIns="45720" rtlCol="0" anchor="ctr">
            <a:noAutofit/>
          </a:bodyPr>
          <a:lstStyle/>
          <a:p>
            <a:r>
              <a:rPr lang="en-US" sz="1100" dirty="0"/>
              <a:t>Charleston County TRAINFO Pilot</a:t>
            </a:r>
          </a:p>
        </p:txBody>
      </p:sp>
      <p:sp>
        <p:nvSpPr>
          <p:cNvPr id="17" name="Title 1">
            <a:extLst>
              <a:ext uri="{FF2B5EF4-FFF2-40B4-BE49-F238E27FC236}">
                <a16:creationId xmlns:a16="http://schemas.microsoft.com/office/drawing/2014/main" id="{30687164-5DD7-442A-A593-CF0FF2A82D10}"/>
              </a:ext>
            </a:extLst>
          </p:cNvPr>
          <p:cNvSpPr txBox="1">
            <a:spLocks/>
          </p:cNvSpPr>
          <p:nvPr/>
        </p:nvSpPr>
        <p:spPr>
          <a:xfrm>
            <a:off x="528218" y="1807132"/>
            <a:ext cx="5801564" cy="1541354"/>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chemeClr val="tx1">
                    <a:lumMod val="50000"/>
                  </a:schemeClr>
                </a:solidFill>
              </a:rPr>
              <a:t>Current Status</a:t>
            </a:r>
          </a:p>
          <a:p>
            <a:pPr marL="174625" indent="-174625">
              <a:buFont typeface="Arial" panose="020B0604020202020204" pitchFamily="34" charset="0"/>
              <a:buChar char="•"/>
            </a:pPr>
            <a:r>
              <a:rPr lang="en-US" sz="1100" b="0" dirty="0">
                <a:solidFill>
                  <a:schemeClr val="tx1">
                    <a:lumMod val="50000"/>
                  </a:schemeClr>
                </a:solidFill>
              </a:rPr>
              <a:t>Charleston County has partnered with TRAINFO to study the use of their sensors to identify when at-grade railroad crossing are closed. </a:t>
            </a:r>
          </a:p>
          <a:p>
            <a:pPr marL="174625" indent="-174625">
              <a:buFont typeface="Arial" panose="020B0604020202020204" pitchFamily="34" charset="0"/>
              <a:buChar char="•"/>
            </a:pPr>
            <a:r>
              <a:rPr lang="en-US" sz="1100" b="0" dirty="0">
                <a:solidFill>
                  <a:schemeClr val="tx1">
                    <a:lumMod val="50000"/>
                  </a:schemeClr>
                </a:solidFill>
              </a:rPr>
              <a:t>Closures cause significant delays to vehicles, transit, and emergency responders. </a:t>
            </a:r>
          </a:p>
          <a:p>
            <a:pPr marL="174625" indent="-174625">
              <a:buFont typeface="Arial" panose="020B0604020202020204" pitchFamily="34" charset="0"/>
              <a:buChar char="•"/>
            </a:pPr>
            <a:r>
              <a:rPr lang="en-US" sz="1100" b="0" dirty="0">
                <a:solidFill>
                  <a:schemeClr val="tx1">
                    <a:lumMod val="50000"/>
                  </a:schemeClr>
                </a:solidFill>
              </a:rPr>
              <a:t>The goal of the pilot is to provide better at-grade crossing status data so transit operators and emergency dispatch can reroute vehicles and mitigate delays.</a:t>
            </a:r>
          </a:p>
          <a:p>
            <a:pPr marL="174625" indent="-174625">
              <a:buFont typeface="Arial" panose="020B0604020202020204" pitchFamily="34" charset="0"/>
              <a:buChar char="•"/>
            </a:pPr>
            <a:r>
              <a:rPr lang="en-US" sz="1100" b="0" dirty="0">
                <a:solidFill>
                  <a:schemeClr val="tx1">
                    <a:lumMod val="50000"/>
                  </a:schemeClr>
                </a:solidFill>
              </a:rPr>
              <a:t>County has currently deployed 3 sensors. Preparing to deploy 4 additional sensors in North Charleston and Charleston through FRA partnership.  </a:t>
            </a:r>
          </a:p>
          <a:p>
            <a:pPr marL="174625" indent="-174625">
              <a:buFont typeface="Arial" panose="020B0604020202020204" pitchFamily="34" charset="0"/>
              <a:buChar char="•"/>
            </a:pPr>
            <a:r>
              <a:rPr lang="en-US" sz="1100" b="0" dirty="0">
                <a:solidFill>
                  <a:schemeClr val="tx1">
                    <a:lumMod val="50000"/>
                  </a:schemeClr>
                </a:solidFill>
              </a:rPr>
              <a:t>The data has been integrated into the Alastar system for Charleston County. </a:t>
            </a:r>
          </a:p>
        </p:txBody>
      </p:sp>
      <p:sp>
        <p:nvSpPr>
          <p:cNvPr id="23" name="Title 1">
            <a:extLst>
              <a:ext uri="{FF2B5EF4-FFF2-40B4-BE49-F238E27FC236}">
                <a16:creationId xmlns:a16="http://schemas.microsoft.com/office/drawing/2014/main" id="{531CDB20-6D39-45A7-9FBE-31D3F4CE53A2}"/>
              </a:ext>
            </a:extLst>
          </p:cNvPr>
          <p:cNvSpPr txBox="1">
            <a:spLocks/>
          </p:cNvSpPr>
          <p:nvPr/>
        </p:nvSpPr>
        <p:spPr>
          <a:xfrm>
            <a:off x="528200" y="5337319"/>
            <a:ext cx="5801567" cy="191703"/>
          </a:xfrm>
          <a:prstGeom prst="rect">
            <a:avLst/>
          </a:prstGeom>
          <a:solidFill>
            <a:srgbClr val="C15512"/>
          </a:solidFill>
          <a:ln w="28575">
            <a:solidFill>
              <a:srgbClr val="C15512"/>
            </a:solidFill>
          </a:ln>
        </p:spPr>
        <p:txBody>
          <a:bodyPr vert="horz" lIns="91440" tIns="45720" rIns="91440" bIns="45720" rtlCol="0" anchor="ctr">
            <a:noAutofit/>
          </a:bodyPr>
          <a:lstStyle>
            <a:lvl1pPr defTabSz="514338">
              <a:lnSpc>
                <a:spcPct val="90000"/>
              </a:lnSpc>
              <a:spcBef>
                <a:spcPct val="0"/>
              </a:spcBef>
              <a:buNone/>
              <a:defRPr sz="1100" b="1">
                <a:solidFill>
                  <a:schemeClr val="tx1">
                    <a:lumMod val="50000"/>
                  </a:schemeClr>
                </a:solidFill>
                <a:latin typeface="Arial" panose="020B0604020202020204" pitchFamily="34" charset="0"/>
                <a:ea typeface="+mj-ea"/>
                <a:cs typeface="Arial" panose="020B0604020202020204" pitchFamily="34" charset="0"/>
              </a:defRPr>
            </a:lvl1pPr>
          </a:lstStyle>
          <a:p>
            <a:r>
              <a:rPr lang="en-US" dirty="0">
                <a:solidFill>
                  <a:schemeClr val="bg1"/>
                </a:solidFill>
              </a:rPr>
              <a:t>BCDCOG FRA CRISI Grant Application</a:t>
            </a:r>
          </a:p>
        </p:txBody>
      </p:sp>
      <p:sp>
        <p:nvSpPr>
          <p:cNvPr id="10" name="Title 1">
            <a:extLst>
              <a:ext uri="{FF2B5EF4-FFF2-40B4-BE49-F238E27FC236}">
                <a16:creationId xmlns:a16="http://schemas.microsoft.com/office/drawing/2014/main" id="{233E8FB1-152B-4B08-904C-8E0BCEF047DF}"/>
              </a:ext>
            </a:extLst>
          </p:cNvPr>
          <p:cNvSpPr txBox="1">
            <a:spLocks/>
          </p:cNvSpPr>
          <p:nvPr/>
        </p:nvSpPr>
        <p:spPr>
          <a:xfrm>
            <a:off x="528218" y="3451321"/>
            <a:ext cx="5801564" cy="1760730"/>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chemeClr val="tx1">
                    <a:lumMod val="50000"/>
                  </a:schemeClr>
                </a:solidFill>
              </a:rPr>
              <a:t>Need</a:t>
            </a:r>
            <a:endParaRPr lang="en-US" sz="1100" dirty="0">
              <a:solidFill>
                <a:schemeClr val="tx1">
                  <a:lumMod val="50000"/>
                </a:schemeClr>
              </a:solidFill>
            </a:endParaRPr>
          </a:p>
          <a:p>
            <a:pPr marL="174625" indent="-174625">
              <a:buFont typeface="Arial" panose="020B0604020202020204" pitchFamily="34" charset="0"/>
              <a:buChar char="•"/>
            </a:pPr>
            <a:r>
              <a:rPr lang="en-US" sz="1100" b="0" dirty="0">
                <a:solidFill>
                  <a:schemeClr val="tx1">
                    <a:lumMod val="50000"/>
                  </a:schemeClr>
                </a:solidFill>
              </a:rPr>
              <a:t>Multiple stakeholders</a:t>
            </a:r>
            <a:r>
              <a:rPr lang="en-US" sz="1100" b="0">
                <a:solidFill>
                  <a:schemeClr val="tx1">
                    <a:lumMod val="50000"/>
                  </a:schemeClr>
                </a:solidFill>
              </a:rPr>
              <a:t>, </a:t>
            </a:r>
            <a:r>
              <a:rPr lang="en-US" sz="1100" b="0" dirty="0">
                <a:solidFill>
                  <a:schemeClr val="tx1">
                    <a:lumMod val="50000"/>
                  </a:schemeClr>
                </a:solidFill>
              </a:rPr>
              <a:t>including </a:t>
            </a:r>
            <a:r>
              <a:rPr lang="en-US" sz="1100" b="0">
                <a:solidFill>
                  <a:schemeClr val="tx1">
                    <a:lumMod val="50000"/>
                  </a:schemeClr>
                </a:solidFill>
              </a:rPr>
              <a:t>the City of Charleston, CARTA, and first responders</a:t>
            </a:r>
            <a:r>
              <a:rPr lang="en-US" sz="1100" b="0" dirty="0">
                <a:solidFill>
                  <a:schemeClr val="tx1">
                    <a:lumMod val="50000"/>
                  </a:schemeClr>
                </a:solidFill>
              </a:rPr>
              <a:t>,</a:t>
            </a:r>
            <a:r>
              <a:rPr lang="en-US" sz="1100" b="0">
                <a:solidFill>
                  <a:schemeClr val="tx1">
                    <a:lumMod val="50000"/>
                  </a:schemeClr>
                </a:solidFill>
              </a:rPr>
              <a:t> have expressed </a:t>
            </a:r>
            <a:r>
              <a:rPr lang="en-US" sz="1100" b="0" dirty="0">
                <a:solidFill>
                  <a:schemeClr val="tx1">
                    <a:lumMod val="50000"/>
                  </a:schemeClr>
                </a:solidFill>
              </a:rPr>
              <a:t>an </a:t>
            </a:r>
            <a:r>
              <a:rPr lang="en-US" sz="1100" b="0">
                <a:solidFill>
                  <a:schemeClr val="tx1">
                    <a:lumMod val="50000"/>
                  </a:schemeClr>
                </a:solidFill>
              </a:rPr>
              <a:t>interest in expanding this pilot </a:t>
            </a:r>
            <a:r>
              <a:rPr lang="en-US" sz="1100" b="0" dirty="0">
                <a:solidFill>
                  <a:schemeClr val="tx1">
                    <a:lumMod val="50000"/>
                  </a:schemeClr>
                </a:solidFill>
              </a:rPr>
              <a:t>and </a:t>
            </a:r>
            <a:r>
              <a:rPr lang="en-US" sz="1100" b="0">
                <a:solidFill>
                  <a:schemeClr val="tx1">
                    <a:lumMod val="50000"/>
                  </a:schemeClr>
                </a:solidFill>
              </a:rPr>
              <a:t>gaining access to the data.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Transit </a:t>
            </a:r>
            <a:r>
              <a:rPr lang="en-US" sz="1100" b="0" dirty="0">
                <a:solidFill>
                  <a:schemeClr val="tx1">
                    <a:lumMod val="50000"/>
                  </a:schemeClr>
                </a:solidFill>
              </a:rPr>
              <a:t>notes that gate activations </a:t>
            </a:r>
            <a:r>
              <a:rPr lang="en-US" sz="1100" b="0">
                <a:solidFill>
                  <a:schemeClr val="tx1">
                    <a:lumMod val="50000"/>
                  </a:schemeClr>
                </a:solidFill>
              </a:rPr>
              <a:t>at </a:t>
            </a:r>
            <a:r>
              <a:rPr lang="en-US" sz="1100" b="0" dirty="0">
                <a:solidFill>
                  <a:schemeClr val="tx1">
                    <a:lumMod val="50000"/>
                  </a:schemeClr>
                </a:solidFill>
              </a:rPr>
              <a:t>at-grade </a:t>
            </a:r>
            <a:r>
              <a:rPr lang="en-US" sz="1100" b="0">
                <a:solidFill>
                  <a:schemeClr val="tx1">
                    <a:lumMod val="50000"/>
                  </a:schemeClr>
                </a:solidFill>
              </a:rPr>
              <a:t>crossings </a:t>
            </a:r>
            <a:r>
              <a:rPr lang="en-US" sz="1100" b="0" dirty="0">
                <a:solidFill>
                  <a:schemeClr val="tx1">
                    <a:lumMod val="50000"/>
                  </a:schemeClr>
                </a:solidFill>
              </a:rPr>
              <a:t>impact bus schedules and can delay </a:t>
            </a:r>
            <a:r>
              <a:rPr lang="en-US" sz="1100" b="0">
                <a:solidFill>
                  <a:schemeClr val="tx1">
                    <a:lumMod val="50000"/>
                  </a:schemeClr>
                </a:solidFill>
              </a:rPr>
              <a:t>buses for </a:t>
            </a:r>
            <a:r>
              <a:rPr lang="en-US" sz="1100" b="0" dirty="0">
                <a:solidFill>
                  <a:schemeClr val="tx1">
                    <a:lumMod val="50000"/>
                  </a:schemeClr>
                </a:solidFill>
              </a:rPr>
              <a:t>more than 30 </a:t>
            </a:r>
            <a:r>
              <a:rPr lang="en-US" sz="1100" b="0">
                <a:solidFill>
                  <a:schemeClr val="tx1">
                    <a:lumMod val="50000"/>
                  </a:schemeClr>
                </a:solidFill>
              </a:rPr>
              <a:t>minutes</a:t>
            </a:r>
            <a:r>
              <a:rPr lang="en-US" sz="1100" b="0" dirty="0">
                <a:solidFill>
                  <a:schemeClr val="tx1">
                    <a:lumMod val="50000"/>
                  </a:schemeClr>
                </a:solidFill>
              </a:rPr>
              <a:t> from the documented schedule</a:t>
            </a:r>
            <a:r>
              <a:rPr lang="en-US" sz="1100" b="0">
                <a:solidFill>
                  <a:schemeClr val="tx1">
                    <a:lumMod val="50000"/>
                  </a:schemeClr>
                </a:solidFill>
              </a:rPr>
              <a:t>.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Other first responders would like to have similar data to improve response time. </a:t>
            </a:r>
            <a:endParaRPr lang="en-US" sz="1100" b="0" dirty="0">
              <a:solidFill>
                <a:schemeClr val="tx1">
                  <a:lumMod val="50000"/>
                </a:schemeClr>
              </a:solidFill>
            </a:endParaRPr>
          </a:p>
          <a:p>
            <a:pPr marL="174625" indent="-174625">
              <a:buFont typeface="Arial" panose="020B0604020202020204" pitchFamily="34" charset="0"/>
              <a:buChar char="•"/>
            </a:pPr>
            <a:r>
              <a:rPr lang="en-US" sz="1100" b="0" dirty="0">
                <a:solidFill>
                  <a:schemeClr val="tx1">
                    <a:lumMod val="50000"/>
                  </a:schemeClr>
                </a:solidFill>
              </a:rPr>
              <a:t>Real </a:t>
            </a:r>
            <a:r>
              <a:rPr lang="en-US" sz="1100" b="0">
                <a:solidFill>
                  <a:schemeClr val="tx1">
                    <a:lumMod val="50000"/>
                  </a:schemeClr>
                </a:solidFill>
              </a:rPr>
              <a:t>time </a:t>
            </a:r>
            <a:r>
              <a:rPr lang="en-US" sz="1100" b="0" dirty="0">
                <a:solidFill>
                  <a:schemeClr val="tx1">
                    <a:lumMod val="50000"/>
                  </a:schemeClr>
                </a:solidFill>
              </a:rPr>
              <a:t>activation </a:t>
            </a:r>
            <a:r>
              <a:rPr lang="en-US" sz="1100" b="0">
                <a:solidFill>
                  <a:schemeClr val="tx1">
                    <a:lumMod val="50000"/>
                  </a:schemeClr>
                </a:solidFill>
              </a:rPr>
              <a:t>information could be provided to drivers through DMS or other alert systems to allow </a:t>
            </a:r>
            <a:r>
              <a:rPr lang="en-US" sz="1100" b="0" dirty="0">
                <a:solidFill>
                  <a:schemeClr val="tx1">
                    <a:lumMod val="50000"/>
                  </a:schemeClr>
                </a:solidFill>
              </a:rPr>
              <a:t>passenger cars </a:t>
            </a:r>
            <a:r>
              <a:rPr lang="en-US" sz="1100" b="0">
                <a:solidFill>
                  <a:schemeClr val="tx1">
                    <a:lumMod val="50000"/>
                  </a:schemeClr>
                </a:solidFill>
              </a:rPr>
              <a:t>to </a:t>
            </a:r>
            <a:r>
              <a:rPr lang="en-US" sz="1100" b="0" dirty="0">
                <a:solidFill>
                  <a:schemeClr val="tx1">
                    <a:lumMod val="50000"/>
                  </a:schemeClr>
                </a:solidFill>
              </a:rPr>
              <a:t>also </a:t>
            </a:r>
            <a:r>
              <a:rPr lang="en-US" sz="1100" b="0">
                <a:solidFill>
                  <a:schemeClr val="tx1">
                    <a:lumMod val="50000"/>
                  </a:schemeClr>
                </a:solidFill>
              </a:rPr>
              <a:t>reroute.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Agencies discussed other data sources such as signal preemption data or transit logs that could be leveraged to study </a:t>
            </a:r>
            <a:r>
              <a:rPr lang="en-US" sz="1100" b="0" dirty="0">
                <a:solidFill>
                  <a:schemeClr val="tx1">
                    <a:lumMod val="50000"/>
                  </a:schemeClr>
                </a:solidFill>
              </a:rPr>
              <a:t>the impacts or potential schedules for at-grade</a:t>
            </a:r>
            <a:r>
              <a:rPr lang="en-US" sz="1100" b="0">
                <a:solidFill>
                  <a:schemeClr val="tx1">
                    <a:lumMod val="50000"/>
                  </a:schemeClr>
                </a:solidFill>
              </a:rPr>
              <a:t> crossings. </a:t>
            </a:r>
            <a:endParaRPr lang="en-US" sz="1100" b="0" dirty="0">
              <a:solidFill>
                <a:schemeClr val="tx1">
                  <a:lumMod val="50000"/>
                </a:schemeClr>
              </a:solidFill>
            </a:endParaRPr>
          </a:p>
        </p:txBody>
      </p:sp>
      <p:sp>
        <p:nvSpPr>
          <p:cNvPr id="11" name="Title 1">
            <a:extLst>
              <a:ext uri="{FF2B5EF4-FFF2-40B4-BE49-F238E27FC236}">
                <a16:creationId xmlns:a16="http://schemas.microsoft.com/office/drawing/2014/main" id="{7872CED4-D1C9-48A6-9DA9-58020053C8EC}"/>
              </a:ext>
            </a:extLst>
          </p:cNvPr>
          <p:cNvSpPr txBox="1">
            <a:spLocks/>
          </p:cNvSpPr>
          <p:nvPr/>
        </p:nvSpPr>
        <p:spPr>
          <a:xfrm>
            <a:off x="528203" y="5654290"/>
            <a:ext cx="5801564" cy="954449"/>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chemeClr val="tx1">
                    <a:lumMod val="50000"/>
                  </a:schemeClr>
                </a:solidFill>
              </a:rPr>
              <a:t>Current Status</a:t>
            </a:r>
            <a:endParaRPr lang="en-US" sz="110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BCDCOG is pursuing a Grant to expand the </a:t>
            </a:r>
            <a:r>
              <a:rPr lang="en-US" sz="1100" b="0" dirty="0">
                <a:solidFill>
                  <a:schemeClr val="tx1">
                    <a:lumMod val="50000"/>
                  </a:schemeClr>
                </a:solidFill>
              </a:rPr>
              <a:t>TRAINFO </a:t>
            </a:r>
            <a:r>
              <a:rPr lang="en-US" sz="1100" b="0">
                <a:solidFill>
                  <a:schemeClr val="tx1">
                    <a:lumMod val="50000"/>
                  </a:schemeClr>
                </a:solidFill>
              </a:rPr>
              <a:t>pilot throughout the region.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 application is due in December 2022. </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The goal of the project is to collect data on </a:t>
            </a:r>
            <a:r>
              <a:rPr lang="en-US" sz="1100" b="0" dirty="0">
                <a:solidFill>
                  <a:schemeClr val="tx1">
                    <a:lumMod val="50000"/>
                  </a:schemeClr>
                </a:solidFill>
              </a:rPr>
              <a:t>at-grade</a:t>
            </a:r>
            <a:r>
              <a:rPr lang="en-US" sz="1100" b="0">
                <a:solidFill>
                  <a:schemeClr val="tx1">
                    <a:lumMod val="50000"/>
                  </a:schemeClr>
                </a:solidFill>
              </a:rPr>
              <a:t> crossings to reduce transportation delay experienced by transit, first responders, and drivers.  </a:t>
            </a:r>
            <a:endParaRPr lang="en-US" sz="1100" b="0" dirty="0">
              <a:solidFill>
                <a:schemeClr val="tx1">
                  <a:lumMod val="50000"/>
                </a:schemeClr>
              </a:solidFill>
            </a:endParaRPr>
          </a:p>
        </p:txBody>
      </p:sp>
      <p:sp>
        <p:nvSpPr>
          <p:cNvPr id="12" name="Title 1">
            <a:extLst>
              <a:ext uri="{FF2B5EF4-FFF2-40B4-BE49-F238E27FC236}">
                <a16:creationId xmlns:a16="http://schemas.microsoft.com/office/drawing/2014/main" id="{77A83245-1412-4133-AFFB-7FDC5186A8D0}"/>
              </a:ext>
            </a:extLst>
          </p:cNvPr>
          <p:cNvSpPr txBox="1">
            <a:spLocks/>
          </p:cNvSpPr>
          <p:nvPr/>
        </p:nvSpPr>
        <p:spPr>
          <a:xfrm>
            <a:off x="528203" y="6734007"/>
            <a:ext cx="5801564" cy="602861"/>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chemeClr val="tx1">
                    <a:lumMod val="50000"/>
                  </a:schemeClr>
                </a:solidFill>
              </a:rPr>
              <a:t>Need</a:t>
            </a:r>
            <a:endParaRPr lang="en-US" sz="1100" dirty="0">
              <a:solidFill>
                <a:schemeClr val="tx1">
                  <a:lumMod val="50000"/>
                </a:schemeClr>
              </a:solidFill>
            </a:endParaRPr>
          </a:p>
          <a:p>
            <a:pPr marL="174625" indent="-174625">
              <a:buFont typeface="Arial" panose="020B0604020202020204" pitchFamily="34" charset="0"/>
              <a:buChar char="•"/>
            </a:pPr>
            <a:r>
              <a:rPr lang="en-US" sz="1100" b="0" dirty="0">
                <a:solidFill>
                  <a:schemeClr val="tx1">
                    <a:lumMod val="50000"/>
                  </a:schemeClr>
                </a:solidFill>
              </a:rPr>
              <a:t>Data </a:t>
            </a:r>
            <a:r>
              <a:rPr lang="en-US" sz="1100" b="0">
                <a:solidFill>
                  <a:schemeClr val="tx1">
                    <a:lumMod val="50000"/>
                  </a:schemeClr>
                </a:solidFill>
              </a:rPr>
              <a:t>can be leveraged by </a:t>
            </a:r>
            <a:r>
              <a:rPr lang="en-US" sz="1100" b="0" dirty="0">
                <a:solidFill>
                  <a:schemeClr val="tx1">
                    <a:lumMod val="50000"/>
                  </a:schemeClr>
                </a:solidFill>
              </a:rPr>
              <a:t>fleet managers for transit vehicle optimization, dispatch centers for first responders, and transportation agencies to notify </a:t>
            </a:r>
            <a:r>
              <a:rPr lang="en-US" sz="1100" b="0">
                <a:solidFill>
                  <a:schemeClr val="tx1">
                    <a:lumMod val="50000"/>
                  </a:schemeClr>
                </a:solidFill>
              </a:rPr>
              <a:t>the </a:t>
            </a:r>
            <a:r>
              <a:rPr lang="en-US" sz="1100" b="0" dirty="0">
                <a:solidFill>
                  <a:schemeClr val="tx1">
                    <a:lumMod val="50000"/>
                  </a:schemeClr>
                </a:solidFill>
              </a:rPr>
              <a:t>public</a:t>
            </a:r>
            <a:r>
              <a:rPr lang="en-US" sz="1100" b="0">
                <a:solidFill>
                  <a:schemeClr val="tx1">
                    <a:lumMod val="50000"/>
                  </a:schemeClr>
                </a:solidFill>
              </a:rPr>
              <a:t>. </a:t>
            </a:r>
            <a:endParaRPr lang="en-US" sz="1100" b="0" dirty="0">
              <a:solidFill>
                <a:schemeClr val="tx1">
                  <a:lumMod val="50000"/>
                </a:schemeClr>
              </a:solidFill>
            </a:endParaRPr>
          </a:p>
        </p:txBody>
      </p:sp>
      <p:sp>
        <p:nvSpPr>
          <p:cNvPr id="15" name="Title 1">
            <a:extLst>
              <a:ext uri="{FF2B5EF4-FFF2-40B4-BE49-F238E27FC236}">
                <a16:creationId xmlns:a16="http://schemas.microsoft.com/office/drawing/2014/main" id="{E8C31800-B7D1-4084-A590-8FAE8B351343}"/>
              </a:ext>
            </a:extLst>
          </p:cNvPr>
          <p:cNvSpPr txBox="1">
            <a:spLocks/>
          </p:cNvSpPr>
          <p:nvPr/>
        </p:nvSpPr>
        <p:spPr>
          <a:xfrm>
            <a:off x="528216" y="7459581"/>
            <a:ext cx="5801567" cy="191703"/>
          </a:xfrm>
          <a:prstGeom prst="rect">
            <a:avLst/>
          </a:prstGeom>
          <a:solidFill>
            <a:srgbClr val="C15512"/>
          </a:solidFill>
          <a:ln w="28575">
            <a:solidFill>
              <a:srgbClr val="C15512"/>
            </a:solidFill>
          </a:ln>
        </p:spPr>
        <p:txBody>
          <a:bodyPr vert="horz" lIns="91440" tIns="45720" rIns="91440" bIns="45720" rtlCol="0" anchor="ctr">
            <a:noAutofit/>
          </a:bodyPr>
          <a:lstStyle>
            <a:defPPr>
              <a:defRPr lang="en-US"/>
            </a:defPPr>
            <a:lvl1pPr defTabSz="514338">
              <a:lnSpc>
                <a:spcPct val="90000"/>
              </a:lnSpc>
              <a:spcBef>
                <a:spcPct val="0"/>
              </a:spcBef>
              <a:buNone/>
              <a:defRPr sz="1100" b="1">
                <a:solidFill>
                  <a:schemeClr val="tx1">
                    <a:lumMod val="50000"/>
                  </a:schemeClr>
                </a:solidFill>
                <a:latin typeface="Arial" panose="020B0604020202020204" pitchFamily="34" charset="0"/>
                <a:ea typeface="+mj-ea"/>
                <a:cs typeface="Arial" panose="020B0604020202020204" pitchFamily="34" charset="0"/>
              </a:defRPr>
            </a:lvl1pPr>
          </a:lstStyle>
          <a:p>
            <a:r>
              <a:rPr lang="en-US" dirty="0">
                <a:solidFill>
                  <a:schemeClr val="bg1"/>
                </a:solidFill>
              </a:rPr>
              <a:t>CARTA Swiftly Data</a:t>
            </a:r>
          </a:p>
        </p:txBody>
      </p:sp>
      <p:sp>
        <p:nvSpPr>
          <p:cNvPr id="16" name="Title 1">
            <a:extLst>
              <a:ext uri="{FF2B5EF4-FFF2-40B4-BE49-F238E27FC236}">
                <a16:creationId xmlns:a16="http://schemas.microsoft.com/office/drawing/2014/main" id="{403F42D3-40B5-4BB2-B4D1-9E12659A3F47}"/>
              </a:ext>
            </a:extLst>
          </p:cNvPr>
          <p:cNvSpPr txBox="1">
            <a:spLocks/>
          </p:cNvSpPr>
          <p:nvPr/>
        </p:nvSpPr>
        <p:spPr>
          <a:xfrm>
            <a:off x="528203" y="7773997"/>
            <a:ext cx="5801564" cy="965354"/>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chemeClr val="tx1">
                    <a:lumMod val="50000"/>
                  </a:schemeClr>
                </a:solidFill>
              </a:rPr>
              <a:t>Current Status</a:t>
            </a:r>
            <a:endParaRPr lang="en-US" sz="110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CARTA uses the Swiftly System which collects data on buses utilizing trackers. </a:t>
            </a:r>
            <a:endParaRPr lang="en-US" sz="1100" b="0" dirty="0">
              <a:solidFill>
                <a:schemeClr val="tx1">
                  <a:lumMod val="50000"/>
                </a:schemeClr>
              </a:solidFill>
            </a:endParaRPr>
          </a:p>
          <a:p>
            <a:pPr marL="174625" indent="-174625">
              <a:buFont typeface="Arial" panose="020B0604020202020204" pitchFamily="34" charset="0"/>
              <a:buChar char="•"/>
            </a:pPr>
            <a:r>
              <a:rPr lang="en-US" sz="1100" b="0" dirty="0">
                <a:solidFill>
                  <a:schemeClr val="tx1">
                    <a:lumMod val="50000"/>
                  </a:schemeClr>
                </a:solidFill>
              </a:rPr>
              <a:t>Data supports </a:t>
            </a:r>
            <a:r>
              <a:rPr lang="en-US" sz="1100" b="0">
                <a:solidFill>
                  <a:schemeClr val="tx1">
                    <a:lumMod val="50000"/>
                  </a:schemeClr>
                </a:solidFill>
              </a:rPr>
              <a:t>the </a:t>
            </a:r>
            <a:r>
              <a:rPr lang="en-US" sz="1100" b="0" dirty="0">
                <a:solidFill>
                  <a:schemeClr val="tx1">
                    <a:lumMod val="50000"/>
                  </a:schemeClr>
                </a:solidFill>
              </a:rPr>
              <a:t>analysis </a:t>
            </a:r>
            <a:r>
              <a:rPr lang="en-US" sz="1100" b="0">
                <a:solidFill>
                  <a:schemeClr val="tx1">
                    <a:lumMod val="50000"/>
                  </a:schemeClr>
                </a:solidFill>
              </a:rPr>
              <a:t>of </a:t>
            </a:r>
            <a:r>
              <a:rPr lang="en-US" sz="1100" b="0" dirty="0">
                <a:solidFill>
                  <a:schemeClr val="tx1">
                    <a:lumMod val="50000"/>
                  </a:schemeClr>
                </a:solidFill>
              </a:rPr>
              <a:t>bus delays </a:t>
            </a:r>
            <a:r>
              <a:rPr lang="en-US" sz="1100" b="0">
                <a:solidFill>
                  <a:schemeClr val="tx1">
                    <a:lumMod val="50000"/>
                  </a:schemeClr>
                </a:solidFill>
              </a:rPr>
              <a:t>experienced </a:t>
            </a:r>
            <a:r>
              <a:rPr lang="en-US" sz="1100" b="0" dirty="0">
                <a:solidFill>
                  <a:schemeClr val="tx1">
                    <a:lumMod val="50000"/>
                  </a:schemeClr>
                </a:solidFill>
              </a:rPr>
              <a:t>due to the activation of at-grade</a:t>
            </a:r>
            <a:r>
              <a:rPr lang="en-US" sz="1100" b="0">
                <a:solidFill>
                  <a:schemeClr val="tx1">
                    <a:lumMod val="50000"/>
                  </a:schemeClr>
                </a:solidFill>
              </a:rPr>
              <a:t> crossings</a:t>
            </a:r>
            <a:endParaRPr lang="en-US" sz="1100" b="0" dirty="0">
              <a:solidFill>
                <a:schemeClr val="tx1">
                  <a:lumMod val="50000"/>
                </a:schemeClr>
              </a:solidFill>
            </a:endParaRPr>
          </a:p>
          <a:p>
            <a:pPr marL="174625" indent="-174625">
              <a:buFont typeface="Arial" panose="020B0604020202020204" pitchFamily="34" charset="0"/>
              <a:buChar char="•"/>
            </a:pPr>
            <a:r>
              <a:rPr lang="en-US" sz="1100" b="0">
                <a:solidFill>
                  <a:schemeClr val="tx1">
                    <a:lumMod val="50000"/>
                  </a:schemeClr>
                </a:solidFill>
              </a:rPr>
              <a:t>CARTA has years of data collected by the systems</a:t>
            </a:r>
            <a:endParaRPr lang="en-US" sz="1100" b="0" dirty="0">
              <a:solidFill>
                <a:schemeClr val="tx1">
                  <a:lumMod val="50000"/>
                </a:schemeClr>
              </a:solidFill>
            </a:endParaRPr>
          </a:p>
        </p:txBody>
      </p:sp>
    </p:spTree>
    <p:extLst>
      <p:ext uri="{BB962C8B-B14F-4D97-AF65-F5344CB8AC3E}">
        <p14:creationId xmlns:p14="http://schemas.microsoft.com/office/powerpoint/2010/main" val="378412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C15512"/>
          </a:solidFill>
          <a:ln>
            <a:solidFill>
              <a:srgbClr val="C15512"/>
            </a:solidFill>
          </a:ln>
        </p:spPr>
        <p:txBody>
          <a:bodyPr>
            <a:normAutofit fontScale="90000"/>
          </a:bodyPr>
          <a:lstStyle/>
          <a:p>
            <a:r>
              <a:rPr lang="en-US" sz="1600"/>
              <a:t>Real Time at Grade Crossing Information</a:t>
            </a:r>
          </a:p>
        </p:txBody>
      </p:sp>
      <p:sp>
        <p:nvSpPr>
          <p:cNvPr id="18" name="Title 1">
            <a:extLst>
              <a:ext uri="{FF2B5EF4-FFF2-40B4-BE49-F238E27FC236}">
                <a16:creationId xmlns:a16="http://schemas.microsoft.com/office/drawing/2014/main" id="{7C297DF6-F723-4551-A787-3C6CF2783674}"/>
              </a:ext>
            </a:extLst>
          </p:cNvPr>
          <p:cNvSpPr txBox="1">
            <a:spLocks/>
          </p:cNvSpPr>
          <p:nvPr/>
        </p:nvSpPr>
        <p:spPr>
          <a:xfrm>
            <a:off x="528216" y="4351220"/>
            <a:ext cx="5801567" cy="303356"/>
          </a:xfrm>
          <a:prstGeom prst="rect">
            <a:avLst/>
          </a:prstGeom>
          <a:solidFill>
            <a:srgbClr val="C15512"/>
          </a:solidFill>
          <a:ln>
            <a:solidFill>
              <a:srgbClr val="C15512"/>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Project List</a:t>
            </a:r>
          </a:p>
        </p:txBody>
      </p:sp>
      <p:sp>
        <p:nvSpPr>
          <p:cNvPr id="3" name="Rectangle 2">
            <a:extLst>
              <a:ext uri="{FF2B5EF4-FFF2-40B4-BE49-F238E27FC236}">
                <a16:creationId xmlns:a16="http://schemas.microsoft.com/office/drawing/2014/main" id="{8B0811C9-2131-4788-B770-58A73B060704}"/>
              </a:ext>
            </a:extLst>
          </p:cNvPr>
          <p:cNvSpPr/>
          <p:nvPr/>
        </p:nvSpPr>
        <p:spPr>
          <a:xfrm>
            <a:off x="528216" y="4804012"/>
            <a:ext cx="5801567" cy="3989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Real Time at Grade Crossing Information Focused Projects</a:t>
            </a:r>
          </a:p>
          <a:p>
            <a:pPr algn="ctr"/>
            <a:r>
              <a:rPr lang="en-US"/>
              <a:t>Risk Identification</a:t>
            </a:r>
          </a:p>
        </p:txBody>
      </p:sp>
      <p:grpSp>
        <p:nvGrpSpPr>
          <p:cNvPr id="23" name="Group 22">
            <a:extLst>
              <a:ext uri="{FF2B5EF4-FFF2-40B4-BE49-F238E27FC236}">
                <a16:creationId xmlns:a16="http://schemas.microsoft.com/office/drawing/2014/main" id="{709E5795-32BD-42BF-86A9-46779E02785D}"/>
              </a:ext>
            </a:extLst>
          </p:cNvPr>
          <p:cNvGrpSpPr/>
          <p:nvPr/>
        </p:nvGrpSpPr>
        <p:grpSpPr>
          <a:xfrm>
            <a:off x="522263" y="803155"/>
            <a:ext cx="5801567" cy="958631"/>
            <a:chOff x="982537" y="1497944"/>
            <a:chExt cx="8759100" cy="1472237"/>
          </a:xfrm>
        </p:grpSpPr>
        <p:sp>
          <p:nvSpPr>
            <p:cNvPr id="26" name="Rectangle: Rounded Corners 25">
              <a:extLst>
                <a:ext uri="{FF2B5EF4-FFF2-40B4-BE49-F238E27FC236}">
                  <a16:creationId xmlns:a16="http://schemas.microsoft.com/office/drawing/2014/main" id="{0BBF6E61-01D9-4C50-B74D-B5F0D6C7C615}"/>
                </a:ext>
              </a:extLst>
            </p:cNvPr>
            <p:cNvSpPr/>
            <p:nvPr/>
          </p:nvSpPr>
          <p:spPr>
            <a:xfrm>
              <a:off x="982537" y="2112931"/>
              <a:ext cx="3851911"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Standalone traveler information systems that are not connected or integrated</a:t>
              </a:r>
            </a:p>
          </p:txBody>
        </p:sp>
        <p:sp>
          <p:nvSpPr>
            <p:cNvPr id="29" name="Rectangle: Rounded Corners 28">
              <a:extLst>
                <a:ext uri="{FF2B5EF4-FFF2-40B4-BE49-F238E27FC236}">
                  <a16:creationId xmlns:a16="http://schemas.microsoft.com/office/drawing/2014/main" id="{D8C18FD7-29C7-46DB-861D-5D0A8C17004F}"/>
                </a:ext>
              </a:extLst>
            </p:cNvPr>
            <p:cNvSpPr/>
            <p:nvPr/>
          </p:nvSpPr>
          <p:spPr>
            <a:xfrm>
              <a:off x="991526" y="1497944"/>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Gaps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70B97B65-0EDC-4662-A1E6-08FDE6377A9B}"/>
                </a:ext>
              </a:extLst>
            </p:cNvPr>
            <p:cNvSpPr/>
            <p:nvPr/>
          </p:nvSpPr>
          <p:spPr>
            <a:xfrm>
              <a:off x="5889727" y="1497944"/>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Strategies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B6361B95-6978-4DBD-B196-56308CDA8368}"/>
                </a:ext>
              </a:extLst>
            </p:cNvPr>
            <p:cNvSpPr/>
            <p:nvPr/>
          </p:nvSpPr>
          <p:spPr>
            <a:xfrm>
              <a:off x="5889726" y="2112931"/>
              <a:ext cx="3851909" cy="857250"/>
            </a:xfrm>
            <a:prstGeom prst="roundRect">
              <a:avLst/>
            </a:prstGeom>
            <a:solidFill>
              <a:srgbClr val="C15512"/>
            </a:solidFill>
            <a:ln>
              <a:solidFill>
                <a:srgbClr val="C15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a:solidFill>
                    <a:prstClr val="white"/>
                  </a:solidFill>
                  <a:latin typeface="Calibri" panose="020F0502020204030204"/>
                </a:rPr>
                <a:t>Real time sharing of at grade crossing information</a:t>
              </a:r>
            </a:p>
          </p:txBody>
        </p:sp>
        <p:cxnSp>
          <p:nvCxnSpPr>
            <p:cNvPr id="36" name="Straight Arrow Connector 35">
              <a:extLst>
                <a:ext uri="{FF2B5EF4-FFF2-40B4-BE49-F238E27FC236}">
                  <a16:creationId xmlns:a16="http://schemas.microsoft.com/office/drawing/2014/main" id="{91F44C28-1732-437B-8FBD-86952031C078}"/>
                </a:ext>
              </a:extLst>
            </p:cNvPr>
            <p:cNvCxnSpPr>
              <a:cxnSpLocks/>
              <a:stCxn id="26" idx="3"/>
              <a:endCxn id="33" idx="1"/>
            </p:cNvCxnSpPr>
            <p:nvPr/>
          </p:nvCxnSpPr>
          <p:spPr>
            <a:xfrm>
              <a:off x="4834448" y="2541557"/>
              <a:ext cx="105528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439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chemeClr val="tx1">
              <a:lumMod val="50000"/>
            </a:schemeClr>
          </a:solidFill>
        </p:spPr>
        <p:txBody>
          <a:bodyPr/>
          <a:lstStyle/>
          <a:p>
            <a:r>
              <a:rPr lang="en-US"/>
              <a:t>Performance Measures</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chemeClr val="tx1">
              <a:lumMod val="50000"/>
            </a:schemeClr>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Baseline Inventory - Summary</a:t>
            </a:r>
          </a:p>
        </p:txBody>
      </p:sp>
      <p:sp>
        <p:nvSpPr>
          <p:cNvPr id="3" name="Rectangle 2">
            <a:extLst>
              <a:ext uri="{FF2B5EF4-FFF2-40B4-BE49-F238E27FC236}">
                <a16:creationId xmlns:a16="http://schemas.microsoft.com/office/drawing/2014/main" id="{A9585274-B4EF-4937-B02A-DD2D48CCC5DB}"/>
              </a:ext>
            </a:extLst>
          </p:cNvPr>
          <p:cNvSpPr/>
          <p:nvPr/>
        </p:nvSpPr>
        <p:spPr>
          <a:xfrm>
            <a:off x="528218" y="1780674"/>
            <a:ext cx="2673447" cy="1191126"/>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0000"/>
                </a:solidFill>
              </a:rPr>
              <a:t>City of Charleston TMC</a:t>
            </a:r>
          </a:p>
          <a:p>
            <a:pPr marL="174625" indent="-174625">
              <a:buFont typeface="Arial" panose="020B0604020202020204" pitchFamily="34" charset="0"/>
              <a:buChar char="•"/>
            </a:pPr>
            <a:r>
              <a:rPr lang="en-US" sz="1200">
                <a:solidFill>
                  <a:srgbClr val="000000"/>
                </a:solidFill>
              </a:rPr>
              <a:t>Does not track performance measures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Has a desire to start tracking performance measures</a:t>
            </a:r>
            <a:endParaRPr lang="en-US" sz="1200" dirty="0">
              <a:solidFill>
                <a:srgbClr val="000000"/>
              </a:solidFill>
            </a:endParaRPr>
          </a:p>
        </p:txBody>
      </p:sp>
      <p:sp>
        <p:nvSpPr>
          <p:cNvPr id="16" name="Rectangle 15">
            <a:extLst>
              <a:ext uri="{FF2B5EF4-FFF2-40B4-BE49-F238E27FC236}">
                <a16:creationId xmlns:a16="http://schemas.microsoft.com/office/drawing/2014/main" id="{05728DEF-1548-4D41-A23A-3D813409CB33}"/>
              </a:ext>
            </a:extLst>
          </p:cNvPr>
          <p:cNvSpPr/>
          <p:nvPr/>
        </p:nvSpPr>
        <p:spPr>
          <a:xfrm>
            <a:off x="3656335" y="1780672"/>
            <a:ext cx="2673447" cy="4223085"/>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0000"/>
                </a:solidFill>
              </a:rPr>
              <a:t>CARTA</a:t>
            </a:r>
          </a:p>
          <a:p>
            <a:pPr marL="174625" indent="-174625">
              <a:buFont typeface="Arial" panose="020B0604020202020204" pitchFamily="34" charset="0"/>
              <a:buChar char="•"/>
            </a:pPr>
            <a:r>
              <a:rPr lang="en-US" sz="1200">
                <a:solidFill>
                  <a:srgbClr val="000000"/>
                </a:solidFill>
              </a:rPr>
              <a:t>Monitoring some performance measures including:</a:t>
            </a:r>
            <a:endParaRPr lang="en-US" sz="1200" dirty="0">
              <a:solidFill>
                <a:srgbClr val="000000"/>
              </a:solidFill>
            </a:endParaRPr>
          </a:p>
          <a:p>
            <a:pPr marL="342900" lvl="1" indent="-171450">
              <a:buFont typeface="Arial" panose="020B0604020202020204" pitchFamily="34" charset="0"/>
              <a:buChar char="•"/>
            </a:pPr>
            <a:r>
              <a:rPr lang="en-US" sz="1200" dirty="0">
                <a:solidFill>
                  <a:srgbClr val="000000"/>
                </a:solidFill>
              </a:rPr>
              <a:t>Bus Capacity (</a:t>
            </a:r>
            <a:r>
              <a:rPr lang="en-US" sz="1200">
                <a:solidFill>
                  <a:srgbClr val="000000"/>
                </a:solidFill>
              </a:rPr>
              <a:t>Full </a:t>
            </a:r>
            <a:r>
              <a:rPr lang="en-US" sz="1200" dirty="0">
                <a:solidFill>
                  <a:srgbClr val="000000"/>
                </a:solidFill>
              </a:rPr>
              <a:t>Buses)</a:t>
            </a:r>
          </a:p>
          <a:p>
            <a:pPr marL="342900" lvl="1" indent="-171450">
              <a:buFont typeface="Arial" panose="020B0604020202020204" pitchFamily="34" charset="0"/>
              <a:buChar char="•"/>
            </a:pPr>
            <a:r>
              <a:rPr lang="en-US" sz="1200">
                <a:solidFill>
                  <a:srgbClr val="000000"/>
                </a:solidFill>
              </a:rPr>
              <a:t>Delays</a:t>
            </a:r>
            <a:endParaRPr lang="en-US" sz="1200" dirty="0">
              <a:solidFill>
                <a:srgbClr val="000000"/>
              </a:solidFill>
            </a:endParaRPr>
          </a:p>
          <a:p>
            <a:pPr marL="517525" lvl="2" indent="-174625">
              <a:buFont typeface="Arial" panose="020B0604020202020204" pitchFamily="34" charset="0"/>
              <a:buChar char="•"/>
            </a:pPr>
            <a:r>
              <a:rPr lang="en-US" sz="1200">
                <a:solidFill>
                  <a:srgbClr val="000000"/>
                </a:solidFill>
              </a:rPr>
              <a:t>Start time of delay</a:t>
            </a:r>
            <a:endParaRPr lang="en-US" sz="1200" dirty="0">
              <a:solidFill>
                <a:srgbClr val="000000"/>
              </a:solidFill>
            </a:endParaRPr>
          </a:p>
          <a:p>
            <a:pPr marL="517525" lvl="2" indent="-174625">
              <a:buFont typeface="Arial" panose="020B0604020202020204" pitchFamily="34" charset="0"/>
              <a:buChar char="•"/>
            </a:pPr>
            <a:r>
              <a:rPr lang="en-US" sz="1200">
                <a:solidFill>
                  <a:srgbClr val="000000"/>
                </a:solidFill>
              </a:rPr>
              <a:t>End time of delay</a:t>
            </a:r>
            <a:endParaRPr lang="en-US" sz="1200" dirty="0">
              <a:solidFill>
                <a:srgbClr val="000000"/>
              </a:solidFill>
            </a:endParaRPr>
          </a:p>
          <a:p>
            <a:pPr marL="517525" lvl="2" indent="-174625">
              <a:buFont typeface="Arial" panose="020B0604020202020204" pitchFamily="34" charset="0"/>
              <a:buChar char="•"/>
            </a:pPr>
            <a:r>
              <a:rPr lang="en-US" sz="1200">
                <a:solidFill>
                  <a:srgbClr val="000000"/>
                </a:solidFill>
              </a:rPr>
              <a:t>Reason for delay (train, congestion, incidents, etc.)</a:t>
            </a:r>
            <a:endParaRPr lang="en-US" sz="1200" dirty="0">
              <a:solidFill>
                <a:srgbClr val="000000"/>
              </a:solidFill>
            </a:endParaRPr>
          </a:p>
          <a:p>
            <a:pPr marL="517525" lvl="2" indent="-174625">
              <a:buFont typeface="Arial" panose="020B0604020202020204" pitchFamily="34" charset="0"/>
              <a:buChar char="•"/>
            </a:pPr>
            <a:r>
              <a:rPr lang="en-US" sz="1200">
                <a:solidFill>
                  <a:srgbClr val="000000"/>
                </a:solidFill>
              </a:rPr>
              <a:t>Bridge</a:t>
            </a:r>
            <a:endParaRPr lang="en-US" sz="1200" dirty="0">
              <a:solidFill>
                <a:srgbClr val="000000"/>
              </a:solidFill>
            </a:endParaRPr>
          </a:p>
          <a:p>
            <a:pPr marL="342900" lvl="1" indent="-171450">
              <a:buFont typeface="Arial" panose="020B0604020202020204" pitchFamily="34" charset="0"/>
              <a:buChar char="•"/>
            </a:pPr>
            <a:r>
              <a:rPr lang="en-US" sz="1200">
                <a:solidFill>
                  <a:srgbClr val="000000"/>
                </a:solidFill>
              </a:rPr>
              <a:t>Bus detours</a:t>
            </a:r>
            <a:endParaRPr lang="en-US" sz="1200" dirty="0">
              <a:solidFill>
                <a:srgbClr val="000000"/>
              </a:solidFill>
            </a:endParaRPr>
          </a:p>
          <a:p>
            <a:pPr marL="342900" lvl="1" indent="-171450">
              <a:buFont typeface="Arial" panose="020B0604020202020204" pitchFamily="34" charset="0"/>
              <a:buChar char="•"/>
            </a:pPr>
            <a:r>
              <a:rPr lang="en-US" sz="1200">
                <a:solidFill>
                  <a:srgbClr val="000000"/>
                </a:solidFill>
              </a:rPr>
              <a:t>Driver “call-offs”</a:t>
            </a:r>
            <a:endParaRPr lang="en-US" sz="1200" dirty="0">
              <a:solidFill>
                <a:srgbClr val="000000"/>
              </a:solidFill>
            </a:endParaRPr>
          </a:p>
          <a:p>
            <a:pPr marL="342900" lvl="1" indent="-171450">
              <a:buFont typeface="Arial" panose="020B0604020202020204" pitchFamily="34" charset="0"/>
              <a:buChar char="•"/>
            </a:pPr>
            <a:r>
              <a:rPr lang="en-US" sz="1200">
                <a:solidFill>
                  <a:srgbClr val="000000"/>
                </a:solidFill>
              </a:rPr>
              <a:t>Bus swaps (mechanical issues, biohazard accidents)</a:t>
            </a:r>
            <a:endParaRPr lang="en-US" sz="1200" dirty="0">
              <a:solidFill>
                <a:srgbClr val="000000"/>
              </a:solidFill>
            </a:endParaRPr>
          </a:p>
          <a:p>
            <a:pPr marL="342900" lvl="1" indent="-171450">
              <a:buFont typeface="Arial" panose="020B0604020202020204" pitchFamily="34" charset="0"/>
              <a:buChar char="•"/>
            </a:pPr>
            <a:r>
              <a:rPr lang="en-US" sz="1200">
                <a:solidFill>
                  <a:srgbClr val="000000"/>
                </a:solidFill>
              </a:rPr>
              <a:t>Wheelchair user denials of lap belt</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Desired Data</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Flooding information</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Police arrival times</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Train blockages</a:t>
            </a:r>
            <a:endParaRPr lang="en-US" sz="1200" dirty="0">
              <a:solidFill>
                <a:srgbClr val="000000"/>
              </a:solidFill>
            </a:endParaRPr>
          </a:p>
        </p:txBody>
      </p:sp>
      <p:sp>
        <p:nvSpPr>
          <p:cNvPr id="17" name="Rectangle 16">
            <a:extLst>
              <a:ext uri="{FF2B5EF4-FFF2-40B4-BE49-F238E27FC236}">
                <a16:creationId xmlns:a16="http://schemas.microsoft.com/office/drawing/2014/main" id="{03309767-176C-4FFE-9ECC-CBA2FDC5BA51}"/>
              </a:ext>
            </a:extLst>
          </p:cNvPr>
          <p:cNvSpPr/>
          <p:nvPr/>
        </p:nvSpPr>
        <p:spPr>
          <a:xfrm>
            <a:off x="526204" y="3236493"/>
            <a:ext cx="2673447" cy="1985211"/>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0000"/>
                </a:solidFill>
              </a:rPr>
              <a:t>Statewide TMC</a:t>
            </a:r>
          </a:p>
          <a:p>
            <a:pPr marL="174625" indent="-174625">
              <a:buFont typeface="Arial" panose="020B0604020202020204" pitchFamily="34" charset="0"/>
              <a:buChar char="•"/>
            </a:pPr>
            <a:r>
              <a:rPr lang="en-US" sz="1200" dirty="0">
                <a:solidFill>
                  <a:srgbClr val="000000"/>
                </a:solidFill>
              </a:rPr>
              <a:t>Monitors</a:t>
            </a:r>
            <a:r>
              <a:rPr lang="en-US" sz="1200">
                <a:solidFill>
                  <a:srgbClr val="000000"/>
                </a:solidFill>
              </a:rPr>
              <a:t> some performance measures including: </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Incident clearance times</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Number of calls to SHEP</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Type of assistance provided</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Number of SHEP stops made</a:t>
            </a:r>
            <a:endParaRPr lang="en-US" sz="1200" dirty="0">
              <a:solidFill>
                <a:srgbClr val="000000"/>
              </a:solidFill>
            </a:endParaRPr>
          </a:p>
          <a:p>
            <a:pPr marL="342900" lvl="1" indent="-174625">
              <a:buFont typeface="Arial" panose="020B0604020202020204" pitchFamily="34" charset="0"/>
              <a:buChar char="•"/>
            </a:pPr>
            <a:r>
              <a:rPr lang="en-US" sz="1200">
                <a:solidFill>
                  <a:srgbClr val="000000"/>
                </a:solidFill>
              </a:rPr>
              <a:t>Number of events entered by TMC operator</a:t>
            </a:r>
            <a:endParaRPr lang="en-US" sz="1200" dirty="0">
              <a:solidFill>
                <a:srgbClr val="000000"/>
              </a:solidFill>
            </a:endParaRPr>
          </a:p>
        </p:txBody>
      </p:sp>
      <p:sp>
        <p:nvSpPr>
          <p:cNvPr id="18" name="Rectangle 17">
            <a:extLst>
              <a:ext uri="{FF2B5EF4-FFF2-40B4-BE49-F238E27FC236}">
                <a16:creationId xmlns:a16="http://schemas.microsoft.com/office/drawing/2014/main" id="{9EDD971F-0783-442A-A8C7-688C4F4EC215}"/>
              </a:ext>
            </a:extLst>
          </p:cNvPr>
          <p:cNvSpPr/>
          <p:nvPr/>
        </p:nvSpPr>
        <p:spPr>
          <a:xfrm>
            <a:off x="528218" y="5489323"/>
            <a:ext cx="2673447" cy="992606"/>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0000"/>
                </a:solidFill>
              </a:rPr>
              <a:t>BCDCOG / CHATS</a:t>
            </a:r>
          </a:p>
          <a:p>
            <a:pPr marL="174625" indent="-174625">
              <a:buFont typeface="Arial" panose="020B0604020202020204" pitchFamily="34" charset="0"/>
              <a:buChar char="•"/>
            </a:pPr>
            <a:r>
              <a:rPr lang="en-US" sz="1200">
                <a:solidFill>
                  <a:srgbClr val="000000"/>
                </a:solidFill>
              </a:rPr>
              <a:t>Champion Performance Measure use to </a:t>
            </a:r>
            <a:r>
              <a:rPr lang="en-US" sz="1200" dirty="0">
                <a:solidFill>
                  <a:srgbClr val="000000"/>
                </a:solidFill>
              </a:rPr>
              <a:t>support data driven decisions</a:t>
            </a:r>
          </a:p>
        </p:txBody>
      </p:sp>
      <p:sp>
        <p:nvSpPr>
          <p:cNvPr id="19" name="Rectangle 18">
            <a:extLst>
              <a:ext uri="{FF2B5EF4-FFF2-40B4-BE49-F238E27FC236}">
                <a16:creationId xmlns:a16="http://schemas.microsoft.com/office/drawing/2014/main" id="{B0D80D61-607B-4AD1-8CCF-785202A9C318}"/>
              </a:ext>
            </a:extLst>
          </p:cNvPr>
          <p:cNvSpPr/>
          <p:nvPr/>
        </p:nvSpPr>
        <p:spPr>
          <a:xfrm>
            <a:off x="3656335" y="6268449"/>
            <a:ext cx="2673447" cy="1253780"/>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rgbClr val="000000"/>
                </a:solidFill>
              </a:rPr>
              <a:t>SCDOT District 6 TMC</a:t>
            </a:r>
          </a:p>
          <a:p>
            <a:pPr marL="174625" indent="-174625">
              <a:buFont typeface="Arial" panose="020B0604020202020204" pitchFamily="34" charset="0"/>
              <a:buChar char="•"/>
            </a:pPr>
            <a:r>
              <a:rPr lang="en-US" sz="1200">
                <a:solidFill>
                  <a:srgbClr val="000000"/>
                </a:solidFill>
              </a:rPr>
              <a:t>SHEP time on scene is entered into their systems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Past years they tracked some metrics for reports when asked</a:t>
            </a:r>
            <a:endParaRPr lang="en-US" sz="1200" dirty="0">
              <a:solidFill>
                <a:srgbClr val="000000"/>
              </a:solidFill>
            </a:endParaRPr>
          </a:p>
        </p:txBody>
      </p:sp>
      <p:sp>
        <p:nvSpPr>
          <p:cNvPr id="20" name="Rectangle 19">
            <a:extLst>
              <a:ext uri="{FF2B5EF4-FFF2-40B4-BE49-F238E27FC236}">
                <a16:creationId xmlns:a16="http://schemas.microsoft.com/office/drawing/2014/main" id="{8F5DE93D-73AE-4BE9-97FA-AD9AC6E0345A}"/>
              </a:ext>
            </a:extLst>
          </p:cNvPr>
          <p:cNvSpPr/>
          <p:nvPr/>
        </p:nvSpPr>
        <p:spPr>
          <a:xfrm>
            <a:off x="528218" y="6741245"/>
            <a:ext cx="2673447" cy="780984"/>
          </a:xfrm>
          <a:prstGeom prst="rect">
            <a:avLst/>
          </a:prstGeom>
          <a:solidFill>
            <a:schemeClr val="tx1">
              <a:lumMod val="50000"/>
            </a:schemeClr>
          </a:solidFill>
          <a:ln w="381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endParaRPr>
          </a:p>
        </p:txBody>
      </p:sp>
    </p:spTree>
    <p:extLst>
      <p:ext uri="{BB962C8B-B14F-4D97-AF65-F5344CB8AC3E}">
        <p14:creationId xmlns:p14="http://schemas.microsoft.com/office/powerpoint/2010/main" val="152889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1">
              <a:lumMod val="50000"/>
            </a:schemeClr>
          </a:solidFill>
          <a:ln>
            <a:solidFill>
              <a:schemeClr val="tx1">
                <a:lumMod val="50000"/>
              </a:schemeClr>
            </a:solidFill>
          </a:ln>
        </p:spPr>
        <p:txBody>
          <a:bodyPr>
            <a:normAutofit fontScale="90000"/>
          </a:bodyPr>
          <a:lstStyle/>
          <a:p>
            <a:r>
              <a:rPr lang="en-US" sz="1600"/>
              <a:t>Performance Measures – Strategy Identification</a:t>
            </a:r>
          </a:p>
        </p:txBody>
      </p:sp>
      <p:grpSp>
        <p:nvGrpSpPr>
          <p:cNvPr id="3" name="Group 2">
            <a:extLst>
              <a:ext uri="{FF2B5EF4-FFF2-40B4-BE49-F238E27FC236}">
                <a16:creationId xmlns:a16="http://schemas.microsoft.com/office/drawing/2014/main" id="{13C5315A-7381-4DFB-9C1B-C0FAA99D4C97}"/>
              </a:ext>
            </a:extLst>
          </p:cNvPr>
          <p:cNvGrpSpPr/>
          <p:nvPr/>
        </p:nvGrpSpPr>
        <p:grpSpPr>
          <a:xfrm>
            <a:off x="525470" y="782585"/>
            <a:ext cx="5804313" cy="4418343"/>
            <a:chOff x="525470" y="782585"/>
            <a:chExt cx="5804313" cy="4418343"/>
          </a:xfrm>
        </p:grpSpPr>
        <p:sp>
          <p:nvSpPr>
            <p:cNvPr id="41" name="Rectangle: Rounded Corners 40">
              <a:extLst>
                <a:ext uri="{FF2B5EF4-FFF2-40B4-BE49-F238E27FC236}">
                  <a16:creationId xmlns:a16="http://schemas.microsoft.com/office/drawing/2014/main" id="{98642A66-EFC8-4FCF-A230-46377AD1D4A6}"/>
                </a:ext>
              </a:extLst>
            </p:cNvPr>
            <p:cNvSpPr/>
            <p:nvPr/>
          </p:nvSpPr>
          <p:spPr>
            <a:xfrm>
              <a:off x="3775859" y="1165596"/>
              <a:ext cx="2553923"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Agency decisions not driven by performance measures</a:t>
              </a:r>
            </a:p>
          </p:txBody>
        </p:sp>
        <p:sp>
          <p:nvSpPr>
            <p:cNvPr id="42" name="Rectangle: Rounded Corners 41">
              <a:extLst>
                <a:ext uri="{FF2B5EF4-FFF2-40B4-BE49-F238E27FC236}">
                  <a16:creationId xmlns:a16="http://schemas.microsoft.com/office/drawing/2014/main" id="{F1F866FD-55D0-43E1-B544-DEBF94B86564}"/>
                </a:ext>
              </a:extLst>
            </p:cNvPr>
            <p:cNvSpPr/>
            <p:nvPr/>
          </p:nvSpPr>
          <p:spPr>
            <a:xfrm>
              <a:off x="3775859" y="782585"/>
              <a:ext cx="2553923" cy="25414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Gaps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E3102BAF-83DB-4F0C-B04A-7A8F999EEE89}"/>
                </a:ext>
              </a:extLst>
            </p:cNvPr>
            <p:cNvSpPr/>
            <p:nvPr/>
          </p:nvSpPr>
          <p:spPr>
            <a:xfrm>
              <a:off x="3775860" y="1859629"/>
              <a:ext cx="2553923"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Limited Performance Measures</a:t>
              </a:r>
            </a:p>
          </p:txBody>
        </p:sp>
        <p:sp>
          <p:nvSpPr>
            <p:cNvPr id="57" name="Rectangle: Rounded Corners 56">
              <a:extLst>
                <a:ext uri="{FF2B5EF4-FFF2-40B4-BE49-F238E27FC236}">
                  <a16:creationId xmlns:a16="http://schemas.microsoft.com/office/drawing/2014/main" id="{4438B3F3-72C0-4324-8850-E8F666E81B5D}"/>
                </a:ext>
              </a:extLst>
            </p:cNvPr>
            <p:cNvSpPr/>
            <p:nvPr/>
          </p:nvSpPr>
          <p:spPr>
            <a:xfrm>
              <a:off x="3775859" y="2553662"/>
              <a:ext cx="2553923"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Limited Performance Measures</a:t>
              </a:r>
            </a:p>
          </p:txBody>
        </p:sp>
        <p:sp>
          <p:nvSpPr>
            <p:cNvPr id="60" name="Rectangle: Rounded Corners 59">
              <a:extLst>
                <a:ext uri="{FF2B5EF4-FFF2-40B4-BE49-F238E27FC236}">
                  <a16:creationId xmlns:a16="http://schemas.microsoft.com/office/drawing/2014/main" id="{AB34D7B0-DF37-4B0B-A26A-DF33D36E3849}"/>
                </a:ext>
              </a:extLst>
            </p:cNvPr>
            <p:cNvSpPr/>
            <p:nvPr/>
          </p:nvSpPr>
          <p:spPr>
            <a:xfrm>
              <a:off x="3775860" y="3247695"/>
              <a:ext cx="2553923"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Limited use of performance measures to support AARs and future technology implementations</a:t>
              </a:r>
            </a:p>
          </p:txBody>
        </p:sp>
        <p:sp>
          <p:nvSpPr>
            <p:cNvPr id="63" name="Rectangle: Rounded Corners 62">
              <a:extLst>
                <a:ext uri="{FF2B5EF4-FFF2-40B4-BE49-F238E27FC236}">
                  <a16:creationId xmlns:a16="http://schemas.microsoft.com/office/drawing/2014/main" id="{9652F356-F879-41E3-883F-093A0332DBC2}"/>
                </a:ext>
              </a:extLst>
            </p:cNvPr>
            <p:cNvSpPr/>
            <p:nvPr/>
          </p:nvSpPr>
          <p:spPr>
            <a:xfrm>
              <a:off x="3775859" y="3941728"/>
              <a:ext cx="2553923" cy="565167"/>
            </a:xfrm>
            <a:prstGeom prst="roundRect">
              <a:avLst/>
            </a:prstGeom>
            <a:solidFill>
              <a:schemeClr val="tx1">
                <a:lumMod val="50000"/>
              </a:schemeClr>
            </a:solidFill>
            <a:ln w="9525" cap="flat">
              <a:solidFill>
                <a:schemeClr val="bg2">
                  <a:lumMod val="50000"/>
                </a:schemeClr>
              </a:solidFill>
              <a:prstDash val="solid"/>
              <a:miter/>
            </a:ln>
          </p:spPr>
          <p:txBody>
            <a:bodyPr rtlCol="0" anchor="ctr"/>
            <a:lstStyle/>
            <a:p>
              <a:pPr algn="ctr"/>
              <a:r>
                <a:rPr lang="en-US" sz="1200">
                  <a:solidFill>
                    <a:prstClr val="white"/>
                  </a:solidFill>
                  <a:latin typeface="Calibri" panose="020F0502020204030204"/>
                </a:rPr>
                <a:t>Limited capacity in staffing or skills to coordinate or support data integration</a:t>
              </a:r>
            </a:p>
          </p:txBody>
        </p:sp>
        <p:sp>
          <p:nvSpPr>
            <p:cNvPr id="66" name="Rectangle: Rounded Corners 65">
              <a:extLst>
                <a:ext uri="{FF2B5EF4-FFF2-40B4-BE49-F238E27FC236}">
                  <a16:creationId xmlns:a16="http://schemas.microsoft.com/office/drawing/2014/main" id="{892F80BE-7E25-4757-A011-6BB101DA83F5}"/>
                </a:ext>
              </a:extLst>
            </p:cNvPr>
            <p:cNvSpPr/>
            <p:nvPr/>
          </p:nvSpPr>
          <p:spPr>
            <a:xfrm>
              <a:off x="3775859" y="4635761"/>
              <a:ext cx="2553923" cy="565167"/>
            </a:xfrm>
            <a:prstGeom prst="roundRect">
              <a:avLst/>
            </a:prstGeom>
            <a:solidFill>
              <a:schemeClr val="tx1">
                <a:lumMod val="50000"/>
              </a:schemeClr>
            </a:solidFill>
            <a:ln w="9525" cap="flat">
              <a:solidFill>
                <a:schemeClr val="bg2">
                  <a:lumMod val="50000"/>
                </a:schemeClr>
              </a:solidFill>
              <a:prstDash val="solid"/>
              <a:miter/>
            </a:ln>
          </p:spPr>
          <p:txBody>
            <a:bodyPr rtlCol="0" anchor="ctr"/>
            <a:lstStyle/>
            <a:p>
              <a:pPr algn="ctr"/>
              <a:r>
                <a:rPr lang="en-US" sz="1200">
                  <a:solidFill>
                    <a:prstClr val="white"/>
                  </a:solidFill>
                  <a:latin typeface="Calibri" panose="020F0502020204030204"/>
                </a:rPr>
                <a:t>Limited capacity in staffing or skills to coordinate or support data integration</a:t>
              </a:r>
            </a:p>
          </p:txBody>
        </p:sp>
        <p:sp>
          <p:nvSpPr>
            <p:cNvPr id="103" name="Rectangle: Rounded Corners 102">
              <a:extLst>
                <a:ext uri="{FF2B5EF4-FFF2-40B4-BE49-F238E27FC236}">
                  <a16:creationId xmlns:a16="http://schemas.microsoft.com/office/drawing/2014/main" id="{01558D92-A3D1-4923-AB08-23FA88F4AFB2}"/>
                </a:ext>
              </a:extLst>
            </p:cNvPr>
            <p:cNvSpPr/>
            <p:nvPr/>
          </p:nvSpPr>
          <p:spPr>
            <a:xfrm>
              <a:off x="528218" y="782585"/>
              <a:ext cx="2551176" cy="25414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Category</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6" name="Rectangle: Rounded Corners 155">
              <a:extLst>
                <a:ext uri="{FF2B5EF4-FFF2-40B4-BE49-F238E27FC236}">
                  <a16:creationId xmlns:a16="http://schemas.microsoft.com/office/drawing/2014/main" id="{0529809E-62E6-4943-A70B-6805D8CEC838}"/>
                </a:ext>
              </a:extLst>
            </p:cNvPr>
            <p:cNvSpPr/>
            <p:nvPr/>
          </p:nvSpPr>
          <p:spPr>
            <a:xfrm>
              <a:off x="525470" y="1165596"/>
              <a:ext cx="2553923"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Traffic Management Centers</a:t>
              </a:r>
            </a:p>
          </p:txBody>
        </p:sp>
        <p:sp>
          <p:nvSpPr>
            <p:cNvPr id="157" name="Rectangle: Rounded Corners 156">
              <a:extLst>
                <a:ext uri="{FF2B5EF4-FFF2-40B4-BE49-F238E27FC236}">
                  <a16:creationId xmlns:a16="http://schemas.microsoft.com/office/drawing/2014/main" id="{AD91287A-42EF-4E8C-A7FD-659734641643}"/>
                </a:ext>
              </a:extLst>
            </p:cNvPr>
            <p:cNvSpPr/>
            <p:nvPr/>
          </p:nvSpPr>
          <p:spPr>
            <a:xfrm>
              <a:off x="525471" y="1859629"/>
              <a:ext cx="2553923" cy="565167"/>
            </a:xfrm>
            <a:prstGeom prst="roundRect">
              <a:avLst/>
            </a:prstGeom>
            <a:solidFill>
              <a:srgbClr val="727336"/>
            </a:solidFill>
            <a:ln>
              <a:solidFill>
                <a:srgbClr val="727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Traffic Incident Management</a:t>
              </a:r>
            </a:p>
          </p:txBody>
        </p:sp>
        <p:sp>
          <p:nvSpPr>
            <p:cNvPr id="158" name="Rectangle: Rounded Corners 157">
              <a:extLst>
                <a:ext uri="{FF2B5EF4-FFF2-40B4-BE49-F238E27FC236}">
                  <a16:creationId xmlns:a16="http://schemas.microsoft.com/office/drawing/2014/main" id="{66E639CD-33F2-40E0-A81A-A853E3452753}"/>
                </a:ext>
              </a:extLst>
            </p:cNvPr>
            <p:cNvSpPr/>
            <p:nvPr/>
          </p:nvSpPr>
          <p:spPr>
            <a:xfrm>
              <a:off x="525470" y="2553662"/>
              <a:ext cx="2553923" cy="565167"/>
            </a:xfrm>
            <a:prstGeom prst="roundRect">
              <a:avLst/>
            </a:prstGeom>
            <a:solidFill>
              <a:srgbClr val="C15512"/>
            </a:solidFill>
            <a:ln>
              <a:solidFill>
                <a:srgbClr val="C155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Traveler Information</a:t>
              </a:r>
            </a:p>
          </p:txBody>
        </p:sp>
        <p:sp>
          <p:nvSpPr>
            <p:cNvPr id="159" name="Rectangle: Rounded Corners 158">
              <a:extLst>
                <a:ext uri="{FF2B5EF4-FFF2-40B4-BE49-F238E27FC236}">
                  <a16:creationId xmlns:a16="http://schemas.microsoft.com/office/drawing/2014/main" id="{9AA53B8B-953D-4A36-BA09-80C9D0B38DCF}"/>
                </a:ext>
              </a:extLst>
            </p:cNvPr>
            <p:cNvSpPr/>
            <p:nvPr/>
          </p:nvSpPr>
          <p:spPr>
            <a:xfrm>
              <a:off x="525471" y="3247695"/>
              <a:ext cx="2553923"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prstClr val="white"/>
                  </a:solidFill>
                  <a:latin typeface="Calibri" panose="020F0502020204030204"/>
                </a:rPr>
                <a:t>Emergency Response and Resiliency</a:t>
              </a:r>
            </a:p>
          </p:txBody>
        </p:sp>
        <p:sp>
          <p:nvSpPr>
            <p:cNvPr id="160" name="Rectangle: Rounded Corners 159">
              <a:extLst>
                <a:ext uri="{FF2B5EF4-FFF2-40B4-BE49-F238E27FC236}">
                  <a16:creationId xmlns:a16="http://schemas.microsoft.com/office/drawing/2014/main" id="{3FDD99EF-FF4A-412C-B828-8F046B9CCD66}"/>
                </a:ext>
              </a:extLst>
            </p:cNvPr>
            <p:cNvSpPr/>
            <p:nvPr/>
          </p:nvSpPr>
          <p:spPr>
            <a:xfrm>
              <a:off x="525470" y="4224311"/>
              <a:ext cx="2553923" cy="565167"/>
            </a:xfrm>
            <a:prstGeom prst="roundRect">
              <a:avLst/>
            </a:prstGeom>
            <a:solidFill>
              <a:srgbClr val="44546A"/>
            </a:solidFill>
            <a:ln w="9525" cap="flat">
              <a:solidFill>
                <a:srgbClr val="44546A"/>
              </a:solidFill>
              <a:prstDash val="solid"/>
              <a:miter/>
            </a:ln>
          </p:spPr>
          <p:txBody>
            <a:bodyPr rtlCol="0" anchor="ctr"/>
            <a:lstStyle/>
            <a:p>
              <a:pPr algn="ctr"/>
              <a:r>
                <a:rPr lang="en-US" sz="1200">
                  <a:solidFill>
                    <a:prstClr val="white"/>
                  </a:solidFill>
                  <a:latin typeface="Calibri" panose="020F0502020204030204"/>
                </a:rPr>
                <a:t>Data Management</a:t>
              </a:r>
            </a:p>
          </p:txBody>
        </p:sp>
        <p:cxnSp>
          <p:nvCxnSpPr>
            <p:cNvPr id="170" name="Straight Arrow Connector 169">
              <a:extLst>
                <a:ext uri="{FF2B5EF4-FFF2-40B4-BE49-F238E27FC236}">
                  <a16:creationId xmlns:a16="http://schemas.microsoft.com/office/drawing/2014/main" id="{D6232561-7866-4C20-93FA-A3CB4BC72C7F}"/>
                </a:ext>
              </a:extLst>
            </p:cNvPr>
            <p:cNvCxnSpPr>
              <a:cxnSpLocks/>
              <a:stCxn id="156" idx="3"/>
              <a:endCxn id="41" idx="1"/>
            </p:cNvCxnSpPr>
            <p:nvPr/>
          </p:nvCxnSpPr>
          <p:spPr>
            <a:xfrm>
              <a:off x="3079393" y="1448180"/>
              <a:ext cx="6964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D643154-EEBE-4E32-AFED-29C1B2F7CF75}"/>
                </a:ext>
              </a:extLst>
            </p:cNvPr>
            <p:cNvCxnSpPr>
              <a:cxnSpLocks/>
              <a:stCxn id="157" idx="3"/>
              <a:endCxn id="54" idx="1"/>
            </p:cNvCxnSpPr>
            <p:nvPr/>
          </p:nvCxnSpPr>
          <p:spPr>
            <a:xfrm>
              <a:off x="3079394" y="2142213"/>
              <a:ext cx="6964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6538CC46-61B5-476E-A484-B0A257AB37AA}"/>
                </a:ext>
              </a:extLst>
            </p:cNvPr>
            <p:cNvCxnSpPr>
              <a:cxnSpLocks/>
              <a:stCxn id="158" idx="3"/>
              <a:endCxn id="57" idx="1"/>
            </p:cNvCxnSpPr>
            <p:nvPr/>
          </p:nvCxnSpPr>
          <p:spPr>
            <a:xfrm>
              <a:off x="3079393" y="2836246"/>
              <a:ext cx="6964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632F63B1-D935-4404-A508-A0B7D97C1F80}"/>
                </a:ext>
              </a:extLst>
            </p:cNvPr>
            <p:cNvCxnSpPr>
              <a:cxnSpLocks/>
              <a:stCxn id="159" idx="3"/>
              <a:endCxn id="60" idx="1"/>
            </p:cNvCxnSpPr>
            <p:nvPr/>
          </p:nvCxnSpPr>
          <p:spPr>
            <a:xfrm>
              <a:off x="3079394" y="3530279"/>
              <a:ext cx="69646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3" name="Connector: Elbow 182">
              <a:extLst>
                <a:ext uri="{FF2B5EF4-FFF2-40B4-BE49-F238E27FC236}">
                  <a16:creationId xmlns:a16="http://schemas.microsoft.com/office/drawing/2014/main" id="{4901CA9C-16C7-42A4-973F-432C9ABC37C3}"/>
                </a:ext>
              </a:extLst>
            </p:cNvPr>
            <p:cNvCxnSpPr>
              <a:stCxn id="160" idx="3"/>
              <a:endCxn id="63" idx="1"/>
            </p:cNvCxnSpPr>
            <p:nvPr/>
          </p:nvCxnSpPr>
          <p:spPr>
            <a:xfrm flipV="1">
              <a:off x="3079393" y="4224312"/>
              <a:ext cx="696466" cy="282583"/>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F6E3F48E-D248-4FEA-A391-122BA1386796}"/>
                </a:ext>
              </a:extLst>
            </p:cNvPr>
            <p:cNvCxnSpPr>
              <a:stCxn id="160" idx="3"/>
              <a:endCxn id="66" idx="1"/>
            </p:cNvCxnSpPr>
            <p:nvPr/>
          </p:nvCxnSpPr>
          <p:spPr>
            <a:xfrm>
              <a:off x="3079393" y="4506895"/>
              <a:ext cx="696466" cy="41145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86" name="Title 1">
            <a:extLst>
              <a:ext uri="{FF2B5EF4-FFF2-40B4-BE49-F238E27FC236}">
                <a16:creationId xmlns:a16="http://schemas.microsoft.com/office/drawing/2014/main" id="{710FCB21-B715-4633-870B-C8BDA355CB25}"/>
              </a:ext>
            </a:extLst>
          </p:cNvPr>
          <p:cNvSpPr txBox="1">
            <a:spLocks/>
          </p:cNvSpPr>
          <p:nvPr/>
        </p:nvSpPr>
        <p:spPr>
          <a:xfrm>
            <a:off x="528216" y="5721816"/>
            <a:ext cx="5801567" cy="303356"/>
          </a:xfrm>
          <a:prstGeom prst="rect">
            <a:avLst/>
          </a:prstGeom>
          <a:solidFill>
            <a:schemeClr val="tx1">
              <a:lumMod val="50000"/>
            </a:schemeClr>
          </a:solidFill>
          <a:ln>
            <a:solidFill>
              <a:schemeClr val="tx1">
                <a:lumMod val="50000"/>
              </a:schemeClr>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Project List</a:t>
            </a:r>
          </a:p>
        </p:txBody>
      </p:sp>
      <p:sp>
        <p:nvSpPr>
          <p:cNvPr id="187" name="Rectangle 186">
            <a:extLst>
              <a:ext uri="{FF2B5EF4-FFF2-40B4-BE49-F238E27FC236}">
                <a16:creationId xmlns:a16="http://schemas.microsoft.com/office/drawing/2014/main" id="{AC2DACF6-32F2-4F25-9B78-E58AD2271DCE}"/>
              </a:ext>
            </a:extLst>
          </p:cNvPr>
          <p:cNvSpPr/>
          <p:nvPr/>
        </p:nvSpPr>
        <p:spPr>
          <a:xfrm>
            <a:off x="528216" y="6153837"/>
            <a:ext cx="5801567" cy="2641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Performance Measure Focused Projects</a:t>
            </a:r>
          </a:p>
          <a:p>
            <a:pPr algn="ctr"/>
            <a:r>
              <a:rPr lang="en-US"/>
              <a:t>Risk Identification</a:t>
            </a:r>
          </a:p>
        </p:txBody>
      </p:sp>
    </p:spTree>
    <p:extLst>
      <p:ext uri="{BB962C8B-B14F-4D97-AF65-F5344CB8AC3E}">
        <p14:creationId xmlns:p14="http://schemas.microsoft.com/office/powerpoint/2010/main" val="37923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EAD15F-C316-46D2-AE1F-8700D9039D2A}"/>
              </a:ext>
            </a:extLst>
          </p:cNvPr>
          <p:cNvSpPr txBox="1">
            <a:spLocks/>
          </p:cNvSpPr>
          <p:nvPr/>
        </p:nvSpPr>
        <p:spPr>
          <a:xfrm>
            <a:off x="528215" y="352172"/>
            <a:ext cx="5801567" cy="303355"/>
          </a:xfrm>
          <a:prstGeom prst="rect">
            <a:avLst/>
          </a:prstGeom>
          <a:solidFill>
            <a:schemeClr val="tx1">
              <a:lumMod val="50000"/>
            </a:schemeClr>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Weather Sensors</a:t>
            </a:r>
          </a:p>
        </p:txBody>
      </p:sp>
      <p:sp>
        <p:nvSpPr>
          <p:cNvPr id="65" name="Rectangle 64">
            <a:extLst>
              <a:ext uri="{FF2B5EF4-FFF2-40B4-BE49-F238E27FC236}">
                <a16:creationId xmlns:a16="http://schemas.microsoft.com/office/drawing/2014/main" id="{6AFBC3CE-D96A-4A6D-97BB-79EBB9F0BEBD}"/>
              </a:ext>
            </a:extLst>
          </p:cNvPr>
          <p:cNvSpPr/>
          <p:nvPr/>
        </p:nvSpPr>
        <p:spPr>
          <a:xfrm>
            <a:off x="528217" y="1209007"/>
            <a:ext cx="5801566" cy="3671751"/>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Aft>
                <a:spcPts val="300"/>
              </a:spcAft>
              <a:buFont typeface="Arial" panose="020B0604020202020204" pitchFamily="34" charset="0"/>
              <a:buChar char="•"/>
            </a:pPr>
            <a:r>
              <a:rPr lang="en-US" sz="1200" dirty="0" err="1">
                <a:solidFill>
                  <a:srgbClr val="000000"/>
                </a:solidFill>
                <a:latin typeface="Arial" panose="020B0604020202020204" pitchFamily="34" charset="0"/>
                <a:cs typeface="Arial" panose="020B0604020202020204" pitchFamily="34" charset="0"/>
              </a:rPr>
              <a:t>Alastar</a:t>
            </a:r>
            <a:r>
              <a:rPr lang="en-US" sz="1200" dirty="0">
                <a:solidFill>
                  <a:srgbClr val="000000"/>
                </a:solidFill>
                <a:latin typeface="Arial" panose="020B0604020202020204" pitchFamily="34" charset="0"/>
                <a:cs typeface="Arial" panose="020B0604020202020204" pitchFamily="34" charset="0"/>
              </a:rPr>
              <a:t> program </a:t>
            </a:r>
          </a:p>
          <a:p>
            <a:pPr marL="628650" lvl="1"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Combined data sources including flooding/king tide sensors, camera feeds, emergency vehicle location data, and operates as an “operating theater”</a:t>
            </a:r>
          </a:p>
          <a:p>
            <a:pPr marL="171450"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District 6</a:t>
            </a:r>
          </a:p>
          <a:p>
            <a:pPr marL="628650" lvl="1"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Road temperature sensors with sharing capabilities</a:t>
            </a:r>
          </a:p>
          <a:p>
            <a:pPr marL="628650" lvl="1"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Benefits seen with the potential of sharing wind data and ice sensors for maintenance and road condition awareness</a:t>
            </a:r>
          </a:p>
          <a:p>
            <a:pPr marL="171450"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City of Charleston</a:t>
            </a:r>
          </a:p>
          <a:p>
            <a:pPr marL="628650" lvl="1" indent="-171450">
              <a:spcAft>
                <a:spcPts val="300"/>
              </a:spcAft>
              <a:buFont typeface="Arial" panose="020B0604020202020204" pitchFamily="34" charset="0"/>
              <a:buChar char="•"/>
            </a:pPr>
            <a:r>
              <a:rPr lang="en-US" sz="1200" dirty="0" err="1">
                <a:solidFill>
                  <a:srgbClr val="000000"/>
                </a:solidFill>
                <a:latin typeface="Arial" panose="020B0604020202020204" pitchFamily="34" charset="0"/>
                <a:cs typeface="Arial" panose="020B0604020202020204" pitchFamily="34" charset="0"/>
              </a:rPr>
              <a:t>TIDEeye</a:t>
            </a:r>
            <a:r>
              <a:rPr lang="en-US" sz="1200" dirty="0">
                <a:solidFill>
                  <a:srgbClr val="000000"/>
                </a:solidFill>
                <a:latin typeface="Arial" panose="020B0604020202020204" pitchFamily="34" charset="0"/>
                <a:cs typeface="Arial" panose="020B0604020202020204" pitchFamily="34" charset="0"/>
              </a:rPr>
              <a:t> outlines flooded areas</a:t>
            </a:r>
          </a:p>
          <a:p>
            <a:pPr marL="628650" lvl="1"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Compatible with Waze and can notify alerts through app </a:t>
            </a:r>
          </a:p>
          <a:p>
            <a:pPr marL="171450"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SCDOT uses technology resources such as portable changeable message signs, cameras, congestion motoring and SHEP during inclement weather emergencies</a:t>
            </a:r>
          </a:p>
          <a:p>
            <a:pPr marL="171450"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Flood sensors could be an additional benefit to CARTA as flooding becomes more of a concern</a:t>
            </a:r>
          </a:p>
          <a:p>
            <a:pPr marL="628650" lvl="1" indent="-171450">
              <a:spcAft>
                <a:spcPts val="3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Can help communicate potential stops that might be skipped</a:t>
            </a:r>
          </a:p>
          <a:p>
            <a:pPr marL="628650" lvl="1" indent="-171450">
              <a:spcAft>
                <a:spcPts val="300"/>
              </a:spcAft>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a:p>
            <a:pPr marL="628650" lvl="1" indent="-171450">
              <a:spcAft>
                <a:spcPts val="300"/>
              </a:spcAft>
              <a:buFont typeface="Arial" panose="020B0604020202020204" pitchFamily="34" charset="0"/>
              <a:buChar char="•"/>
            </a:pPr>
            <a:endParaRPr lang="en-US" sz="1200" dirty="0">
              <a:solidFill>
                <a:srgbClr val="000000"/>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7E6FF4B-D903-4594-AA0F-696CA9E8D99B}"/>
              </a:ext>
            </a:extLst>
          </p:cNvPr>
          <p:cNvSpPr txBox="1">
            <a:spLocks/>
          </p:cNvSpPr>
          <p:nvPr/>
        </p:nvSpPr>
        <p:spPr>
          <a:xfrm>
            <a:off x="528215" y="780589"/>
            <a:ext cx="5801567" cy="303355"/>
          </a:xfrm>
          <a:prstGeom prst="rect">
            <a:avLst/>
          </a:prstGeom>
          <a:solidFill>
            <a:schemeClr val="tx1">
              <a:lumMod val="50000"/>
            </a:schemeClr>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Baseline Inventory - Summary</a:t>
            </a:r>
          </a:p>
        </p:txBody>
      </p:sp>
    </p:spTree>
    <p:extLst>
      <p:ext uri="{BB962C8B-B14F-4D97-AF65-F5344CB8AC3E}">
        <p14:creationId xmlns:p14="http://schemas.microsoft.com/office/powerpoint/2010/main" val="1867879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rgbClr val="C15512"/>
          </a:solidFill>
          <a:ln>
            <a:solidFill>
              <a:srgbClr val="C15512"/>
            </a:solidFill>
          </a:ln>
        </p:spPr>
        <p:txBody>
          <a:bodyPr/>
          <a:lstStyle/>
          <a:p>
            <a:r>
              <a:rPr lang="en-US" dirty="0"/>
              <a:t>Transit</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rgbClr val="C15512"/>
          </a:solidFill>
          <a:ln>
            <a:solidFill>
              <a:srgbClr val="C15512"/>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10" name="Title 1">
            <a:extLst>
              <a:ext uri="{FF2B5EF4-FFF2-40B4-BE49-F238E27FC236}">
                <a16:creationId xmlns:a16="http://schemas.microsoft.com/office/drawing/2014/main" id="{B6C7D0B1-47CE-416D-8A52-10C08844A189}"/>
              </a:ext>
            </a:extLst>
          </p:cNvPr>
          <p:cNvSpPr txBox="1">
            <a:spLocks/>
          </p:cNvSpPr>
          <p:nvPr/>
        </p:nvSpPr>
        <p:spPr>
          <a:xfrm>
            <a:off x="528218" y="1636780"/>
            <a:ext cx="5801567" cy="204545"/>
          </a:xfrm>
          <a:prstGeom prst="rect">
            <a:avLst/>
          </a:prstGeom>
          <a:solidFill>
            <a:srgbClr val="F5BC99"/>
          </a:solidFill>
          <a:ln w="19050">
            <a:solidFill>
              <a:srgbClr val="C1551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dirty="0">
                <a:solidFill>
                  <a:schemeClr val="tx1">
                    <a:lumMod val="50000"/>
                  </a:schemeClr>
                </a:solidFill>
              </a:rPr>
              <a:t>CARTA</a:t>
            </a:r>
          </a:p>
        </p:txBody>
      </p:sp>
      <p:sp>
        <p:nvSpPr>
          <p:cNvPr id="11" name="Title 1">
            <a:extLst>
              <a:ext uri="{FF2B5EF4-FFF2-40B4-BE49-F238E27FC236}">
                <a16:creationId xmlns:a16="http://schemas.microsoft.com/office/drawing/2014/main" id="{91A5AF76-D84D-4288-94AF-71F07FF744C1}"/>
              </a:ext>
            </a:extLst>
          </p:cNvPr>
          <p:cNvSpPr txBox="1">
            <a:spLocks/>
          </p:cNvSpPr>
          <p:nvPr/>
        </p:nvSpPr>
        <p:spPr>
          <a:xfrm>
            <a:off x="528220" y="1962125"/>
            <a:ext cx="5801565" cy="3533490"/>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marL="171450" indent="-171450">
              <a:buFont typeface="Arial" panose="020B0604020202020204" pitchFamily="34" charset="0"/>
              <a:buChar char="•"/>
            </a:pPr>
            <a:r>
              <a:rPr lang="en-US" sz="1100" b="0" dirty="0">
                <a:solidFill>
                  <a:schemeClr val="tx1">
                    <a:lumMod val="50000"/>
                  </a:schemeClr>
                </a:solidFill>
              </a:rPr>
              <a:t>Services the tri-country area with 25 routes</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Regular Routes</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Express Routes</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Downtown Area Shuttles (DASH) Routes </a:t>
            </a:r>
            <a:endParaRPr lang="en-US" sz="1100" dirty="0">
              <a:solidFill>
                <a:schemeClr val="tx1">
                  <a:lumMod val="50000"/>
                </a:schemeClr>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Airport Route </a:t>
            </a:r>
          </a:p>
          <a:p>
            <a:pPr marL="628650" lvl="1" indent="-171450">
              <a:buFont typeface="Arial" panose="020B0604020202020204" pitchFamily="34" charset="0"/>
              <a:buChar char="•"/>
            </a:pPr>
            <a:r>
              <a:rPr lang="en-US" sz="1100" dirty="0">
                <a:solidFill>
                  <a:schemeClr val="tx1">
                    <a:lumMod val="50000"/>
                  </a:schemeClr>
                </a:solidFill>
                <a:latin typeface="Arial" panose="020B0604020202020204" pitchFamily="34" charset="0"/>
                <a:cs typeface="Arial" panose="020B0604020202020204" pitchFamily="34" charset="0"/>
              </a:rPr>
              <a:t>CARTA OnDemand (partnership with Uber to serve seniors and Tel-A-Ride paratransit customers)	</a:t>
            </a:r>
            <a:endParaRPr lang="en-US" sz="1100" b="0" dirty="0">
              <a:solidFill>
                <a:schemeClr val="tx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0" dirty="0">
                <a:solidFill>
                  <a:schemeClr val="tx1">
                    <a:lumMod val="50000"/>
                  </a:schemeClr>
                </a:solidFill>
              </a:rPr>
              <a:t>Veolia dispatching software used</a:t>
            </a:r>
          </a:p>
          <a:p>
            <a:pPr marL="628650" lvl="1" indent="-171450">
              <a:buFont typeface="Arial" panose="020B0604020202020204" pitchFamily="34" charset="0"/>
              <a:buChar char="•"/>
            </a:pPr>
            <a:r>
              <a:rPr lang="en-US" sz="1100" dirty="0">
                <a:solidFill>
                  <a:schemeClr val="tx1">
                    <a:lumMod val="50000"/>
                  </a:schemeClr>
                </a:solidFill>
                <a:latin typeface="Arial" panose="020B0604020202020204" pitchFamily="34" charset="0"/>
                <a:cs typeface="Arial" panose="020B0604020202020204" pitchFamily="34" charset="0"/>
              </a:rPr>
              <a:t>Drivers sign into </a:t>
            </a:r>
            <a:r>
              <a:rPr lang="en-US" sz="1100" dirty="0" err="1">
                <a:solidFill>
                  <a:schemeClr val="tx1">
                    <a:lumMod val="50000"/>
                  </a:schemeClr>
                </a:solidFill>
                <a:latin typeface="Arial" panose="020B0604020202020204" pitchFamily="34" charset="0"/>
                <a:cs typeface="Arial" panose="020B0604020202020204" pitchFamily="34" charset="0"/>
              </a:rPr>
              <a:t>Syncromatic</a:t>
            </a:r>
            <a:r>
              <a:rPr lang="en-US" sz="1100" dirty="0">
                <a:solidFill>
                  <a:schemeClr val="tx1">
                    <a:lumMod val="50000"/>
                  </a:schemeClr>
                </a:solidFill>
                <a:latin typeface="Arial" panose="020B0604020202020204" pitchFamily="34" charset="0"/>
                <a:cs typeface="Arial" panose="020B0604020202020204" pitchFamily="34" charset="0"/>
              </a:rPr>
              <a:t> software through an on-board tablet that integrates with the vehicle head box and fare box</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CARTA Swiftly software shows vehicle locations </a:t>
            </a:r>
          </a:p>
          <a:p>
            <a:pPr marL="171450" indent="-171450">
              <a:buFont typeface="Arial" panose="020B0604020202020204" pitchFamily="34" charset="0"/>
              <a:buChar char="•"/>
            </a:pPr>
            <a:r>
              <a:rPr lang="en-US" sz="1100" b="0" dirty="0">
                <a:solidFill>
                  <a:schemeClr val="tx1">
                    <a:lumMod val="50000"/>
                  </a:schemeClr>
                </a:solidFill>
              </a:rPr>
              <a:t>Existing automated voice enunciator and visual display for next stop incorporated on some buses</a:t>
            </a:r>
          </a:p>
          <a:p>
            <a:pPr marL="171450" indent="-171450">
              <a:buFont typeface="Arial" panose="020B0604020202020204" pitchFamily="34" charset="0"/>
              <a:buChar char="•"/>
            </a:pPr>
            <a:r>
              <a:rPr lang="en-US" sz="1100" b="0" dirty="0">
                <a:solidFill>
                  <a:schemeClr val="tx1">
                    <a:lumMod val="50000"/>
                  </a:schemeClr>
                </a:solidFill>
              </a:rPr>
              <a:t>Performance Monitoring Criteria</a:t>
            </a:r>
          </a:p>
          <a:p>
            <a:pPr marL="628650" lvl="1" indent="-171450">
              <a:buFont typeface="Arial" panose="020B0604020202020204" pitchFamily="34" charset="0"/>
              <a:buChar char="•"/>
            </a:pPr>
            <a:r>
              <a:rPr lang="en-US" sz="1100" dirty="0">
                <a:solidFill>
                  <a:schemeClr val="tx1">
                    <a:lumMod val="50000"/>
                  </a:schemeClr>
                </a:solidFill>
                <a:latin typeface="Arial" panose="020B0604020202020204" pitchFamily="34" charset="0"/>
                <a:cs typeface="Arial" panose="020B0604020202020204" pitchFamily="34" charset="0"/>
              </a:rPr>
              <a:t>Full Buses</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Delays (Start time of delay, end time of delay</a:t>
            </a:r>
            <a:r>
              <a:rPr lang="en-US" sz="1100" dirty="0">
                <a:solidFill>
                  <a:schemeClr val="tx1">
                    <a:lumMod val="50000"/>
                  </a:schemeClr>
                </a:solidFill>
                <a:latin typeface="Arial" panose="020B0604020202020204" pitchFamily="34" charset="0"/>
                <a:cs typeface="Arial" panose="020B0604020202020204" pitchFamily="34" charset="0"/>
              </a:rPr>
              <a:t>, reason for delay – train/congestion/incidents/bridge/if detoured)</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Driver “call</a:t>
            </a:r>
            <a:r>
              <a:rPr lang="en-US" sz="1100" dirty="0">
                <a:solidFill>
                  <a:schemeClr val="tx1">
                    <a:lumMod val="50000"/>
                  </a:schemeClr>
                </a:solidFill>
                <a:latin typeface="Arial" panose="020B0604020202020204" pitchFamily="34" charset="0"/>
                <a:cs typeface="Arial" panose="020B0604020202020204" pitchFamily="34" charset="0"/>
              </a:rPr>
              <a:t>-offs” (drivers unable to work because of sickness/absence) </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Bus swaps for m</a:t>
            </a:r>
            <a:r>
              <a:rPr lang="en-US" sz="1100" dirty="0">
                <a:solidFill>
                  <a:schemeClr val="tx1">
                    <a:lumMod val="50000"/>
                  </a:schemeClr>
                </a:solidFill>
                <a:latin typeface="Arial" panose="020B0604020202020204" pitchFamily="34" charset="0"/>
                <a:cs typeface="Arial" panose="020B0604020202020204" pitchFamily="34" charset="0"/>
              </a:rPr>
              <a:t>echanical issues or biohazard accidents</a:t>
            </a:r>
          </a:p>
          <a:p>
            <a:pPr marL="628650" lvl="1" indent="-171450">
              <a:buFont typeface="Arial" panose="020B0604020202020204" pitchFamily="34" charset="0"/>
              <a:buChar char="•"/>
            </a:pPr>
            <a:r>
              <a:rPr lang="en-US" sz="1100" b="0" dirty="0">
                <a:solidFill>
                  <a:schemeClr val="tx1">
                    <a:lumMod val="50000"/>
                  </a:schemeClr>
                </a:solidFill>
                <a:latin typeface="Arial" panose="020B0604020202020204" pitchFamily="34" charset="0"/>
                <a:cs typeface="Arial" panose="020B0604020202020204" pitchFamily="34" charset="0"/>
              </a:rPr>
              <a:t>Wheel</a:t>
            </a:r>
            <a:r>
              <a:rPr lang="en-US" sz="1100" dirty="0">
                <a:solidFill>
                  <a:schemeClr val="tx1">
                    <a:lumMod val="50000"/>
                  </a:schemeClr>
                </a:solidFill>
                <a:latin typeface="Arial" panose="020B0604020202020204" pitchFamily="34" charset="0"/>
                <a:cs typeface="Arial" panose="020B0604020202020204" pitchFamily="34" charset="0"/>
              </a:rPr>
              <a:t>chair user denials of lap belt </a:t>
            </a:r>
            <a:endParaRPr lang="en-US" sz="1100" b="0" dirty="0">
              <a:solidFill>
                <a:schemeClr val="tx1">
                  <a:lumMod val="5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100" b="0" dirty="0">
              <a:solidFill>
                <a:schemeClr val="tx1">
                  <a:lumMod val="50000"/>
                </a:schemeClr>
              </a:solidFill>
            </a:endParaRPr>
          </a:p>
        </p:txBody>
      </p:sp>
      <p:sp>
        <p:nvSpPr>
          <p:cNvPr id="6" name="Title 1">
            <a:extLst>
              <a:ext uri="{FF2B5EF4-FFF2-40B4-BE49-F238E27FC236}">
                <a16:creationId xmlns:a16="http://schemas.microsoft.com/office/drawing/2014/main" id="{6E2DA66B-6877-4CE2-B948-D8AAC0C994A9}"/>
              </a:ext>
            </a:extLst>
          </p:cNvPr>
          <p:cNvSpPr txBox="1">
            <a:spLocks/>
          </p:cNvSpPr>
          <p:nvPr/>
        </p:nvSpPr>
        <p:spPr>
          <a:xfrm>
            <a:off x="528216" y="5616415"/>
            <a:ext cx="5801567" cy="204545"/>
          </a:xfrm>
          <a:prstGeom prst="rect">
            <a:avLst/>
          </a:prstGeom>
          <a:solidFill>
            <a:srgbClr val="F5BC99"/>
          </a:solidFill>
          <a:ln w="19050">
            <a:solidFill>
              <a:srgbClr val="C1551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dirty="0">
                <a:solidFill>
                  <a:schemeClr val="tx1">
                    <a:lumMod val="50000"/>
                  </a:schemeClr>
                </a:solidFill>
              </a:rPr>
              <a:t>Lowcountry Rapid Transit (LCRT) - In Planning Development</a:t>
            </a:r>
          </a:p>
        </p:txBody>
      </p:sp>
      <p:sp>
        <p:nvSpPr>
          <p:cNvPr id="7" name="Title 1">
            <a:extLst>
              <a:ext uri="{FF2B5EF4-FFF2-40B4-BE49-F238E27FC236}">
                <a16:creationId xmlns:a16="http://schemas.microsoft.com/office/drawing/2014/main" id="{4D70360E-27AE-4C67-BDD5-61DE3DBE7B9D}"/>
              </a:ext>
            </a:extLst>
          </p:cNvPr>
          <p:cNvSpPr txBox="1">
            <a:spLocks/>
          </p:cNvSpPr>
          <p:nvPr/>
        </p:nvSpPr>
        <p:spPr>
          <a:xfrm>
            <a:off x="528218" y="5941760"/>
            <a:ext cx="5801565" cy="2750978"/>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marL="171450" indent="-171450">
              <a:buFont typeface="Arial" panose="020B0604020202020204" pitchFamily="34" charset="0"/>
              <a:buChar char="•"/>
            </a:pPr>
            <a:r>
              <a:rPr lang="en-US" sz="1100" b="0" dirty="0">
                <a:solidFill>
                  <a:schemeClr val="tx1">
                    <a:lumMod val="50000"/>
                  </a:schemeClr>
                </a:solidFill>
              </a:rPr>
              <a:t>Proposed to be a 21.3-mile rapid transit system</a:t>
            </a:r>
          </a:p>
          <a:p>
            <a:pPr marL="171450" indent="-171450">
              <a:buFont typeface="Arial" panose="020B0604020202020204" pitchFamily="34" charset="0"/>
              <a:buChar char="•"/>
            </a:pPr>
            <a:r>
              <a:rPr lang="en-US" sz="1100" b="0" dirty="0">
                <a:solidFill>
                  <a:schemeClr val="tx1">
                    <a:lumMod val="50000"/>
                  </a:schemeClr>
                </a:solidFill>
              </a:rPr>
              <a:t>68 existing signalized intersections proposed in Charleston, North Charleston, and Ladson  </a:t>
            </a:r>
          </a:p>
          <a:p>
            <a:pPr marL="171450" indent="-171450">
              <a:buFont typeface="Arial" panose="020B0604020202020204" pitchFamily="34" charset="0"/>
              <a:buChar char="•"/>
            </a:pPr>
            <a:r>
              <a:rPr lang="en-US" sz="1100" b="0" dirty="0">
                <a:solidFill>
                  <a:schemeClr val="tx1">
                    <a:lumMod val="50000"/>
                  </a:schemeClr>
                </a:solidFill>
              </a:rPr>
              <a:t>30% design plans and cost estimates submitted to Federal Transit Administration (FTA) January 2022</a:t>
            </a:r>
          </a:p>
          <a:p>
            <a:pPr marL="171450" indent="-171450">
              <a:buFont typeface="Arial" panose="020B0604020202020204" pitchFamily="34" charset="0"/>
              <a:buChar char="•"/>
            </a:pPr>
            <a:r>
              <a:rPr lang="en-US" sz="1100" b="0" dirty="0">
                <a:solidFill>
                  <a:schemeClr val="tx1">
                    <a:lumMod val="50000"/>
                  </a:schemeClr>
                </a:solidFill>
              </a:rPr>
              <a:t>FTA has approved the project to enter the New Starts Engineering phase of the Capital Investment Grants Program in July 2022</a:t>
            </a:r>
          </a:p>
          <a:p>
            <a:pPr marL="171450" indent="-171450">
              <a:buFont typeface="Arial" panose="020B0604020202020204" pitchFamily="34" charset="0"/>
              <a:buChar char="•"/>
            </a:pPr>
            <a:r>
              <a:rPr lang="en-US" sz="1100" b="0" dirty="0">
                <a:solidFill>
                  <a:schemeClr val="tx1">
                    <a:lumMod val="50000"/>
                  </a:schemeClr>
                </a:solidFill>
              </a:rPr>
              <a:t>In November 2022, an intergovernmental agreement (IGA) was signed between BCDCOG, SCDOT, Charleston Country, and CARTA</a:t>
            </a:r>
          </a:p>
          <a:p>
            <a:pPr marL="171450" indent="-171450">
              <a:buFont typeface="Arial" panose="020B0604020202020204" pitchFamily="34" charset="0"/>
              <a:buChar char="•"/>
            </a:pPr>
            <a:r>
              <a:rPr lang="en-US" sz="1100" b="0" dirty="0">
                <a:solidFill>
                  <a:schemeClr val="tx1">
                    <a:lumMod val="50000"/>
                  </a:schemeClr>
                </a:solidFill>
              </a:rPr>
              <a:t>Transit Signal Priority is a tactical focus that supports the goal of the LCRT</a:t>
            </a:r>
          </a:p>
          <a:p>
            <a:pPr marL="628650" lvl="1" indent="-171450">
              <a:buFont typeface="Arial" panose="020B0604020202020204" pitchFamily="34" charset="0"/>
              <a:buChar char="•"/>
            </a:pPr>
            <a:r>
              <a:rPr lang="en-US" sz="1100" dirty="0">
                <a:solidFill>
                  <a:schemeClr val="tx1">
                    <a:lumMod val="50000"/>
                  </a:schemeClr>
                </a:solidFill>
                <a:latin typeface="Arial" panose="020B0604020202020204" pitchFamily="34" charset="0"/>
                <a:cs typeface="Arial" panose="020B0604020202020204" pitchFamily="34" charset="0"/>
              </a:rPr>
              <a:t>Process by which transit vehicles are given operating priority through a signalized intersection </a:t>
            </a:r>
          </a:p>
          <a:p>
            <a:pPr marL="628650" lvl="1" indent="-171450">
              <a:buFont typeface="Arial" panose="020B0604020202020204" pitchFamily="34" charset="0"/>
              <a:buChar char="•"/>
            </a:pPr>
            <a:r>
              <a:rPr lang="en-US" sz="1100" dirty="0">
                <a:solidFill>
                  <a:schemeClr val="tx1">
                    <a:lumMod val="50000"/>
                  </a:schemeClr>
                </a:solidFill>
                <a:latin typeface="Arial" panose="020B0604020202020204" pitchFamily="34" charset="0"/>
                <a:cs typeface="Arial" panose="020B0604020202020204" pitchFamily="34" charset="0"/>
              </a:rPr>
              <a:t>Priority is achieved through an extension of green time when an approaching  bus is behind schedule </a:t>
            </a:r>
            <a:endParaRPr lang="en-US" sz="1100" b="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435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rgbClr val="C15512"/>
          </a:solidFill>
          <a:ln>
            <a:solidFill>
              <a:srgbClr val="C15512"/>
            </a:solidFill>
          </a:ln>
        </p:spPr>
        <p:txBody>
          <a:bodyPr/>
          <a:lstStyle/>
          <a:p>
            <a:r>
              <a:rPr lang="en-US" dirty="0"/>
              <a:t>Freight and Port Management </a:t>
            </a:r>
          </a:p>
        </p:txBody>
      </p:sp>
      <p:sp>
        <p:nvSpPr>
          <p:cNvPr id="11" name="Title 1">
            <a:extLst>
              <a:ext uri="{FF2B5EF4-FFF2-40B4-BE49-F238E27FC236}">
                <a16:creationId xmlns:a16="http://schemas.microsoft.com/office/drawing/2014/main" id="{91A5AF76-D84D-4288-94AF-71F07FF744C1}"/>
              </a:ext>
            </a:extLst>
          </p:cNvPr>
          <p:cNvSpPr txBox="1">
            <a:spLocks/>
          </p:cNvSpPr>
          <p:nvPr/>
        </p:nvSpPr>
        <p:spPr>
          <a:xfrm>
            <a:off x="528220" y="1962124"/>
            <a:ext cx="5801565" cy="3025511"/>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Millions of freight tons (worth $B) travel the region’s multimodal freight transportation infrastructure annually</a:t>
            </a:r>
          </a:p>
          <a:p>
            <a:pPr marL="628650" lvl="1" indent="-171450">
              <a:spcAft>
                <a:spcPts val="300"/>
              </a:spcAft>
              <a:buFont typeface="Arial" panose="020B0604020202020204" pitchFamily="34" charset="0"/>
              <a:buChar char="•"/>
            </a:pPr>
            <a:r>
              <a:rPr lang="en-US" sz="1100" b="0" dirty="0">
                <a:solidFill>
                  <a:schemeClr val="tx1">
                    <a:lumMod val="50000"/>
                  </a:schemeClr>
                </a:solidFill>
                <a:latin typeface="Arial (heading)"/>
              </a:rPr>
              <a:t>Approximately 38% of the region’s economy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Approximately 18% of the state’s economy</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Multimodal network provides BCD businesses with access to domestic and global supplies, facilities, and markets</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79% of freight tonnage moves through the region via trucks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The remaining 21% is transported via rail </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Possible truck technology applications</a:t>
            </a:r>
          </a:p>
          <a:p>
            <a:pPr marL="628650" lvl="1" indent="-171450">
              <a:spcAft>
                <a:spcPts val="300"/>
              </a:spcAft>
              <a:buFont typeface="Arial" panose="020B0604020202020204" pitchFamily="34" charset="0"/>
              <a:buChar char="•"/>
            </a:pPr>
            <a:r>
              <a:rPr lang="en-US" sz="1100" b="0" dirty="0">
                <a:solidFill>
                  <a:schemeClr val="tx1">
                    <a:lumMod val="50000"/>
                  </a:schemeClr>
                </a:solidFill>
                <a:latin typeface="Arial (heading)"/>
              </a:rPr>
              <a:t>CV technology to support truck platooning on portions of I-26</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Freight Signal Priority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Truck Parking facilities </a:t>
            </a:r>
          </a:p>
          <a:p>
            <a:pPr marL="1085850" lvl="2" indent="-171450">
              <a:spcAft>
                <a:spcPts val="300"/>
              </a:spcAft>
              <a:buFont typeface="Arial" panose="020B0604020202020204" pitchFamily="34" charset="0"/>
              <a:buChar char="•"/>
            </a:pPr>
            <a:r>
              <a:rPr lang="en-US" sz="1100" dirty="0">
                <a:solidFill>
                  <a:schemeClr val="tx1">
                    <a:lumMod val="50000"/>
                  </a:schemeClr>
                </a:solidFill>
                <a:latin typeface="Arial (heading)"/>
              </a:rPr>
              <a:t>MAASTO truck parking study (requirement being to implement the technology to the field)</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Potential for federal funding through FAST Act (ATCMT grant program) </a:t>
            </a:r>
          </a:p>
          <a:p>
            <a:pPr marL="171450" indent="-171450">
              <a:spcAft>
                <a:spcPts val="300"/>
              </a:spcAft>
              <a:buFont typeface="Arial" panose="020B0604020202020204" pitchFamily="34" charset="0"/>
              <a:buChar char="•"/>
            </a:pPr>
            <a:endParaRPr lang="en-US" sz="1100" b="0" dirty="0">
              <a:solidFill>
                <a:schemeClr val="tx1">
                  <a:lumMod val="50000"/>
                </a:schemeClr>
              </a:solidFill>
              <a:latin typeface="Arial (heading)"/>
            </a:endParaRPr>
          </a:p>
        </p:txBody>
      </p:sp>
      <p:sp>
        <p:nvSpPr>
          <p:cNvPr id="4" name="Title 1">
            <a:extLst>
              <a:ext uri="{FF2B5EF4-FFF2-40B4-BE49-F238E27FC236}">
                <a16:creationId xmlns:a16="http://schemas.microsoft.com/office/drawing/2014/main" id="{8707832E-A4EF-4AC9-B3DE-2C3ADFF9B230}"/>
              </a:ext>
            </a:extLst>
          </p:cNvPr>
          <p:cNvSpPr txBox="1">
            <a:spLocks/>
          </p:cNvSpPr>
          <p:nvPr/>
        </p:nvSpPr>
        <p:spPr>
          <a:xfrm>
            <a:off x="528218" y="1212625"/>
            <a:ext cx="5801567" cy="303355"/>
          </a:xfrm>
          <a:prstGeom prst="rect">
            <a:avLst/>
          </a:prstGeom>
          <a:solidFill>
            <a:srgbClr val="C15512"/>
          </a:solidFill>
          <a:ln>
            <a:solidFill>
              <a:srgbClr val="C15512"/>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5" name="Title 1">
            <a:extLst>
              <a:ext uri="{FF2B5EF4-FFF2-40B4-BE49-F238E27FC236}">
                <a16:creationId xmlns:a16="http://schemas.microsoft.com/office/drawing/2014/main" id="{9AF9476E-99B5-4DAF-8D6B-EB624AD4126D}"/>
              </a:ext>
            </a:extLst>
          </p:cNvPr>
          <p:cNvSpPr txBox="1">
            <a:spLocks/>
          </p:cNvSpPr>
          <p:nvPr/>
        </p:nvSpPr>
        <p:spPr>
          <a:xfrm>
            <a:off x="528218" y="1636780"/>
            <a:ext cx="5801567" cy="204545"/>
          </a:xfrm>
          <a:prstGeom prst="rect">
            <a:avLst/>
          </a:prstGeom>
          <a:solidFill>
            <a:srgbClr val="F5BC99"/>
          </a:solidFill>
          <a:ln w="19050">
            <a:solidFill>
              <a:srgbClr val="C1551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dirty="0">
                <a:solidFill>
                  <a:schemeClr val="tx1">
                    <a:lumMod val="50000"/>
                  </a:schemeClr>
                </a:solidFill>
              </a:rPr>
              <a:t>Freight Status</a:t>
            </a:r>
          </a:p>
        </p:txBody>
      </p:sp>
      <p:sp>
        <p:nvSpPr>
          <p:cNvPr id="6" name="Title 1">
            <a:extLst>
              <a:ext uri="{FF2B5EF4-FFF2-40B4-BE49-F238E27FC236}">
                <a16:creationId xmlns:a16="http://schemas.microsoft.com/office/drawing/2014/main" id="{54527038-882B-42A9-91B8-53B6DE1795A0}"/>
              </a:ext>
            </a:extLst>
          </p:cNvPr>
          <p:cNvSpPr txBox="1">
            <a:spLocks/>
          </p:cNvSpPr>
          <p:nvPr/>
        </p:nvSpPr>
        <p:spPr>
          <a:xfrm>
            <a:off x="528218" y="5108434"/>
            <a:ext cx="5801567" cy="204545"/>
          </a:xfrm>
          <a:prstGeom prst="rect">
            <a:avLst/>
          </a:prstGeom>
          <a:solidFill>
            <a:srgbClr val="F5BC99"/>
          </a:solidFill>
          <a:ln w="19050">
            <a:solidFill>
              <a:srgbClr val="C15512"/>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dirty="0">
                <a:solidFill>
                  <a:schemeClr val="tx1">
                    <a:lumMod val="50000"/>
                  </a:schemeClr>
                </a:solidFill>
              </a:rPr>
              <a:t>Port Status</a:t>
            </a:r>
          </a:p>
        </p:txBody>
      </p:sp>
      <p:sp>
        <p:nvSpPr>
          <p:cNvPr id="7" name="Title 1">
            <a:extLst>
              <a:ext uri="{FF2B5EF4-FFF2-40B4-BE49-F238E27FC236}">
                <a16:creationId xmlns:a16="http://schemas.microsoft.com/office/drawing/2014/main" id="{8AFDF40F-4328-47AE-AC24-40C6DE4E66C1}"/>
              </a:ext>
            </a:extLst>
          </p:cNvPr>
          <p:cNvSpPr txBox="1">
            <a:spLocks/>
          </p:cNvSpPr>
          <p:nvPr/>
        </p:nvSpPr>
        <p:spPr>
          <a:xfrm>
            <a:off x="528220" y="5433778"/>
            <a:ext cx="5801565" cy="3359860"/>
          </a:xfrm>
          <a:prstGeom prst="rect">
            <a:avLst/>
          </a:prstGeom>
          <a:noFill/>
          <a:ln w="19050">
            <a:solidFill>
              <a:srgbClr val="C15512"/>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23 million tons of freight moves through the Port of Charleston</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Automated solutions within the existing terminal facilities can provided significant benefit</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Containers can be more efficiently stacked to increase facility capacity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Containers can be more quickly located to reduce container dwell time</a:t>
            </a:r>
            <a:r>
              <a:rPr lang="en-US" sz="1100" b="0" dirty="0">
                <a:solidFill>
                  <a:schemeClr val="tx1">
                    <a:lumMod val="50000"/>
                  </a:schemeClr>
                </a:solidFill>
                <a:latin typeface="Arial (heading)"/>
              </a:rPr>
              <a:t> </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Cameras on inbound lanes provide traffic conditions on port’s website</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License Plate Reading (LPR) technology at port gates to efficiently validate vehicles</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Project funding for Smart Striping pilot project approved</a:t>
            </a:r>
          </a:p>
          <a:p>
            <a:pPr marL="628650" lvl="1" indent="-171450">
              <a:spcAft>
                <a:spcPts val="300"/>
              </a:spcAft>
              <a:buFont typeface="Arial" panose="020B0604020202020204" pitchFamily="34" charset="0"/>
              <a:buChar char="•"/>
            </a:pPr>
            <a:r>
              <a:rPr lang="en-US" sz="1100" b="0" dirty="0">
                <a:solidFill>
                  <a:schemeClr val="tx1">
                    <a:lumMod val="50000"/>
                  </a:schemeClr>
                </a:solidFill>
                <a:latin typeface="Arial (heading)"/>
              </a:rPr>
              <a:t>Data built in to road striping and structures along the roadway provide constant communication and navigation within the port facility</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Located on port property (Wando facility – 3 locations)</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Pilot will assess durability and cost effectiveness through partnerships with SC Ports Authority, SC Research SCRA, Charleston County, and the Ray</a:t>
            </a:r>
          </a:p>
          <a:p>
            <a:pPr marL="171450" indent="-171450">
              <a:spcAft>
                <a:spcPts val="300"/>
              </a:spcAft>
              <a:buFont typeface="Arial" panose="020B0604020202020204" pitchFamily="34" charset="0"/>
              <a:buChar char="•"/>
            </a:pPr>
            <a:r>
              <a:rPr lang="en-US" sz="1100" b="0" dirty="0">
                <a:solidFill>
                  <a:schemeClr val="tx1">
                    <a:lumMod val="50000"/>
                  </a:schemeClr>
                </a:solidFill>
                <a:latin typeface="Arial (heading)"/>
              </a:rPr>
              <a:t>Need for technology-based wayfinding within the port property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Technology would address safety concerns and mobility challenges experienced by commercial vehicle drivers trying to navigate within the property </a:t>
            </a:r>
          </a:p>
          <a:p>
            <a:pPr marL="628650" lvl="1" indent="-171450">
              <a:spcAft>
                <a:spcPts val="300"/>
              </a:spcAft>
              <a:buFont typeface="Arial" panose="020B0604020202020204" pitchFamily="34" charset="0"/>
              <a:buChar char="•"/>
            </a:pPr>
            <a:r>
              <a:rPr lang="en-US" sz="1100" dirty="0">
                <a:solidFill>
                  <a:schemeClr val="tx1">
                    <a:lumMod val="50000"/>
                  </a:schemeClr>
                </a:solidFill>
                <a:latin typeface="Arial (heading)"/>
              </a:rPr>
              <a:t>Proposed solution is </a:t>
            </a:r>
            <a:r>
              <a:rPr lang="en-US" sz="1100" b="0" dirty="0">
                <a:solidFill>
                  <a:schemeClr val="tx1">
                    <a:lumMod val="50000"/>
                  </a:schemeClr>
                </a:solidFill>
                <a:latin typeface="Arial (heading)"/>
              </a:rPr>
              <a:t>Wa</a:t>
            </a:r>
            <a:r>
              <a:rPr lang="en-US" sz="1100" dirty="0">
                <a:solidFill>
                  <a:schemeClr val="tx1">
                    <a:lumMod val="50000"/>
                  </a:schemeClr>
                </a:solidFill>
                <a:latin typeface="Arial (heading)"/>
              </a:rPr>
              <a:t>ze for Ports</a:t>
            </a:r>
            <a:endParaRPr lang="en-US" sz="1100" b="0" dirty="0">
              <a:solidFill>
                <a:schemeClr val="tx1">
                  <a:lumMod val="50000"/>
                </a:schemeClr>
              </a:solidFill>
              <a:latin typeface="Arial (heading)"/>
            </a:endParaRPr>
          </a:p>
          <a:p>
            <a:pPr marL="628650" lvl="1" indent="-171450">
              <a:spcAft>
                <a:spcPts val="300"/>
              </a:spcAft>
              <a:buFont typeface="Arial" panose="020B0604020202020204" pitchFamily="34" charset="0"/>
              <a:buChar char="•"/>
            </a:pPr>
            <a:endParaRPr lang="en-US" sz="1100" dirty="0">
              <a:solidFill>
                <a:schemeClr val="tx1">
                  <a:lumMod val="50000"/>
                </a:schemeClr>
              </a:solidFill>
              <a:latin typeface="Arial (heading)"/>
            </a:endParaRPr>
          </a:p>
          <a:p>
            <a:pPr marL="628650" lvl="1" indent="-171450">
              <a:spcAft>
                <a:spcPts val="300"/>
              </a:spcAft>
              <a:buFont typeface="Arial" panose="020B0604020202020204" pitchFamily="34" charset="0"/>
              <a:buChar char="•"/>
            </a:pPr>
            <a:endParaRPr lang="en-US" sz="1100" b="0" dirty="0">
              <a:solidFill>
                <a:schemeClr val="tx1">
                  <a:lumMod val="50000"/>
                </a:schemeClr>
              </a:solidFill>
              <a:latin typeface="Arial (heading)"/>
            </a:endParaRPr>
          </a:p>
          <a:p>
            <a:pPr marL="171450" indent="-171450">
              <a:spcAft>
                <a:spcPts val="300"/>
              </a:spcAft>
              <a:buFont typeface="Arial" panose="020B0604020202020204" pitchFamily="34" charset="0"/>
              <a:buChar char="•"/>
            </a:pPr>
            <a:endParaRPr lang="en-US" sz="1100" b="0" dirty="0">
              <a:solidFill>
                <a:schemeClr val="tx1">
                  <a:lumMod val="50000"/>
                </a:schemeClr>
              </a:solidFill>
              <a:latin typeface="Arial (heading)"/>
            </a:endParaRPr>
          </a:p>
          <a:p>
            <a:pPr marL="171450" indent="-171450">
              <a:spcAft>
                <a:spcPts val="300"/>
              </a:spcAft>
              <a:buFont typeface="Arial" panose="020B0604020202020204" pitchFamily="34" charset="0"/>
              <a:buChar char="•"/>
            </a:pPr>
            <a:endParaRPr lang="en-US" sz="1100" b="0" dirty="0">
              <a:solidFill>
                <a:schemeClr val="tx1">
                  <a:lumMod val="50000"/>
                </a:schemeClr>
              </a:solidFill>
              <a:latin typeface="Arial (heading)"/>
            </a:endParaRPr>
          </a:p>
          <a:p>
            <a:pPr marL="171450" indent="-171450">
              <a:spcAft>
                <a:spcPts val="300"/>
              </a:spcAft>
              <a:buFont typeface="Arial" panose="020B0604020202020204" pitchFamily="34" charset="0"/>
              <a:buChar char="•"/>
            </a:pPr>
            <a:endParaRPr lang="en-US" sz="1100" b="0" dirty="0">
              <a:solidFill>
                <a:schemeClr val="tx1">
                  <a:lumMod val="50000"/>
                </a:schemeClr>
              </a:solidFill>
              <a:latin typeface="Arial (heading)"/>
            </a:endParaRPr>
          </a:p>
        </p:txBody>
      </p:sp>
    </p:spTree>
    <p:extLst>
      <p:ext uri="{BB962C8B-B14F-4D97-AF65-F5344CB8AC3E}">
        <p14:creationId xmlns:p14="http://schemas.microsoft.com/office/powerpoint/2010/main" val="1394304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rgbClr val="44546A"/>
          </a:solidFill>
          <a:ln>
            <a:solidFill>
              <a:schemeClr val="accent1"/>
            </a:solidFill>
          </a:ln>
        </p:spPr>
        <p:txBody>
          <a:bodyPr/>
          <a:lstStyle/>
          <a:p>
            <a:r>
              <a:rPr lang="en-US" dirty="0"/>
              <a:t>Data Flows</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rgbClr val="44546A"/>
          </a:solidFill>
          <a:ln>
            <a:solidFill>
              <a:schemeClr val="accent1"/>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graphicFrame>
        <p:nvGraphicFramePr>
          <p:cNvPr id="3" name="Diagram 2">
            <a:extLst>
              <a:ext uri="{FF2B5EF4-FFF2-40B4-BE49-F238E27FC236}">
                <a16:creationId xmlns:a16="http://schemas.microsoft.com/office/drawing/2014/main" id="{E2CEA855-4499-4F32-B76F-EB97A0D269D0}"/>
              </a:ext>
            </a:extLst>
          </p:cNvPr>
          <p:cNvGraphicFramePr/>
          <p:nvPr/>
        </p:nvGraphicFramePr>
        <p:xfrm>
          <a:off x="672364" y="2811380"/>
          <a:ext cx="5513271" cy="4932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B6C7D0B1-47CE-416D-8A52-10C08844A189}"/>
              </a:ext>
            </a:extLst>
          </p:cNvPr>
          <p:cNvSpPr txBox="1">
            <a:spLocks/>
          </p:cNvSpPr>
          <p:nvPr/>
        </p:nvSpPr>
        <p:spPr>
          <a:xfrm>
            <a:off x="528218" y="1636780"/>
            <a:ext cx="5801567" cy="204545"/>
          </a:xfrm>
          <a:prstGeom prst="rect">
            <a:avLst/>
          </a:prstGeom>
          <a:solidFill>
            <a:srgbClr val="C9D2DD"/>
          </a:solidFill>
          <a:ln w="19050">
            <a:solidFill>
              <a:srgbClr val="44546A"/>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chemeClr val="tx1">
                    <a:lumMod val="50000"/>
                  </a:schemeClr>
                </a:solidFill>
              </a:rPr>
              <a:t>City of Charleston TMC</a:t>
            </a:r>
          </a:p>
        </p:txBody>
      </p:sp>
      <p:sp>
        <p:nvSpPr>
          <p:cNvPr id="11" name="Title 1">
            <a:extLst>
              <a:ext uri="{FF2B5EF4-FFF2-40B4-BE49-F238E27FC236}">
                <a16:creationId xmlns:a16="http://schemas.microsoft.com/office/drawing/2014/main" id="{91A5AF76-D84D-4288-94AF-71F07FF744C1}"/>
              </a:ext>
            </a:extLst>
          </p:cNvPr>
          <p:cNvSpPr txBox="1">
            <a:spLocks/>
          </p:cNvSpPr>
          <p:nvPr/>
        </p:nvSpPr>
        <p:spPr>
          <a:xfrm>
            <a:off x="528220" y="1962126"/>
            <a:ext cx="5801565" cy="696854"/>
          </a:xfrm>
          <a:prstGeom prst="rect">
            <a:avLst/>
          </a:prstGeom>
          <a:noFill/>
          <a:ln w="19050">
            <a:solidFill>
              <a:srgbClr val="44546A"/>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Background</a:t>
            </a:r>
          </a:p>
          <a:p>
            <a:pPr marL="171450" indent="-171450">
              <a:buFont typeface="Arial" panose="020B0604020202020204" pitchFamily="34" charset="0"/>
              <a:buChar char="•"/>
            </a:pPr>
            <a:r>
              <a:rPr lang="en-US" sz="1100" b="0" dirty="0">
                <a:solidFill>
                  <a:schemeClr val="tx1">
                    <a:lumMod val="50000"/>
                  </a:schemeClr>
                </a:solidFill>
              </a:rPr>
              <a:t>The City of Charleston TMC utilizes a variety of data sources</a:t>
            </a:r>
          </a:p>
          <a:p>
            <a:pPr marL="171450" indent="-171450">
              <a:buFont typeface="Arial" panose="020B0604020202020204" pitchFamily="34" charset="0"/>
              <a:buChar char="•"/>
            </a:pPr>
            <a:r>
              <a:rPr lang="en-US" sz="1100" b="0" dirty="0">
                <a:solidFill>
                  <a:schemeClr val="tx1">
                    <a:lumMod val="50000"/>
                  </a:schemeClr>
                </a:solidFill>
              </a:rPr>
              <a:t>The Data Flows identified throughout the project are shown in the diagram below</a:t>
            </a:r>
          </a:p>
        </p:txBody>
      </p:sp>
    </p:spTree>
    <p:extLst>
      <p:ext uri="{BB962C8B-B14F-4D97-AF65-F5344CB8AC3E}">
        <p14:creationId xmlns:p14="http://schemas.microsoft.com/office/powerpoint/2010/main" val="3050378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8E5302-678C-481E-88F8-EA081F2FE0D5}"/>
              </a:ext>
            </a:extLst>
          </p:cNvPr>
          <p:cNvSpPr txBox="1">
            <a:spLocks/>
          </p:cNvSpPr>
          <p:nvPr/>
        </p:nvSpPr>
        <p:spPr>
          <a:xfrm>
            <a:off x="528216" y="350363"/>
            <a:ext cx="5801567" cy="303355"/>
          </a:xfrm>
          <a:prstGeom prst="rect">
            <a:avLst/>
          </a:prstGeom>
          <a:solidFill>
            <a:srgbClr val="44546A"/>
          </a:solidFill>
          <a:ln>
            <a:solidFill>
              <a:schemeClr val="accent1"/>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graphicFrame>
        <p:nvGraphicFramePr>
          <p:cNvPr id="6" name="Diagram 5">
            <a:extLst>
              <a:ext uri="{FF2B5EF4-FFF2-40B4-BE49-F238E27FC236}">
                <a16:creationId xmlns:a16="http://schemas.microsoft.com/office/drawing/2014/main" id="{DBFF71AA-D8A8-44BF-A4FD-E13C882BE3F1}"/>
              </a:ext>
            </a:extLst>
          </p:cNvPr>
          <p:cNvGraphicFramePr/>
          <p:nvPr>
            <p:extLst>
              <p:ext uri="{D42A27DB-BD31-4B8C-83A1-F6EECF244321}">
                <p14:modId xmlns:p14="http://schemas.microsoft.com/office/powerpoint/2010/main" val="2812731991"/>
              </p:ext>
            </p:extLst>
          </p:nvPr>
        </p:nvGraphicFramePr>
        <p:xfrm>
          <a:off x="-12032" y="1898101"/>
          <a:ext cx="6870032" cy="6119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F3C239BC-2737-46D4-B15C-6ACB6DF8CFFD}"/>
              </a:ext>
            </a:extLst>
          </p:cNvPr>
          <p:cNvSpPr txBox="1">
            <a:spLocks/>
          </p:cNvSpPr>
          <p:nvPr/>
        </p:nvSpPr>
        <p:spPr>
          <a:xfrm>
            <a:off x="528216" y="1088500"/>
            <a:ext cx="5801565" cy="776395"/>
          </a:xfrm>
          <a:prstGeom prst="rect">
            <a:avLst/>
          </a:prstGeom>
          <a:noFill/>
          <a:ln w="19050">
            <a:solidFill>
              <a:srgbClr val="44546A"/>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Background</a:t>
            </a:r>
            <a:endParaRPr lang="en-US" sz="1100" dirty="0">
              <a:solidFill>
                <a:srgbClr val="000000"/>
              </a:solidFill>
            </a:endParaRPr>
          </a:p>
          <a:p>
            <a:pPr marL="171450" indent="-171450">
              <a:buFont typeface="Arial" panose="020B0604020202020204" pitchFamily="34" charset="0"/>
              <a:buChar char="•"/>
            </a:pPr>
            <a:r>
              <a:rPr lang="en-US" sz="1100" b="0">
                <a:solidFill>
                  <a:schemeClr val="tx1">
                    <a:lumMod val="50000"/>
                  </a:schemeClr>
                </a:solidFill>
              </a:rPr>
              <a:t>The SCDOT Statewide TMC utilizes a variety of data sources</a:t>
            </a:r>
            <a:endParaRPr lang="en-US" sz="1100" b="0" dirty="0">
              <a:solidFill>
                <a:schemeClr val="tx1">
                  <a:lumMod val="50000"/>
                </a:schemeClr>
              </a:solidFill>
            </a:endParaRPr>
          </a:p>
          <a:p>
            <a:pPr marL="171450" indent="-171450">
              <a:buFont typeface="Arial" panose="020B0604020202020204" pitchFamily="34" charset="0"/>
              <a:buChar char="•"/>
            </a:pPr>
            <a:r>
              <a:rPr lang="en-US" sz="1100" b="0">
                <a:solidFill>
                  <a:schemeClr val="tx1">
                    <a:lumMod val="50000"/>
                  </a:schemeClr>
                </a:solidFill>
              </a:rPr>
              <a:t>The Data Flows identified throughout the project are shown in the diagram below</a:t>
            </a:r>
            <a:endParaRPr lang="en-US" sz="1100" b="0" dirty="0">
              <a:solidFill>
                <a:schemeClr val="tx1">
                  <a:lumMod val="50000"/>
                </a:schemeClr>
              </a:solidFill>
            </a:endParaRPr>
          </a:p>
        </p:txBody>
      </p:sp>
      <p:sp>
        <p:nvSpPr>
          <p:cNvPr id="11" name="Title 1">
            <a:extLst>
              <a:ext uri="{FF2B5EF4-FFF2-40B4-BE49-F238E27FC236}">
                <a16:creationId xmlns:a16="http://schemas.microsoft.com/office/drawing/2014/main" id="{1DDABA71-3528-4CFE-A5FC-A56BBD4E01FA}"/>
              </a:ext>
            </a:extLst>
          </p:cNvPr>
          <p:cNvSpPr>
            <a:spLocks noGrp="1"/>
          </p:cNvSpPr>
          <p:nvPr>
            <p:ph type="title"/>
          </p:nvPr>
        </p:nvSpPr>
        <p:spPr>
          <a:xfrm>
            <a:off x="528214" y="768836"/>
            <a:ext cx="5801567" cy="204545"/>
          </a:xfrm>
          <a:solidFill>
            <a:srgbClr val="C9D2DD"/>
          </a:solidFill>
          <a:ln w="19050">
            <a:solidFill>
              <a:srgbClr val="44546A"/>
            </a:solidFill>
          </a:ln>
        </p:spPr>
        <p:txBody>
          <a:bodyPr vert="horz" lIns="91440" tIns="45720" rIns="91440" bIns="45720" rtlCol="0" anchor="ctr">
            <a:noAutofit/>
          </a:bodyPr>
          <a:lstStyle/>
          <a:p>
            <a:r>
              <a:rPr lang="en-US" sz="1100">
                <a:solidFill>
                  <a:schemeClr val="tx1">
                    <a:lumMod val="50000"/>
                  </a:schemeClr>
                </a:solidFill>
              </a:rPr>
              <a:t>SCDOT Statewide TMC</a:t>
            </a:r>
          </a:p>
        </p:txBody>
      </p:sp>
    </p:spTree>
    <p:extLst>
      <p:ext uri="{BB962C8B-B14F-4D97-AF65-F5344CB8AC3E}">
        <p14:creationId xmlns:p14="http://schemas.microsoft.com/office/powerpoint/2010/main" val="3524702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8E5302-678C-481E-88F8-EA081F2FE0D5}"/>
              </a:ext>
            </a:extLst>
          </p:cNvPr>
          <p:cNvSpPr txBox="1">
            <a:spLocks/>
          </p:cNvSpPr>
          <p:nvPr/>
        </p:nvSpPr>
        <p:spPr>
          <a:xfrm>
            <a:off x="528216" y="350363"/>
            <a:ext cx="5801567" cy="303355"/>
          </a:xfrm>
          <a:prstGeom prst="rect">
            <a:avLst/>
          </a:prstGeom>
          <a:solidFill>
            <a:srgbClr val="44546A"/>
          </a:solidFill>
          <a:ln>
            <a:solidFill>
              <a:schemeClr val="accent1"/>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graphicFrame>
        <p:nvGraphicFramePr>
          <p:cNvPr id="6" name="Diagram 5">
            <a:extLst>
              <a:ext uri="{FF2B5EF4-FFF2-40B4-BE49-F238E27FC236}">
                <a16:creationId xmlns:a16="http://schemas.microsoft.com/office/drawing/2014/main" id="{DBFF71AA-D8A8-44BF-A4FD-E13C882BE3F1}"/>
              </a:ext>
            </a:extLst>
          </p:cNvPr>
          <p:cNvGraphicFramePr/>
          <p:nvPr>
            <p:extLst>
              <p:ext uri="{D42A27DB-BD31-4B8C-83A1-F6EECF244321}">
                <p14:modId xmlns:p14="http://schemas.microsoft.com/office/powerpoint/2010/main" val="1140680868"/>
              </p:ext>
            </p:extLst>
          </p:nvPr>
        </p:nvGraphicFramePr>
        <p:xfrm>
          <a:off x="289928" y="2201457"/>
          <a:ext cx="6039853" cy="5468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F3C239BC-2737-46D4-B15C-6ACB6DF8CFFD}"/>
              </a:ext>
            </a:extLst>
          </p:cNvPr>
          <p:cNvSpPr txBox="1">
            <a:spLocks/>
          </p:cNvSpPr>
          <p:nvPr/>
        </p:nvSpPr>
        <p:spPr>
          <a:xfrm>
            <a:off x="528216" y="1088500"/>
            <a:ext cx="5801565" cy="776395"/>
          </a:xfrm>
          <a:prstGeom prst="rect">
            <a:avLst/>
          </a:prstGeom>
          <a:noFill/>
          <a:ln w="19050">
            <a:solidFill>
              <a:srgbClr val="44546A"/>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Background</a:t>
            </a:r>
            <a:endParaRPr lang="en-US" sz="1100" dirty="0">
              <a:solidFill>
                <a:srgbClr val="000000"/>
              </a:solidFill>
            </a:endParaRPr>
          </a:p>
          <a:p>
            <a:pPr marL="171450" indent="-171450">
              <a:buFont typeface="Arial" panose="020B0604020202020204" pitchFamily="34" charset="0"/>
              <a:buChar char="•"/>
            </a:pPr>
            <a:r>
              <a:rPr lang="en-US" sz="1100" b="0">
                <a:solidFill>
                  <a:schemeClr val="tx1">
                    <a:lumMod val="50000"/>
                  </a:schemeClr>
                </a:solidFill>
              </a:rPr>
              <a:t>The SCDOT District 6 TMC utilizes a variety of data sources</a:t>
            </a:r>
            <a:endParaRPr lang="en-US" sz="1100" b="0" dirty="0">
              <a:solidFill>
                <a:schemeClr val="tx1">
                  <a:lumMod val="50000"/>
                </a:schemeClr>
              </a:solidFill>
            </a:endParaRPr>
          </a:p>
          <a:p>
            <a:pPr marL="171450" indent="-171450">
              <a:buFont typeface="Arial" panose="020B0604020202020204" pitchFamily="34" charset="0"/>
              <a:buChar char="•"/>
            </a:pPr>
            <a:r>
              <a:rPr lang="en-US" sz="1100" b="0">
                <a:solidFill>
                  <a:schemeClr val="tx1">
                    <a:lumMod val="50000"/>
                  </a:schemeClr>
                </a:solidFill>
              </a:rPr>
              <a:t>The Data Flows identified throughout the project are shown in the diagram below</a:t>
            </a:r>
            <a:endParaRPr lang="en-US" sz="1100" b="0" dirty="0">
              <a:solidFill>
                <a:schemeClr val="tx1">
                  <a:lumMod val="50000"/>
                </a:schemeClr>
              </a:solidFill>
            </a:endParaRPr>
          </a:p>
        </p:txBody>
      </p:sp>
      <p:sp>
        <p:nvSpPr>
          <p:cNvPr id="11" name="Title 1">
            <a:extLst>
              <a:ext uri="{FF2B5EF4-FFF2-40B4-BE49-F238E27FC236}">
                <a16:creationId xmlns:a16="http://schemas.microsoft.com/office/drawing/2014/main" id="{1DDABA71-3528-4CFE-A5FC-A56BBD4E01FA}"/>
              </a:ext>
            </a:extLst>
          </p:cNvPr>
          <p:cNvSpPr>
            <a:spLocks noGrp="1"/>
          </p:cNvSpPr>
          <p:nvPr>
            <p:ph type="title"/>
          </p:nvPr>
        </p:nvSpPr>
        <p:spPr>
          <a:xfrm>
            <a:off x="528214" y="768836"/>
            <a:ext cx="5801567" cy="204545"/>
          </a:xfrm>
          <a:solidFill>
            <a:srgbClr val="C9D2DD"/>
          </a:solidFill>
          <a:ln w="19050">
            <a:solidFill>
              <a:srgbClr val="44546A"/>
            </a:solidFill>
          </a:ln>
        </p:spPr>
        <p:txBody>
          <a:bodyPr vert="horz" lIns="91440" tIns="45720" rIns="91440" bIns="45720" rtlCol="0" anchor="ctr">
            <a:noAutofit/>
          </a:bodyPr>
          <a:lstStyle/>
          <a:p>
            <a:r>
              <a:rPr lang="en-US" sz="1100">
                <a:solidFill>
                  <a:schemeClr val="tx1">
                    <a:lumMod val="50000"/>
                  </a:schemeClr>
                </a:solidFill>
              </a:rPr>
              <a:t>SCDOT District 6 TMC</a:t>
            </a:r>
          </a:p>
        </p:txBody>
      </p:sp>
    </p:spTree>
    <p:extLst>
      <p:ext uri="{BB962C8B-B14F-4D97-AF65-F5344CB8AC3E}">
        <p14:creationId xmlns:p14="http://schemas.microsoft.com/office/powerpoint/2010/main" val="222641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3A46EB7-7AC3-4D45-BC43-57DDAB760142}"/>
              </a:ext>
            </a:extLst>
          </p:cNvPr>
          <p:cNvGraphicFramePr/>
          <p:nvPr>
            <p:extLst>
              <p:ext uri="{D42A27DB-BD31-4B8C-83A1-F6EECF244321}">
                <p14:modId xmlns:p14="http://schemas.microsoft.com/office/powerpoint/2010/main" val="4283462433"/>
              </p:ext>
            </p:extLst>
          </p:nvPr>
        </p:nvGraphicFramePr>
        <p:xfrm>
          <a:off x="0" y="846161"/>
          <a:ext cx="4234543" cy="7947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C6696BE4-5E32-499C-A290-C963E8ACB39F}"/>
              </a:ext>
            </a:extLst>
          </p:cNvPr>
          <p:cNvSpPr txBox="1">
            <a:spLocks/>
          </p:cNvSpPr>
          <p:nvPr/>
        </p:nvSpPr>
        <p:spPr>
          <a:xfrm>
            <a:off x="4089564" y="846161"/>
            <a:ext cx="2240222" cy="7947477"/>
          </a:xfrm>
          <a:prstGeom prst="rect">
            <a:avLst/>
          </a:prstGeom>
          <a:noFill/>
          <a:ln w="28575">
            <a:solidFill>
              <a:schemeClr val="accent1"/>
            </a:solidFill>
          </a:ln>
        </p:spPr>
        <p:txBody>
          <a:bodyPr vert="horz" lIns="91440" tIns="45720" rIns="91440" bIns="45720" rtlCol="0" anchor="t">
            <a:normAutofit fontScale="97500"/>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r>
              <a:rPr lang="en-US" sz="1100" b="0" dirty="0"/>
              <a:t>Six focus areas were derived based on the prioritized strategies and supported a more focused effort on refining a baseline inventory that could drive the development of technology projects. This plan is the first regional ITS architecture for the region so existing documentation on ITS applications in the region was very segmented and even limited on certain topics. </a:t>
            </a:r>
          </a:p>
          <a:p>
            <a:endParaRPr lang="en-US" sz="1100" b="0" dirty="0"/>
          </a:p>
          <a:p>
            <a:r>
              <a:rPr lang="en-US" sz="1100" b="0" dirty="0"/>
              <a:t>The preliminary baseline inventory focused on identifying the service packages corresponding to the National ITS Architecture, but this summary focuses on the areas that are most relevant to the region in the next 5 years. The results of the preliminary baseline inventory are summarized in </a:t>
            </a:r>
            <a:r>
              <a:rPr lang="en-US" sz="1100" dirty="0">
                <a:hlinkClick r:id="rId8" action="ppaction://hlinksldjump"/>
              </a:rPr>
              <a:t>Appendix B</a:t>
            </a:r>
            <a:r>
              <a:rPr lang="en-US" sz="1100" b="0" dirty="0"/>
              <a:t>. The full results can be seen in the preliminary baseline inventory deliverable. This Baseline Inventory Summary provides a more detailed look at the ITS technology that exists in the defined focus areas listed. </a:t>
            </a:r>
          </a:p>
          <a:p>
            <a:endParaRPr lang="en-US" sz="1100" b="0" dirty="0"/>
          </a:p>
          <a:p>
            <a:r>
              <a:rPr lang="en-US" sz="1100" b="0" dirty="0"/>
              <a:t>This inventory summary was pulled together based on feedback received during the following meetings: </a:t>
            </a:r>
          </a:p>
          <a:p>
            <a:pPr marL="171450" indent="-171450">
              <a:buFontTx/>
              <a:buChar char="-"/>
            </a:pPr>
            <a:r>
              <a:rPr lang="en-US" sz="1100" b="0" dirty="0"/>
              <a:t>Core Team Meeting #1</a:t>
            </a:r>
          </a:p>
          <a:p>
            <a:pPr marL="171450" indent="-171450">
              <a:buFontTx/>
              <a:buChar char="-"/>
            </a:pPr>
            <a:r>
              <a:rPr lang="en-US" sz="1100" b="0" dirty="0"/>
              <a:t>Stakeholder Workshop #1</a:t>
            </a:r>
          </a:p>
          <a:p>
            <a:pPr marL="171450" indent="-171450">
              <a:buFontTx/>
              <a:buChar char="-"/>
            </a:pPr>
            <a:r>
              <a:rPr lang="en-US" sz="1100" b="0" dirty="0"/>
              <a:t>Core Team Meeting #2</a:t>
            </a:r>
          </a:p>
          <a:p>
            <a:pPr marL="171450" indent="-171450">
              <a:buFontTx/>
              <a:buChar char="-"/>
            </a:pPr>
            <a:r>
              <a:rPr lang="en-US" sz="1100" b="0" dirty="0"/>
              <a:t>Stakeholder Workshop #2</a:t>
            </a:r>
          </a:p>
          <a:p>
            <a:pPr marL="171450" indent="-171450">
              <a:buFontTx/>
              <a:buChar char="-"/>
            </a:pPr>
            <a:endParaRPr lang="en-US" sz="1100" b="0" dirty="0"/>
          </a:p>
          <a:p>
            <a:r>
              <a:rPr lang="en-US" sz="1100" b="0" dirty="0"/>
              <a:t>In addition, supplemental tours and interviews were performed to assist in refining the baseline inventory: </a:t>
            </a:r>
          </a:p>
          <a:p>
            <a:pPr marL="171450" indent="-171450">
              <a:buFontTx/>
              <a:buChar char="-"/>
            </a:pPr>
            <a:r>
              <a:rPr lang="en-US" sz="1100" b="0" dirty="0"/>
              <a:t>City of Charleston TMC Tour</a:t>
            </a:r>
          </a:p>
          <a:p>
            <a:pPr marL="171450" indent="-171450">
              <a:buFontTx/>
              <a:buChar char="-"/>
            </a:pPr>
            <a:r>
              <a:rPr lang="en-US" sz="1100" b="0" dirty="0"/>
              <a:t>SCDOT District 6 TMC Tour</a:t>
            </a:r>
          </a:p>
          <a:p>
            <a:pPr marL="171450" indent="-171450">
              <a:buFontTx/>
              <a:buChar char="-"/>
            </a:pPr>
            <a:r>
              <a:rPr lang="en-US" sz="1100" b="0" dirty="0"/>
              <a:t>SCDOT Statewide TMC Tour</a:t>
            </a:r>
          </a:p>
          <a:p>
            <a:pPr marL="171450" indent="-171450">
              <a:buFontTx/>
              <a:buChar char="-"/>
            </a:pPr>
            <a:r>
              <a:rPr lang="en-US" sz="1100" b="0" dirty="0"/>
              <a:t>Transdev Dispatch Interview</a:t>
            </a:r>
          </a:p>
          <a:p>
            <a:endParaRPr lang="en-US" sz="1100" b="0" dirty="0"/>
          </a:p>
        </p:txBody>
      </p:sp>
      <p:sp>
        <p:nvSpPr>
          <p:cNvPr id="8" name="Title 1">
            <a:extLst>
              <a:ext uri="{FF2B5EF4-FFF2-40B4-BE49-F238E27FC236}">
                <a16:creationId xmlns:a16="http://schemas.microsoft.com/office/drawing/2014/main" id="{0167989B-5A25-4225-84FE-4CD81014B2CC}"/>
              </a:ext>
            </a:extLst>
          </p:cNvPr>
          <p:cNvSpPr>
            <a:spLocks noGrp="1"/>
          </p:cNvSpPr>
          <p:nvPr>
            <p:ph type="title"/>
          </p:nvPr>
        </p:nvSpPr>
        <p:spPr>
          <a:xfrm>
            <a:off x="247650" y="350363"/>
            <a:ext cx="6082135" cy="303356"/>
          </a:xfrm>
          <a:solidFill>
            <a:schemeClr val="tx2"/>
          </a:solidFill>
        </p:spPr>
        <p:txBody>
          <a:bodyPr vert="horz" lIns="91440" tIns="45720" rIns="91440" bIns="45720" rtlCol="0" anchor="ctr">
            <a:normAutofit fontScale="90000"/>
          </a:bodyPr>
          <a:lstStyle/>
          <a:p>
            <a:r>
              <a:rPr lang="en-US"/>
              <a:t>Baseline Inventory Focus Areas</a:t>
            </a:r>
          </a:p>
        </p:txBody>
      </p:sp>
    </p:spTree>
    <p:extLst>
      <p:ext uri="{BB962C8B-B14F-4D97-AF65-F5344CB8AC3E}">
        <p14:creationId xmlns:p14="http://schemas.microsoft.com/office/powerpoint/2010/main" val="3899854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8E5302-678C-481E-88F8-EA081F2FE0D5}"/>
              </a:ext>
            </a:extLst>
          </p:cNvPr>
          <p:cNvSpPr txBox="1">
            <a:spLocks/>
          </p:cNvSpPr>
          <p:nvPr/>
        </p:nvSpPr>
        <p:spPr>
          <a:xfrm>
            <a:off x="528216" y="350363"/>
            <a:ext cx="5801567" cy="303355"/>
          </a:xfrm>
          <a:prstGeom prst="rect">
            <a:avLst/>
          </a:prstGeom>
          <a:solidFill>
            <a:srgbClr val="44546A"/>
          </a:solidFill>
          <a:ln>
            <a:solidFill>
              <a:schemeClr val="accent1"/>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graphicFrame>
        <p:nvGraphicFramePr>
          <p:cNvPr id="6" name="Diagram 5">
            <a:extLst>
              <a:ext uri="{FF2B5EF4-FFF2-40B4-BE49-F238E27FC236}">
                <a16:creationId xmlns:a16="http://schemas.microsoft.com/office/drawing/2014/main" id="{DBFF71AA-D8A8-44BF-A4FD-E13C882BE3F1}"/>
              </a:ext>
            </a:extLst>
          </p:cNvPr>
          <p:cNvGraphicFramePr/>
          <p:nvPr>
            <p:extLst>
              <p:ext uri="{D42A27DB-BD31-4B8C-83A1-F6EECF244321}">
                <p14:modId xmlns:p14="http://schemas.microsoft.com/office/powerpoint/2010/main" val="3943247949"/>
              </p:ext>
            </p:extLst>
          </p:nvPr>
        </p:nvGraphicFramePr>
        <p:xfrm>
          <a:off x="289928" y="1864896"/>
          <a:ext cx="6039853" cy="6761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F3C239BC-2737-46D4-B15C-6ACB6DF8CFFD}"/>
              </a:ext>
            </a:extLst>
          </p:cNvPr>
          <p:cNvSpPr txBox="1">
            <a:spLocks/>
          </p:cNvSpPr>
          <p:nvPr/>
        </p:nvSpPr>
        <p:spPr>
          <a:xfrm>
            <a:off x="528216" y="1088500"/>
            <a:ext cx="5801565" cy="776395"/>
          </a:xfrm>
          <a:prstGeom prst="rect">
            <a:avLst/>
          </a:prstGeom>
          <a:noFill/>
          <a:ln w="19050">
            <a:solidFill>
              <a:srgbClr val="44546A"/>
            </a:solidFill>
          </a:ln>
        </p:spPr>
        <p:txBody>
          <a:bodyPr vert="horz" lIns="91440" tIns="45720" rIns="91440" bIns="45720" rtlCol="0" anchor="t">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a:solidFill>
                  <a:srgbClr val="000000"/>
                </a:solidFill>
              </a:rPr>
              <a:t>Background</a:t>
            </a:r>
            <a:endParaRPr lang="en-US" sz="1100" dirty="0">
              <a:solidFill>
                <a:srgbClr val="000000"/>
              </a:solidFill>
            </a:endParaRPr>
          </a:p>
          <a:p>
            <a:pPr marL="285750" indent="-285750">
              <a:buFont typeface="Arial" panose="020B0604020202020204" pitchFamily="34" charset="0"/>
              <a:buChar char="•"/>
            </a:pPr>
            <a:r>
              <a:rPr lang="en-US" sz="1100" b="0">
                <a:solidFill>
                  <a:schemeClr val="tx1">
                    <a:lumMod val="50000"/>
                  </a:schemeClr>
                </a:solidFill>
              </a:rPr>
              <a:t>CARTA utilizes a variety of data sources</a:t>
            </a:r>
          </a:p>
          <a:p>
            <a:pPr marL="285750" indent="-285750">
              <a:buFont typeface="Arial" panose="020B0604020202020204" pitchFamily="34" charset="0"/>
              <a:buChar char="•"/>
            </a:pPr>
            <a:r>
              <a:rPr lang="en-US" sz="1100" b="0">
                <a:solidFill>
                  <a:schemeClr val="tx1">
                    <a:lumMod val="50000"/>
                  </a:schemeClr>
                </a:solidFill>
              </a:rPr>
              <a:t>The Data Flows identified throughout the project are shown in the diagram below</a:t>
            </a:r>
          </a:p>
        </p:txBody>
      </p:sp>
      <p:sp>
        <p:nvSpPr>
          <p:cNvPr id="11" name="Title 1">
            <a:extLst>
              <a:ext uri="{FF2B5EF4-FFF2-40B4-BE49-F238E27FC236}">
                <a16:creationId xmlns:a16="http://schemas.microsoft.com/office/drawing/2014/main" id="{1DDABA71-3528-4CFE-A5FC-A56BBD4E01FA}"/>
              </a:ext>
            </a:extLst>
          </p:cNvPr>
          <p:cNvSpPr>
            <a:spLocks noGrp="1"/>
          </p:cNvSpPr>
          <p:nvPr>
            <p:ph type="title"/>
          </p:nvPr>
        </p:nvSpPr>
        <p:spPr>
          <a:xfrm>
            <a:off x="528214" y="768836"/>
            <a:ext cx="5801567" cy="204545"/>
          </a:xfrm>
          <a:solidFill>
            <a:srgbClr val="C9D2DD"/>
          </a:solidFill>
          <a:ln w="19050">
            <a:solidFill>
              <a:srgbClr val="44546A"/>
            </a:solidFill>
          </a:ln>
        </p:spPr>
        <p:txBody>
          <a:bodyPr vert="horz" lIns="91440" tIns="45720" rIns="91440" bIns="45720" rtlCol="0" anchor="ctr">
            <a:noAutofit/>
          </a:bodyPr>
          <a:lstStyle/>
          <a:p>
            <a:r>
              <a:rPr lang="en-US" sz="1100">
                <a:solidFill>
                  <a:schemeClr val="tx1">
                    <a:lumMod val="50000"/>
                  </a:schemeClr>
                </a:solidFill>
              </a:rPr>
              <a:t>CARTA</a:t>
            </a:r>
          </a:p>
        </p:txBody>
      </p:sp>
    </p:spTree>
    <p:extLst>
      <p:ext uri="{BB962C8B-B14F-4D97-AF65-F5344CB8AC3E}">
        <p14:creationId xmlns:p14="http://schemas.microsoft.com/office/powerpoint/2010/main" val="3027949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28E5302-678C-481E-88F8-EA081F2FE0D5}"/>
              </a:ext>
            </a:extLst>
          </p:cNvPr>
          <p:cNvSpPr txBox="1">
            <a:spLocks/>
          </p:cNvSpPr>
          <p:nvPr/>
        </p:nvSpPr>
        <p:spPr>
          <a:xfrm>
            <a:off x="528216" y="350363"/>
            <a:ext cx="5801567" cy="303355"/>
          </a:xfrm>
          <a:prstGeom prst="rect">
            <a:avLst/>
          </a:prstGeom>
          <a:solidFill>
            <a:srgbClr val="44546A"/>
          </a:solidFill>
          <a:ln>
            <a:solidFill>
              <a:schemeClr val="accent1"/>
            </a:solidFill>
          </a:ln>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graphicFrame>
        <p:nvGraphicFramePr>
          <p:cNvPr id="6" name="Diagram 5">
            <a:extLst>
              <a:ext uri="{FF2B5EF4-FFF2-40B4-BE49-F238E27FC236}">
                <a16:creationId xmlns:a16="http://schemas.microsoft.com/office/drawing/2014/main" id="{DBFF71AA-D8A8-44BF-A4FD-E13C882BE3F1}"/>
              </a:ext>
            </a:extLst>
          </p:cNvPr>
          <p:cNvGraphicFramePr/>
          <p:nvPr>
            <p:extLst>
              <p:ext uri="{D42A27DB-BD31-4B8C-83A1-F6EECF244321}">
                <p14:modId xmlns:p14="http://schemas.microsoft.com/office/powerpoint/2010/main" val="564039204"/>
              </p:ext>
            </p:extLst>
          </p:nvPr>
        </p:nvGraphicFramePr>
        <p:xfrm>
          <a:off x="0" y="2947916"/>
          <a:ext cx="6870032" cy="599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F3C239BC-2737-46D4-B15C-6ACB6DF8CFFD}"/>
              </a:ext>
            </a:extLst>
          </p:cNvPr>
          <p:cNvSpPr txBox="1">
            <a:spLocks/>
          </p:cNvSpPr>
          <p:nvPr/>
        </p:nvSpPr>
        <p:spPr>
          <a:xfrm>
            <a:off x="528216" y="1088500"/>
            <a:ext cx="5801565" cy="1804826"/>
          </a:xfrm>
          <a:prstGeom prst="rect">
            <a:avLst/>
          </a:prstGeom>
          <a:noFill/>
          <a:ln w="19050">
            <a:solidFill>
              <a:srgbClr val="44546A"/>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100" dirty="0">
                <a:solidFill>
                  <a:srgbClr val="000000"/>
                </a:solidFill>
              </a:rPr>
              <a:t>Background</a:t>
            </a:r>
          </a:p>
          <a:p>
            <a:pPr marL="171450" indent="-171450">
              <a:buFont typeface="Arial" panose="020B0604020202020204" pitchFamily="34" charset="0"/>
              <a:buChar char="•"/>
            </a:pPr>
            <a:r>
              <a:rPr lang="en-US" sz="1100" b="0" dirty="0">
                <a:solidFill>
                  <a:schemeClr val="tx1">
                    <a:lumMod val="50000"/>
                  </a:schemeClr>
                </a:solidFill>
              </a:rPr>
              <a:t>Alastar is a system utilized by the consolidated dispatch units for Charleston County, Berkely County and Dorchester County. </a:t>
            </a:r>
          </a:p>
          <a:p>
            <a:pPr marL="171450" indent="-171450">
              <a:buFont typeface="Arial" panose="020B0604020202020204" pitchFamily="34" charset="0"/>
              <a:buChar char="•"/>
            </a:pPr>
            <a:r>
              <a:rPr lang="en-US" sz="1100" b="0" dirty="0">
                <a:solidFill>
                  <a:schemeClr val="tx1">
                    <a:lumMod val="50000"/>
                  </a:schemeClr>
                </a:solidFill>
              </a:rPr>
              <a:t>The platform was first utilized by Charleston County Consolidated Dispatch to bring together disparate data sources from a variety of agencies into one platform.</a:t>
            </a:r>
          </a:p>
          <a:p>
            <a:pPr marL="171450" indent="-171450">
              <a:buFont typeface="Arial" panose="020B0604020202020204" pitchFamily="34" charset="0"/>
              <a:buChar char="•"/>
            </a:pPr>
            <a:r>
              <a:rPr lang="en-US" sz="1100" b="0" dirty="0">
                <a:solidFill>
                  <a:schemeClr val="tx1">
                    <a:lumMod val="50000"/>
                  </a:schemeClr>
                </a:solidFill>
              </a:rPr>
              <a:t>BCDCOG is facilitating the integration of the </a:t>
            </a:r>
            <a:r>
              <a:rPr lang="en-US" sz="1100" b="0" dirty="0" err="1">
                <a:solidFill>
                  <a:schemeClr val="tx1">
                    <a:lumMod val="50000"/>
                  </a:schemeClr>
                </a:solidFill>
              </a:rPr>
              <a:t>Alastar</a:t>
            </a:r>
            <a:r>
              <a:rPr lang="en-US" sz="1100" b="0" dirty="0">
                <a:solidFill>
                  <a:schemeClr val="tx1">
                    <a:lumMod val="50000"/>
                  </a:schemeClr>
                </a:solidFill>
              </a:rPr>
              <a:t> systems between the 3 counties. </a:t>
            </a:r>
          </a:p>
          <a:p>
            <a:pPr marL="171450" indent="-171450">
              <a:buFont typeface="Arial" panose="020B0604020202020204" pitchFamily="34" charset="0"/>
              <a:buChar char="•"/>
            </a:pPr>
            <a:r>
              <a:rPr lang="en-US" sz="1100" b="0" dirty="0">
                <a:solidFill>
                  <a:schemeClr val="tx1">
                    <a:lumMod val="50000"/>
                  </a:schemeClr>
                </a:solidFill>
              </a:rPr>
              <a:t>The platform is used for high-level viewing of incidents</a:t>
            </a:r>
          </a:p>
          <a:p>
            <a:pPr marL="171450" indent="-171450">
              <a:buFont typeface="Arial" panose="020B0604020202020204" pitchFamily="34" charset="0"/>
              <a:buChar char="•"/>
            </a:pPr>
            <a:r>
              <a:rPr lang="en-US" sz="1100" b="0" dirty="0">
                <a:solidFill>
                  <a:schemeClr val="tx1">
                    <a:lumMod val="50000"/>
                  </a:schemeClr>
                </a:solidFill>
              </a:rPr>
              <a:t>The platform can be shared with other agencies such as first responders.</a:t>
            </a:r>
          </a:p>
          <a:p>
            <a:pPr marL="171450" indent="-171450">
              <a:buFont typeface="Arial" panose="020B0604020202020204" pitchFamily="34" charset="0"/>
              <a:buChar char="•"/>
            </a:pPr>
            <a:r>
              <a:rPr lang="en-US" sz="1100" b="0" dirty="0">
                <a:solidFill>
                  <a:schemeClr val="tx1">
                    <a:lumMod val="50000"/>
                  </a:schemeClr>
                </a:solidFill>
              </a:rPr>
              <a:t>A special media page has also been set up to improve communication with the media during incidents. </a:t>
            </a:r>
          </a:p>
          <a:p>
            <a:pPr marL="171450" indent="-171450">
              <a:buFont typeface="Arial" panose="020B0604020202020204" pitchFamily="34" charset="0"/>
              <a:buChar char="•"/>
            </a:pPr>
            <a:r>
              <a:rPr lang="en-US" sz="1100" b="0" dirty="0">
                <a:solidFill>
                  <a:schemeClr val="tx1">
                    <a:lumMod val="50000"/>
                  </a:schemeClr>
                </a:solidFill>
              </a:rPr>
              <a:t>The Data Flows integrated into Alastar are shown in the diagram below. </a:t>
            </a:r>
          </a:p>
        </p:txBody>
      </p:sp>
      <p:sp>
        <p:nvSpPr>
          <p:cNvPr id="11" name="Title 1">
            <a:extLst>
              <a:ext uri="{FF2B5EF4-FFF2-40B4-BE49-F238E27FC236}">
                <a16:creationId xmlns:a16="http://schemas.microsoft.com/office/drawing/2014/main" id="{1DDABA71-3528-4CFE-A5FC-A56BBD4E01FA}"/>
              </a:ext>
            </a:extLst>
          </p:cNvPr>
          <p:cNvSpPr>
            <a:spLocks noGrp="1"/>
          </p:cNvSpPr>
          <p:nvPr>
            <p:ph type="title"/>
          </p:nvPr>
        </p:nvSpPr>
        <p:spPr>
          <a:xfrm>
            <a:off x="528214" y="768836"/>
            <a:ext cx="5801567" cy="204545"/>
          </a:xfrm>
          <a:solidFill>
            <a:srgbClr val="C9D2DD"/>
          </a:solidFill>
          <a:ln w="19050">
            <a:solidFill>
              <a:srgbClr val="44546A"/>
            </a:solidFill>
          </a:ln>
        </p:spPr>
        <p:txBody>
          <a:bodyPr vert="horz" lIns="91440" tIns="45720" rIns="91440" bIns="45720" rtlCol="0" anchor="ctr">
            <a:noAutofit/>
          </a:bodyPr>
          <a:lstStyle/>
          <a:p>
            <a:r>
              <a:rPr lang="en-US" sz="1100" dirty="0">
                <a:solidFill>
                  <a:schemeClr val="tx1">
                    <a:lumMod val="50000"/>
                  </a:schemeClr>
                </a:solidFill>
              </a:rPr>
              <a:t>Alastar</a:t>
            </a:r>
            <a:endParaRPr lang="en-US" sz="1100">
              <a:solidFill>
                <a:schemeClr val="tx1">
                  <a:lumMod val="50000"/>
                </a:schemeClr>
              </a:solidFill>
            </a:endParaRPr>
          </a:p>
        </p:txBody>
      </p:sp>
    </p:spTree>
    <p:extLst>
      <p:ext uri="{BB962C8B-B14F-4D97-AF65-F5344CB8AC3E}">
        <p14:creationId xmlns:p14="http://schemas.microsoft.com/office/powerpoint/2010/main" val="3146811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44546A"/>
          </a:solidFill>
          <a:ln>
            <a:solidFill>
              <a:schemeClr val="tx2"/>
            </a:solidFill>
          </a:ln>
        </p:spPr>
        <p:txBody>
          <a:bodyPr>
            <a:normAutofit fontScale="90000"/>
          </a:bodyPr>
          <a:lstStyle/>
          <a:p>
            <a:r>
              <a:rPr lang="en-US" sz="1600"/>
              <a:t>Data Flows</a:t>
            </a:r>
          </a:p>
        </p:txBody>
      </p:sp>
      <p:graphicFrame>
        <p:nvGraphicFramePr>
          <p:cNvPr id="5" name="Table 4">
            <a:extLst>
              <a:ext uri="{FF2B5EF4-FFF2-40B4-BE49-F238E27FC236}">
                <a16:creationId xmlns:a16="http://schemas.microsoft.com/office/drawing/2014/main" id="{B42005D8-50AE-43AD-AEFD-B0283690DBEC}"/>
              </a:ext>
            </a:extLst>
          </p:cNvPr>
          <p:cNvGraphicFramePr>
            <a:graphicFrameLocks noGrp="1"/>
          </p:cNvGraphicFramePr>
          <p:nvPr>
            <p:extLst>
              <p:ext uri="{D42A27DB-BD31-4B8C-83A1-F6EECF244321}">
                <p14:modId xmlns:p14="http://schemas.microsoft.com/office/powerpoint/2010/main" val="3399825409"/>
              </p:ext>
            </p:extLst>
          </p:nvPr>
        </p:nvGraphicFramePr>
        <p:xfrm>
          <a:off x="529061" y="1024728"/>
          <a:ext cx="5800724" cy="7881150"/>
        </p:xfrm>
        <a:graphic>
          <a:graphicData uri="http://schemas.openxmlformats.org/drawingml/2006/table">
            <a:tbl>
              <a:tblPr firstRow="1" firstCol="1" bandRow="1"/>
              <a:tblGrid>
                <a:gridCol w="630352">
                  <a:extLst>
                    <a:ext uri="{9D8B030D-6E8A-4147-A177-3AD203B41FA5}">
                      <a16:colId xmlns:a16="http://schemas.microsoft.com/office/drawing/2014/main" val="1180595257"/>
                    </a:ext>
                  </a:extLst>
                </a:gridCol>
                <a:gridCol w="1228194">
                  <a:extLst>
                    <a:ext uri="{9D8B030D-6E8A-4147-A177-3AD203B41FA5}">
                      <a16:colId xmlns:a16="http://schemas.microsoft.com/office/drawing/2014/main" val="3165295274"/>
                    </a:ext>
                  </a:extLst>
                </a:gridCol>
                <a:gridCol w="1228194">
                  <a:extLst>
                    <a:ext uri="{9D8B030D-6E8A-4147-A177-3AD203B41FA5}">
                      <a16:colId xmlns:a16="http://schemas.microsoft.com/office/drawing/2014/main" val="1107281711"/>
                    </a:ext>
                  </a:extLst>
                </a:gridCol>
                <a:gridCol w="1228194">
                  <a:extLst>
                    <a:ext uri="{9D8B030D-6E8A-4147-A177-3AD203B41FA5}">
                      <a16:colId xmlns:a16="http://schemas.microsoft.com/office/drawing/2014/main" val="43684158"/>
                    </a:ext>
                  </a:extLst>
                </a:gridCol>
                <a:gridCol w="1485790">
                  <a:extLst>
                    <a:ext uri="{9D8B030D-6E8A-4147-A177-3AD203B41FA5}">
                      <a16:colId xmlns:a16="http://schemas.microsoft.com/office/drawing/2014/main" val="2615085728"/>
                    </a:ext>
                  </a:extLst>
                </a:gridCol>
              </a:tblGrid>
              <a:tr h="154655">
                <a:tc gridSpan="5">
                  <a:txBody>
                    <a:bodyPr/>
                    <a:lstStyle/>
                    <a:p>
                      <a:pPr marL="0" marR="0" algn="ctr">
                        <a:lnSpc>
                          <a:spcPct val="107000"/>
                        </a:lnSpc>
                        <a:spcBef>
                          <a:spcPts val="0"/>
                        </a:spcBef>
                        <a:spcAft>
                          <a:spcPts val="0"/>
                        </a:spcAft>
                      </a:pPr>
                      <a:r>
                        <a:rPr lang="en-US" sz="750" b="1">
                          <a:solidFill>
                            <a:srgbClr val="FFFFFF"/>
                          </a:solidFill>
                          <a:effectLst/>
                          <a:latin typeface="Calibri" panose="020F0502020204030204" pitchFamily="34" charset="0"/>
                          <a:ea typeface="Calibri" panose="020F0502020204030204" pitchFamily="34" charset="0"/>
                          <a:cs typeface="Calibri" panose="020F0502020204030204" pitchFamily="34" charset="0"/>
                        </a:rPr>
                        <a:t>DATA MANAGEMENT</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7080732"/>
                  </a:ext>
                </a:extLst>
              </a:tr>
              <a:tr h="316494">
                <a:tc gridSpan="5">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Definition: </a:t>
                      </a:r>
                      <a:r>
                        <a:rPr lang="en-US" sz="750" b="1" u="sng">
                          <a:effectLst/>
                          <a:latin typeface="Calibri" panose="020F0502020204030204" pitchFamily="34" charset="0"/>
                          <a:ea typeface="Calibri" panose="020F0502020204030204" pitchFamily="34" charset="0"/>
                          <a:cs typeface="Calibri" panose="020F0502020204030204" pitchFamily="34" charset="0"/>
                        </a:rPr>
                        <a:t>Data Management</a:t>
                      </a:r>
                      <a:r>
                        <a:rPr lang="en-US" sz="750">
                          <a:effectLst/>
                          <a:latin typeface="Calibri" panose="020F0502020204030204" pitchFamily="34" charset="0"/>
                          <a:ea typeface="Calibri" panose="020F0502020204030204" pitchFamily="34" charset="0"/>
                          <a:cs typeface="Calibri" panose="020F0502020204030204" pitchFamily="34" charset="0"/>
                        </a:rPr>
                        <a:t> includes all activities related to collecting, storing, and using data. It also addresses procedures around data security, integration, and resiliency. Data collection should be efficient and effective; analysis should support an overall performance management program, and efforts should clearly align with achieving the region’s identified objectives.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93081416"/>
                  </a:ext>
                </a:extLst>
              </a:tr>
              <a:tr h="154655">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placing us in our current tier?</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keeping us from advancing to the next level?</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extLst>
                  <a:ext uri="{0D108BD9-81ED-4DB2-BD59-A6C34878D82A}">
                    <a16:rowId xmlns:a16="http://schemas.microsoft.com/office/drawing/2014/main" val="3571945560"/>
                  </a:ext>
                </a:extLst>
              </a:tr>
              <a:tr h="154655">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rowSpan="4"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SCDOT maintains the TEAMS database for signals inventory. Partner agencies can request and gain access.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Some SCDOT GIS datasets are available to be shared with external partners.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The Alastar system integrates data from multiple sources within individual counties.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Data security protocols are coordinated at the individual agency level.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HERE data feeds travel time calculations.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Some agencies are partnering to integrate data from Waze through Public Partnerships Program.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Existing statewide data procured and shared (RITIS, ClearGuide)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n-US"/>
                    </a:p>
                  </a:txBody>
                  <a:tcPr/>
                </a:tc>
                <a:tc rowSpan="4" gridSpan="2">
                  <a:txBody>
                    <a:bodyPr/>
                    <a:lstStyle/>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guidance or standards for how to acquire, access, or share data externally.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Both institutional and physical obstacles impede regional partners from gaining access to datasets owned by other agencies.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There are limited processes for data validation and maintenance.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Not all agencies use data to inform decisions and develop performance measures.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Calibri" panose="020F0502020204030204" pitchFamily="34" charset="0"/>
                        </a:rPr>
                        <a:t>Limited training for staff on accessing and validating data.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Times New Roman" panose="02020603050405020304" pitchFamily="18" charset="0"/>
                        </a:rPr>
                        <a:t>Limited capacity in staffing or skills to coordinate or support data integration. </a:t>
                      </a:r>
                    </a:p>
                    <a:p>
                      <a:pPr marL="342900" marR="0" lvl="0" indent="-342900">
                        <a:lnSpc>
                          <a:spcPct val="107000"/>
                        </a:lnSpc>
                        <a:spcBef>
                          <a:spcPts val="0"/>
                        </a:spcBef>
                        <a:spcAft>
                          <a:spcPts val="0"/>
                        </a:spcAft>
                        <a:buFont typeface="Symbol" panose="05050102010706020507" pitchFamily="18" charset="2"/>
                        <a:buChar char=""/>
                      </a:pPr>
                      <a:r>
                        <a:rPr lang="en-US" sz="750">
                          <a:effectLst/>
                          <a:latin typeface="Calibri" panose="020F0502020204030204" pitchFamily="34" charset="0"/>
                          <a:ea typeface="Calibri" panose="020F0502020204030204" pitchFamily="34" charset="0"/>
                          <a:cs typeface="Times New Roman" panose="02020603050405020304" pitchFamily="18" charset="0"/>
                        </a:rPr>
                        <a:t>Differing security requirements between agencies.</a:t>
                      </a:r>
                    </a:p>
                    <a:p>
                      <a:pPr marL="22860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lang="en-US"/>
                    </a:p>
                  </a:txBody>
                  <a:tcPr/>
                </a:tc>
                <a:extLst>
                  <a:ext uri="{0D108BD9-81ED-4DB2-BD59-A6C34878D82A}">
                    <a16:rowId xmlns:a16="http://schemas.microsoft.com/office/drawing/2014/main" val="3932928953"/>
                  </a:ext>
                </a:extLst>
              </a:tr>
              <a:tr h="160229">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814728432"/>
                  </a:ext>
                </a:extLst>
              </a:tr>
              <a:tr h="154655">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544235171"/>
                  </a:ext>
                </a:extLst>
              </a:tr>
              <a:tr h="1141666">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355676942"/>
                  </a:ext>
                </a:extLst>
              </a:tr>
              <a:tr h="154655">
                <a:tc>
                  <a:txBody>
                    <a:bodyPr/>
                    <a:lstStyle/>
                    <a:p>
                      <a:pPr marL="0" marR="0">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1 (Ad-hoc)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2 (Managed)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3 (Proactive)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750" b="1">
                          <a:solidFill>
                            <a:srgbClr val="000000"/>
                          </a:solidFill>
                          <a:effectLst/>
                          <a:latin typeface="Calibri" panose="020F0502020204030204" pitchFamily="34" charset="0"/>
                          <a:ea typeface="Calibri" panose="020F0502020204030204" pitchFamily="34" charset="0"/>
                          <a:cs typeface="Calibri" panose="020F0502020204030204" pitchFamily="34" charset="0"/>
                        </a:rPr>
                        <a:t>Level 4 (Fully Collaborative)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37264368"/>
                  </a:ext>
                </a:extLst>
              </a:tr>
              <a:tr h="80201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Business Processes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There are no formal guidelines on how data is acquired, stored, or shared. Contracts with private sector data providers are ad hoc.</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limited formal guidance on how data is acquired, stored, or shared internally. Contracts with private sector data providers reflect regional agency needs.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There is formal guidance on how and where data is acquired, stored, or shared both internally and externally. Contracts with private sector data providers align with regional objectives.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Guidance on how and where data is acquired, stored, and shared both internally and externally is institutionalized. Contracts with private sector data providers are well integrated and common practices.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109033"/>
                  </a:ext>
                </a:extLst>
              </a:tr>
              <a:tr h="80201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Systems and Technology</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There is a lack of awareness of the existing data for both internal and external use. Maintenance is non-existent or occurs when issues are encountered.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The data is not easily accessible and may be housed in multiple locations at the agency level. Maintenance may occur occasionally. Individual datasets exist but are not integrated.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 data is housed in multiple locations at the agency level but easily accessible by partner agencies. Maintenance of the data systems occurs often. Some datasets are integrated.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 data is well-integrated and housed in a single location that is easily accessible by multiagency staff. Data repository undergoes routine maintenance. Redundancy of central data supports continuity.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359926"/>
                  </a:ext>
                </a:extLst>
              </a:tr>
              <a:tr h="640172">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Performance Measurement</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Data is not readily available to inform data-driven decisions. The data is not validated through a formal process.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The data is occasionally used to inform data-driven decisions. There is a lag in accessibility for the most recent data. Data validation occurs on an individual level.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 data supports data-driven decisions that align with regional goals. There is a data validation process in place.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 data is comprehensive and supports data-driven decisions that align with multiagency objectives. There is a well-integrated data validation process.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939089"/>
                  </a:ext>
                </a:extLst>
              </a:tr>
              <a:tr h="80201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Culture</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Leadership does not recognize the value of acquiring, purchasing, or investing in new or existing data sources. The data acquisition process is not well-funded to keep up with regional needs.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Leadership seldom recognizes the need to acquire, update, and validate data sources. With limited resources, agencies must “make-do” with available information.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Leadership understands the need for more funding to acquire relevant and recent data. The region has some funds to invest in new data tools or sources.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Leadership advocates for more funding to further the available data for multiagency use. The region actively invests in using and purchasing the latest data sets.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179197"/>
                  </a:ext>
                </a:extLst>
              </a:tr>
              <a:tr h="80201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Organization and Staffing</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informal training on where and how internal and external data is housed.</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There is some training that provides all internal staff with knowledge of where to find data.  There may be some guidance on validating sources internally and externally, but that process is not formalized.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Training is updated to reflect the latest data management processes which all staff are encouraged to take. Regional leadership encourages the use of cross-cutting data sources.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Regional leadership actively invests time and resources to promote new efficiencies. All staff are encouraged to participate in training that is updated frequently to reflect enhanced processes. </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798122"/>
                  </a:ext>
                </a:extLst>
              </a:tr>
              <a:tr h="802011">
                <a:tc>
                  <a:txBody>
                    <a:bodyPr/>
                    <a:lstStyle/>
                    <a:p>
                      <a:pPr marL="0" marR="0">
                        <a:lnSpc>
                          <a:spcPct val="107000"/>
                        </a:lnSpc>
                        <a:spcBef>
                          <a:spcPts val="0"/>
                        </a:spcBef>
                        <a:spcAft>
                          <a:spcPts val="0"/>
                        </a:spcAft>
                      </a:pPr>
                      <a:r>
                        <a:rPr lang="en-US" sz="750" b="1">
                          <a:effectLst/>
                          <a:latin typeface="Calibri" panose="020F0502020204030204" pitchFamily="34" charset="0"/>
                          <a:ea typeface="Calibri" panose="020F0502020204030204" pitchFamily="34" charset="0"/>
                          <a:cs typeface="Calibri" panose="020F0502020204030204" pitchFamily="34" charset="0"/>
                        </a:rPr>
                        <a:t>Collaboration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Agencies maintain individual datasets focused on their individual objectives.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solidFill>
                            <a:srgbClr val="000000"/>
                          </a:solidFill>
                          <a:effectLst/>
                          <a:latin typeface="Calibri" panose="020F0502020204030204" pitchFamily="34" charset="0"/>
                          <a:ea typeface="Calibri" panose="020F0502020204030204" pitchFamily="34" charset="0"/>
                          <a:cs typeface="Calibri" panose="020F0502020204030204" pitchFamily="34" charset="0"/>
                        </a:rPr>
                        <a:t>Some internal and external coordination occurs for data alignment and limited data integration. Data security protocols and data management are coordinated at the individual agency level.</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Significant internal and external coordination occurs for data integration. Some consistency in data security protocols.</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750">
                          <a:effectLst/>
                          <a:latin typeface="Calibri" panose="020F0502020204030204" pitchFamily="34" charset="0"/>
                          <a:ea typeface="Calibri" panose="020F0502020204030204" pitchFamily="34" charset="0"/>
                          <a:cs typeface="Calibri" panose="020F0502020204030204" pitchFamily="34" charset="0"/>
                        </a:rPr>
                        <a:t>There is multiagency consistency in data security protocols and data management. Cross-cutting performance driven decisions are made in the larger interest of the agency or region.</a:t>
                      </a:r>
                      <a:endParaRPr lang="en-US" sz="750">
                        <a:effectLst/>
                        <a:latin typeface="Calibri" panose="020F0502020204030204" pitchFamily="34" charset="0"/>
                        <a:ea typeface="Calibri" panose="020F0502020204030204" pitchFamily="34" charset="0"/>
                        <a:cs typeface="Times New Roman" panose="02020603050405020304" pitchFamily="18" charset="0"/>
                      </a:endParaRPr>
                    </a:p>
                  </a:txBody>
                  <a:tcPr marL="29754" marR="29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405061"/>
                  </a:ext>
                </a:extLst>
              </a:tr>
            </a:tbl>
          </a:graphicData>
        </a:graphic>
      </p:graphicFrame>
      <p:sp>
        <p:nvSpPr>
          <p:cNvPr id="3" name="TextBox 2">
            <a:extLst>
              <a:ext uri="{FF2B5EF4-FFF2-40B4-BE49-F238E27FC236}">
                <a16:creationId xmlns:a16="http://schemas.microsoft.com/office/drawing/2014/main" id="{3BA6164C-0BE3-4079-BC1C-6B94E2BB988E}"/>
              </a:ext>
            </a:extLst>
          </p:cNvPr>
          <p:cNvSpPr txBox="1"/>
          <p:nvPr/>
        </p:nvSpPr>
        <p:spPr>
          <a:xfrm>
            <a:off x="528218" y="653719"/>
            <a:ext cx="5800721" cy="400110"/>
          </a:xfrm>
          <a:prstGeom prst="rect">
            <a:avLst/>
          </a:prstGeom>
          <a:noFill/>
        </p:spPr>
        <p:txBody>
          <a:bodyPr wrap="square" rtlCol="0">
            <a:spAutoFit/>
          </a:bodyPr>
          <a:lstStyle/>
          <a:p>
            <a:r>
              <a:rPr lang="en-US" sz="1000"/>
              <a:t>The Data Flows Baseline Inventory Focus Area is derived from the Data Management Strategies. The CMM matricie for Data Management is included below. </a:t>
            </a:r>
          </a:p>
        </p:txBody>
      </p:sp>
    </p:spTree>
    <p:extLst>
      <p:ext uri="{BB962C8B-B14F-4D97-AF65-F5344CB8AC3E}">
        <p14:creationId xmlns:p14="http://schemas.microsoft.com/office/powerpoint/2010/main" val="380464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44546A"/>
          </a:solidFill>
          <a:ln>
            <a:solidFill>
              <a:schemeClr val="accent1"/>
            </a:solidFill>
          </a:ln>
        </p:spPr>
        <p:txBody>
          <a:bodyPr>
            <a:normAutofit fontScale="90000"/>
          </a:bodyPr>
          <a:lstStyle/>
          <a:p>
            <a:r>
              <a:rPr lang="en-US" sz="1600"/>
              <a:t>Data Flows – Strategy Identification</a:t>
            </a:r>
          </a:p>
        </p:txBody>
      </p:sp>
      <p:sp>
        <p:nvSpPr>
          <p:cNvPr id="18" name="Title 1">
            <a:extLst>
              <a:ext uri="{FF2B5EF4-FFF2-40B4-BE49-F238E27FC236}">
                <a16:creationId xmlns:a16="http://schemas.microsoft.com/office/drawing/2014/main" id="{7C297DF6-F723-4551-A787-3C6CF2783674}"/>
              </a:ext>
            </a:extLst>
          </p:cNvPr>
          <p:cNvSpPr txBox="1">
            <a:spLocks/>
          </p:cNvSpPr>
          <p:nvPr/>
        </p:nvSpPr>
        <p:spPr>
          <a:xfrm>
            <a:off x="528216" y="4351220"/>
            <a:ext cx="5801567" cy="303356"/>
          </a:xfrm>
          <a:prstGeom prst="rect">
            <a:avLst/>
          </a:prstGeom>
          <a:solidFill>
            <a:srgbClr val="44546A"/>
          </a:solidFill>
          <a:ln>
            <a:solidFill>
              <a:schemeClr val="accent1"/>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Project List</a:t>
            </a:r>
          </a:p>
        </p:txBody>
      </p:sp>
      <p:sp>
        <p:nvSpPr>
          <p:cNvPr id="3" name="Rectangle 2">
            <a:extLst>
              <a:ext uri="{FF2B5EF4-FFF2-40B4-BE49-F238E27FC236}">
                <a16:creationId xmlns:a16="http://schemas.microsoft.com/office/drawing/2014/main" id="{8B0811C9-2131-4788-B770-58A73B060704}"/>
              </a:ext>
            </a:extLst>
          </p:cNvPr>
          <p:cNvSpPr/>
          <p:nvPr/>
        </p:nvSpPr>
        <p:spPr>
          <a:xfrm>
            <a:off x="528216" y="4804012"/>
            <a:ext cx="5801567" cy="3989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Data Flow Focused Projects</a:t>
            </a:r>
          </a:p>
          <a:p>
            <a:pPr algn="ctr"/>
            <a:r>
              <a:rPr lang="en-US"/>
              <a:t>Risk Identification</a:t>
            </a:r>
          </a:p>
        </p:txBody>
      </p:sp>
      <p:grpSp>
        <p:nvGrpSpPr>
          <p:cNvPr id="4" name="Group 3">
            <a:extLst>
              <a:ext uri="{FF2B5EF4-FFF2-40B4-BE49-F238E27FC236}">
                <a16:creationId xmlns:a16="http://schemas.microsoft.com/office/drawing/2014/main" id="{BC92941B-D270-4E07-96D9-2B76056C306B}"/>
              </a:ext>
            </a:extLst>
          </p:cNvPr>
          <p:cNvGrpSpPr/>
          <p:nvPr/>
        </p:nvGrpSpPr>
        <p:grpSpPr>
          <a:xfrm>
            <a:off x="528217" y="803155"/>
            <a:ext cx="5801566" cy="999866"/>
            <a:chOff x="262183" y="942773"/>
            <a:chExt cx="8750111" cy="1352293"/>
          </a:xfrm>
        </p:grpSpPr>
        <p:sp>
          <p:nvSpPr>
            <p:cNvPr id="23" name="Rectangle: Rounded Corners 22">
              <a:extLst>
                <a:ext uri="{FF2B5EF4-FFF2-40B4-BE49-F238E27FC236}">
                  <a16:creationId xmlns:a16="http://schemas.microsoft.com/office/drawing/2014/main" id="{1F5D57FD-CB8F-491D-ACDB-070349AA3C1E}"/>
                </a:ext>
              </a:extLst>
            </p:cNvPr>
            <p:cNvSpPr/>
            <p:nvPr/>
          </p:nvSpPr>
          <p:spPr>
            <a:xfrm>
              <a:off x="262183" y="1437816"/>
              <a:ext cx="3851910" cy="85725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US" sz="1200">
                  <a:solidFill>
                    <a:srgbClr val="3F3F3F"/>
                  </a:solidFill>
                  <a:latin typeface="Calibri" panose="020F0502020204030204" pitchFamily="34" charset="0"/>
                  <a:cs typeface="Times New Roman" panose="02020603050405020304" pitchFamily="18" charset="0"/>
                </a:rPr>
                <a:t>Limited guidance or standards for how to acquire, access, or share data externally</a:t>
              </a:r>
            </a:p>
          </p:txBody>
        </p:sp>
        <p:sp>
          <p:nvSpPr>
            <p:cNvPr id="26" name="Rectangle: Rounded Corners 25">
              <a:extLst>
                <a:ext uri="{FF2B5EF4-FFF2-40B4-BE49-F238E27FC236}">
                  <a16:creationId xmlns:a16="http://schemas.microsoft.com/office/drawing/2014/main" id="{369C39D0-7EC5-46BF-92CE-5DEE2A40D408}"/>
                </a:ext>
              </a:extLst>
            </p:cNvPr>
            <p:cNvSpPr/>
            <p:nvPr/>
          </p:nvSpPr>
          <p:spPr>
            <a:xfrm>
              <a:off x="262183" y="942773"/>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Gaps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00E55A6-D435-46E6-B277-7920EE8D7768}"/>
                </a:ext>
              </a:extLst>
            </p:cNvPr>
            <p:cNvSpPr/>
            <p:nvPr/>
          </p:nvSpPr>
          <p:spPr>
            <a:xfrm>
              <a:off x="5160383" y="1436645"/>
              <a:ext cx="3851910" cy="857250"/>
            </a:xfrm>
            <a:prstGeom prst="roundRect">
              <a:avLst/>
            </a:prstGeom>
            <a:solidFill>
              <a:srgbClr val="44546A"/>
            </a:solidFill>
            <a:ln>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Regional Guidance for Acquiring, Accessing, and Sharing Data</a:t>
              </a:r>
            </a:p>
          </p:txBody>
        </p:sp>
        <p:sp>
          <p:nvSpPr>
            <p:cNvPr id="28" name="Rectangle: Rounded Corners 27">
              <a:extLst>
                <a:ext uri="{FF2B5EF4-FFF2-40B4-BE49-F238E27FC236}">
                  <a16:creationId xmlns:a16="http://schemas.microsoft.com/office/drawing/2014/main" id="{8CDBA9D5-EB10-4D60-A8F8-95F7FCCA049F}"/>
                </a:ext>
              </a:extLst>
            </p:cNvPr>
            <p:cNvSpPr/>
            <p:nvPr/>
          </p:nvSpPr>
          <p:spPr>
            <a:xfrm>
              <a:off x="5160384" y="942773"/>
              <a:ext cx="3851910" cy="38548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Strategies</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A31445E5-04CE-4E67-AA1F-D406783C54E9}"/>
                </a:ext>
              </a:extLst>
            </p:cNvPr>
            <p:cNvCxnSpPr>
              <a:cxnSpLocks/>
              <a:stCxn id="23" idx="3"/>
              <a:endCxn id="27" idx="1"/>
            </p:cNvCxnSpPr>
            <p:nvPr/>
          </p:nvCxnSpPr>
          <p:spPr>
            <a:xfrm flipV="1">
              <a:off x="4114093" y="1865270"/>
              <a:ext cx="1046290" cy="11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5904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chemeClr val="tx1">
              <a:lumMod val="50000"/>
            </a:schemeClr>
          </a:solidFill>
        </p:spPr>
        <p:txBody>
          <a:bodyPr/>
          <a:lstStyle/>
          <a:p>
            <a:r>
              <a:rPr lang="en-US"/>
              <a:t>ITS Education</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chemeClr val="tx1">
              <a:lumMod val="50000"/>
            </a:schemeClr>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13" name="Hexagon 12">
            <a:extLst>
              <a:ext uri="{FF2B5EF4-FFF2-40B4-BE49-F238E27FC236}">
                <a16:creationId xmlns:a16="http://schemas.microsoft.com/office/drawing/2014/main" id="{9D77B3BE-2158-4C18-B7A1-64ECC23FCE8A}"/>
              </a:ext>
            </a:extLst>
          </p:cNvPr>
          <p:cNvSpPr/>
          <p:nvPr/>
        </p:nvSpPr>
        <p:spPr>
          <a:xfrm>
            <a:off x="1942547" y="1614479"/>
            <a:ext cx="2966337" cy="2378353"/>
          </a:xfrm>
          <a:prstGeom prst="hexagon">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rPr>
              <a:t>Statewide TMC</a:t>
            </a:r>
          </a:p>
          <a:p>
            <a:pPr marL="171450" indent="-171450">
              <a:buFont typeface="Arial" panose="020B0604020202020204" pitchFamily="34" charset="0"/>
              <a:buChar char="•"/>
            </a:pPr>
            <a:r>
              <a:rPr lang="en-US" sz="1200">
                <a:solidFill>
                  <a:srgbClr val="000000"/>
                </a:solidFill>
              </a:rPr>
              <a:t>Has a trainer on staff for the TMC</a:t>
            </a:r>
          </a:p>
          <a:p>
            <a:pPr marL="171450" indent="-171450">
              <a:buFont typeface="Arial" panose="020B0604020202020204" pitchFamily="34" charset="0"/>
              <a:buChar char="•"/>
            </a:pPr>
            <a:r>
              <a:rPr lang="en-US" sz="1200" b="0">
                <a:solidFill>
                  <a:srgbClr val="000000"/>
                </a:solidFill>
              </a:rPr>
              <a:t>Trainer is responsible for learning new procedures</a:t>
            </a:r>
            <a:r>
              <a:rPr lang="en-US" sz="1200" b="0" dirty="0">
                <a:solidFill>
                  <a:srgbClr val="000000"/>
                </a:solidFill>
              </a:rPr>
              <a:t> </a:t>
            </a:r>
            <a:r>
              <a:rPr lang="en-US" sz="1200" b="0">
                <a:solidFill>
                  <a:srgbClr val="000000"/>
                </a:solidFill>
              </a:rPr>
              <a:t>/</a:t>
            </a:r>
            <a:r>
              <a:rPr lang="en-US" sz="1200" b="0" dirty="0">
                <a:solidFill>
                  <a:srgbClr val="000000"/>
                </a:solidFill>
              </a:rPr>
              <a:t> </a:t>
            </a:r>
            <a:r>
              <a:rPr lang="en-US" sz="1200" b="0">
                <a:solidFill>
                  <a:srgbClr val="000000"/>
                </a:solidFill>
              </a:rPr>
              <a:t>equipment and disseminating to the rest of the staff</a:t>
            </a:r>
          </a:p>
          <a:p>
            <a:pPr marL="171450" indent="-171450">
              <a:buFont typeface="Arial" panose="020B0604020202020204" pitchFamily="34" charset="0"/>
              <a:buChar char="•"/>
            </a:pPr>
            <a:r>
              <a:rPr lang="en-US" sz="1200" b="0">
                <a:solidFill>
                  <a:srgbClr val="000000"/>
                </a:solidFill>
              </a:rPr>
              <a:t>New staff receive 6 weeks of training before being able to work as an operator. </a:t>
            </a:r>
          </a:p>
        </p:txBody>
      </p:sp>
      <p:sp>
        <p:nvSpPr>
          <p:cNvPr id="42" name="Title 1">
            <a:extLst>
              <a:ext uri="{FF2B5EF4-FFF2-40B4-BE49-F238E27FC236}">
                <a16:creationId xmlns:a16="http://schemas.microsoft.com/office/drawing/2014/main" id="{B1F368F6-A8AC-450C-8AA4-8D2C0DB71DBF}"/>
              </a:ext>
            </a:extLst>
          </p:cNvPr>
          <p:cNvSpPr txBox="1">
            <a:spLocks/>
          </p:cNvSpPr>
          <p:nvPr/>
        </p:nvSpPr>
        <p:spPr>
          <a:xfrm>
            <a:off x="547090" y="4123638"/>
            <a:ext cx="5801567" cy="303356"/>
          </a:xfrm>
          <a:prstGeom prst="rect">
            <a:avLst/>
          </a:prstGeom>
          <a:solidFill>
            <a:schemeClr val="tx1">
              <a:lumMod val="50000"/>
            </a:schemeClr>
          </a:solidFill>
          <a:ln>
            <a:solidFill>
              <a:schemeClr val="tx1">
                <a:lumMod val="50000"/>
              </a:schemeClr>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ITS Education – Strategy Identification</a:t>
            </a:r>
          </a:p>
        </p:txBody>
      </p:sp>
      <p:sp>
        <p:nvSpPr>
          <p:cNvPr id="43" name="Rectangle: Rounded Corners 42">
            <a:extLst>
              <a:ext uri="{FF2B5EF4-FFF2-40B4-BE49-F238E27FC236}">
                <a16:creationId xmlns:a16="http://schemas.microsoft.com/office/drawing/2014/main" id="{17B9F804-DB88-4BBB-8202-5EFEE6596EBA}"/>
              </a:ext>
            </a:extLst>
          </p:cNvPr>
          <p:cNvSpPr/>
          <p:nvPr/>
        </p:nvSpPr>
        <p:spPr>
          <a:xfrm>
            <a:off x="547090" y="4555860"/>
            <a:ext cx="1828800" cy="25414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Category</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0D97637F-7B0D-4B81-B9F4-281D68AE54C9}"/>
              </a:ext>
            </a:extLst>
          </p:cNvPr>
          <p:cNvSpPr/>
          <p:nvPr/>
        </p:nvSpPr>
        <p:spPr>
          <a:xfrm>
            <a:off x="2533472" y="4555860"/>
            <a:ext cx="1828800" cy="25414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Calibri" panose="020F0502020204030204" pitchFamily="34" charset="0"/>
                <a:ea typeface="Calibri" panose="020F0502020204030204" pitchFamily="34" charset="0"/>
                <a:cs typeface="Calibri" panose="020F0502020204030204" pitchFamily="34" charset="0"/>
              </a:rPr>
              <a:t>Gap</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DE3F161C-781B-443A-8411-ACA598B3D324}"/>
              </a:ext>
            </a:extLst>
          </p:cNvPr>
          <p:cNvSpPr/>
          <p:nvPr/>
        </p:nvSpPr>
        <p:spPr>
          <a:xfrm>
            <a:off x="4519854" y="4555860"/>
            <a:ext cx="1828800" cy="25414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Calibri" panose="020F0502020204030204" pitchFamily="34" charset="0"/>
                <a:ea typeface="Calibri" panose="020F0502020204030204" pitchFamily="34" charset="0"/>
                <a:cs typeface="Calibri" panose="020F0502020204030204" pitchFamily="34" charset="0"/>
              </a:rPr>
              <a:t>Strategy</a:t>
            </a:r>
            <a:endParaRPr kumimoji="0" lang="en-US"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6" name="Group 45">
            <a:extLst>
              <a:ext uri="{FF2B5EF4-FFF2-40B4-BE49-F238E27FC236}">
                <a16:creationId xmlns:a16="http://schemas.microsoft.com/office/drawing/2014/main" id="{97668A27-2926-4FB4-84B3-872E62FAC1BD}"/>
              </a:ext>
            </a:extLst>
          </p:cNvPr>
          <p:cNvGrpSpPr/>
          <p:nvPr/>
        </p:nvGrpSpPr>
        <p:grpSpPr>
          <a:xfrm>
            <a:off x="544342" y="4938670"/>
            <a:ext cx="5804312" cy="565368"/>
            <a:chOff x="525470" y="1165395"/>
            <a:chExt cx="5804312" cy="565368"/>
          </a:xfrm>
        </p:grpSpPr>
        <p:sp>
          <p:nvSpPr>
            <p:cNvPr id="47" name="Rectangle: Rounded Corners 46">
              <a:extLst>
                <a:ext uri="{FF2B5EF4-FFF2-40B4-BE49-F238E27FC236}">
                  <a16:creationId xmlns:a16="http://schemas.microsoft.com/office/drawing/2014/main" id="{6E83549F-133D-4802-A071-1E39DB55F6BC}"/>
                </a:ext>
              </a:extLst>
            </p:cNvPr>
            <p:cNvSpPr/>
            <p:nvPr/>
          </p:nvSpPr>
          <p:spPr>
            <a:xfrm>
              <a:off x="4500981" y="1165596"/>
              <a:ext cx="1828801"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Technical Training Curriculum</a:t>
              </a:r>
            </a:p>
          </p:txBody>
        </p:sp>
        <p:sp>
          <p:nvSpPr>
            <p:cNvPr id="48" name="Rectangle: Rounded Corners 47">
              <a:extLst>
                <a:ext uri="{FF2B5EF4-FFF2-40B4-BE49-F238E27FC236}">
                  <a16:creationId xmlns:a16="http://schemas.microsoft.com/office/drawing/2014/main" id="{E8B7DE80-D706-4E7C-948A-C09CAD47E19F}"/>
                </a:ext>
              </a:extLst>
            </p:cNvPr>
            <p:cNvSpPr/>
            <p:nvPr/>
          </p:nvSpPr>
          <p:spPr>
            <a:xfrm>
              <a:off x="525470" y="1165596"/>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libri" panose="020F0502020204030204"/>
                </a:rPr>
                <a:t>Traffic Management Centers</a:t>
              </a:r>
            </a:p>
          </p:txBody>
        </p:sp>
        <p:sp>
          <p:nvSpPr>
            <p:cNvPr id="49" name="Rectangle: Rounded Corners 48">
              <a:extLst>
                <a:ext uri="{FF2B5EF4-FFF2-40B4-BE49-F238E27FC236}">
                  <a16:creationId xmlns:a16="http://schemas.microsoft.com/office/drawing/2014/main" id="{C3049B7A-05D8-400C-9823-6B28D3883E3B}"/>
                </a:ext>
              </a:extLst>
            </p:cNvPr>
            <p:cNvSpPr/>
            <p:nvPr/>
          </p:nvSpPr>
          <p:spPr>
            <a:xfrm>
              <a:off x="2513225" y="1165395"/>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Challenges around staff retention and training</a:t>
              </a:r>
              <a:endParaRPr kumimoji="0" lang="en-US" sz="11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ED8D0003-EB7A-46E3-896E-CE49D55832F1}"/>
                </a:ext>
              </a:extLst>
            </p:cNvPr>
            <p:cNvCxnSpPr>
              <a:stCxn id="48" idx="3"/>
              <a:endCxn id="49" idx="1"/>
            </p:cNvCxnSpPr>
            <p:nvPr/>
          </p:nvCxnSpPr>
          <p:spPr>
            <a:xfrm flipV="1">
              <a:off x="2354271" y="1447979"/>
              <a:ext cx="158954" cy="2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03D745-FDB2-4C07-AD3D-21A730345B33}"/>
                </a:ext>
              </a:extLst>
            </p:cNvPr>
            <p:cNvCxnSpPr>
              <a:cxnSpLocks/>
              <a:stCxn id="49" idx="3"/>
              <a:endCxn id="47" idx="1"/>
            </p:cNvCxnSpPr>
            <p:nvPr/>
          </p:nvCxnSpPr>
          <p:spPr>
            <a:xfrm>
              <a:off x="4342026" y="1447979"/>
              <a:ext cx="158955" cy="20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2" name="Rectangle: Rounded Corners 51">
            <a:extLst>
              <a:ext uri="{FF2B5EF4-FFF2-40B4-BE49-F238E27FC236}">
                <a16:creationId xmlns:a16="http://schemas.microsoft.com/office/drawing/2014/main" id="{116E5EF9-C300-4E47-B860-F1F96845E4D2}"/>
              </a:ext>
            </a:extLst>
          </p:cNvPr>
          <p:cNvSpPr/>
          <p:nvPr/>
        </p:nvSpPr>
        <p:spPr>
          <a:xfrm>
            <a:off x="4519852" y="5632603"/>
            <a:ext cx="1828801" cy="868722"/>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Education on Emerging Technologies</a:t>
            </a: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CB4CC5D8-C290-49B1-A0C2-DE55C640F846}"/>
              </a:ext>
            </a:extLst>
          </p:cNvPr>
          <p:cNvSpPr/>
          <p:nvPr/>
        </p:nvSpPr>
        <p:spPr>
          <a:xfrm>
            <a:off x="544341" y="5632603"/>
            <a:ext cx="1828801" cy="869124"/>
          </a:xfrm>
          <a:prstGeom prst="roundRect">
            <a:avLst/>
          </a:prstGeom>
          <a:solidFill>
            <a:srgbClr val="CEA42B"/>
          </a:solidFill>
          <a:ln>
            <a:solidFill>
              <a:srgbClr val="CEA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defRPr/>
            </a:pPr>
            <a:r>
              <a:rPr lang="en-US" sz="1100">
                <a:solidFill>
                  <a:prstClr val="white"/>
                </a:solidFill>
                <a:latin typeface="Calibri" panose="020F0502020204030204"/>
              </a:rPr>
              <a:t>ITS and Communications</a:t>
            </a:r>
          </a:p>
        </p:txBody>
      </p:sp>
      <p:sp>
        <p:nvSpPr>
          <p:cNvPr id="54" name="Rectangle: Rounded Corners 53">
            <a:extLst>
              <a:ext uri="{FF2B5EF4-FFF2-40B4-BE49-F238E27FC236}">
                <a16:creationId xmlns:a16="http://schemas.microsoft.com/office/drawing/2014/main" id="{67F887B1-04EB-4DEF-A136-331DA6CC5D88}"/>
              </a:ext>
            </a:extLst>
          </p:cNvPr>
          <p:cNvSpPr/>
          <p:nvPr/>
        </p:nvSpPr>
        <p:spPr>
          <a:xfrm>
            <a:off x="2532096" y="5632402"/>
            <a:ext cx="1828801" cy="868923"/>
          </a:xfrm>
          <a:prstGeom prst="roundRect">
            <a:avLst/>
          </a:prstGeom>
          <a:solidFill>
            <a:srgbClr val="CEA42B"/>
          </a:solidFill>
          <a:ln>
            <a:solidFill>
              <a:srgbClr val="CEA4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defRPr/>
            </a:pPr>
            <a:r>
              <a:rPr lang="en-US" sz="1100">
                <a:solidFill>
                  <a:prstClr val="white"/>
                </a:solidFill>
                <a:latin typeface="Calibri" panose="020F0502020204030204"/>
              </a:rPr>
              <a:t>Local staff mostly focused on signals, fiber optic cables, and cameras but not broader ITS applications</a:t>
            </a:r>
          </a:p>
        </p:txBody>
      </p:sp>
      <p:cxnSp>
        <p:nvCxnSpPr>
          <p:cNvPr id="55" name="Straight Connector 54">
            <a:extLst>
              <a:ext uri="{FF2B5EF4-FFF2-40B4-BE49-F238E27FC236}">
                <a16:creationId xmlns:a16="http://schemas.microsoft.com/office/drawing/2014/main" id="{BB9A3C80-F36A-4536-BC5D-5ECC68274599}"/>
              </a:ext>
            </a:extLst>
          </p:cNvPr>
          <p:cNvCxnSpPr>
            <a:cxnSpLocks/>
            <a:stCxn id="53" idx="3"/>
            <a:endCxn id="54" idx="1"/>
          </p:cNvCxnSpPr>
          <p:nvPr/>
        </p:nvCxnSpPr>
        <p:spPr>
          <a:xfrm flipV="1">
            <a:off x="2373142" y="6066864"/>
            <a:ext cx="158954" cy="3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926FBD8-80FD-4755-9CBD-10F32F5C07BC}"/>
              </a:ext>
            </a:extLst>
          </p:cNvPr>
          <p:cNvCxnSpPr>
            <a:cxnSpLocks/>
            <a:stCxn id="54" idx="3"/>
            <a:endCxn id="52" idx="1"/>
          </p:cNvCxnSpPr>
          <p:nvPr/>
        </p:nvCxnSpPr>
        <p:spPr>
          <a:xfrm>
            <a:off x="4360897" y="6066864"/>
            <a:ext cx="158955" cy="1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EA0EC96-0C24-4071-B5DC-CA516D91A636}"/>
              </a:ext>
            </a:extLst>
          </p:cNvPr>
          <p:cNvGrpSpPr/>
          <p:nvPr/>
        </p:nvGrpSpPr>
        <p:grpSpPr>
          <a:xfrm>
            <a:off x="528218" y="6628990"/>
            <a:ext cx="5804312" cy="791065"/>
            <a:chOff x="525470" y="1165395"/>
            <a:chExt cx="5804312" cy="565368"/>
          </a:xfrm>
        </p:grpSpPr>
        <p:sp>
          <p:nvSpPr>
            <p:cNvPr id="58" name="Rectangle: Rounded Corners 57">
              <a:extLst>
                <a:ext uri="{FF2B5EF4-FFF2-40B4-BE49-F238E27FC236}">
                  <a16:creationId xmlns:a16="http://schemas.microsoft.com/office/drawing/2014/main" id="{BD0BFFD5-F33E-48F4-9ACB-EC87E87FAE5F}"/>
                </a:ext>
              </a:extLst>
            </p:cNvPr>
            <p:cNvSpPr/>
            <p:nvPr/>
          </p:nvSpPr>
          <p:spPr>
            <a:xfrm>
              <a:off x="4500981" y="1165596"/>
              <a:ext cx="1828801"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alibri" panose="020F0502020204030204"/>
                  <a:ea typeface="+mn-ea"/>
                  <a:cs typeface="+mn-cs"/>
                </a:rPr>
                <a:t>Education on Emerging Technologies</a:t>
              </a:r>
            </a:p>
          </p:txBody>
        </p:sp>
        <p:sp>
          <p:nvSpPr>
            <p:cNvPr id="59" name="Rectangle: Rounded Corners 58">
              <a:extLst>
                <a:ext uri="{FF2B5EF4-FFF2-40B4-BE49-F238E27FC236}">
                  <a16:creationId xmlns:a16="http://schemas.microsoft.com/office/drawing/2014/main" id="{65BC8D41-17E1-450D-9D99-0D31BA504E95}"/>
                </a:ext>
              </a:extLst>
            </p:cNvPr>
            <p:cNvSpPr/>
            <p:nvPr/>
          </p:nvSpPr>
          <p:spPr>
            <a:xfrm>
              <a:off x="525470" y="1165596"/>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libri" panose="020F0502020204030204"/>
                </a:rPr>
                <a:t>Emergency Response and Resiliency</a:t>
              </a:r>
            </a:p>
          </p:txBody>
        </p:sp>
        <p:sp>
          <p:nvSpPr>
            <p:cNvPr id="60" name="Rectangle: Rounded Corners 59">
              <a:extLst>
                <a:ext uri="{FF2B5EF4-FFF2-40B4-BE49-F238E27FC236}">
                  <a16:creationId xmlns:a16="http://schemas.microsoft.com/office/drawing/2014/main" id="{2238BBE0-66FE-4945-9BEC-5DE6C967D91A}"/>
                </a:ext>
              </a:extLst>
            </p:cNvPr>
            <p:cNvSpPr/>
            <p:nvPr/>
          </p:nvSpPr>
          <p:spPr>
            <a:xfrm>
              <a:off x="2513225" y="1165395"/>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Calibri" panose="020F0502020204030204" pitchFamily="34" charset="0"/>
                  <a:cs typeface="Calibri" panose="020F0502020204030204" pitchFamily="34" charset="0"/>
                </a:rPr>
                <a:t>Limited use of technologies beyond foundational ITS infrastructure during emergencies</a:t>
              </a:r>
            </a:p>
          </p:txBody>
        </p:sp>
        <p:cxnSp>
          <p:nvCxnSpPr>
            <p:cNvPr id="61" name="Straight Connector 60">
              <a:extLst>
                <a:ext uri="{FF2B5EF4-FFF2-40B4-BE49-F238E27FC236}">
                  <a16:creationId xmlns:a16="http://schemas.microsoft.com/office/drawing/2014/main" id="{8859340C-C214-4F00-8197-6C35508FF8E0}"/>
                </a:ext>
              </a:extLst>
            </p:cNvPr>
            <p:cNvCxnSpPr>
              <a:stCxn id="59" idx="3"/>
              <a:endCxn id="60" idx="1"/>
            </p:cNvCxnSpPr>
            <p:nvPr/>
          </p:nvCxnSpPr>
          <p:spPr>
            <a:xfrm flipV="1">
              <a:off x="2354271" y="1447979"/>
              <a:ext cx="158954" cy="2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4BF913-BE15-4AC1-A514-31675C45D824}"/>
                </a:ext>
              </a:extLst>
            </p:cNvPr>
            <p:cNvCxnSpPr>
              <a:cxnSpLocks/>
              <a:stCxn id="60" idx="3"/>
              <a:endCxn id="58" idx="1"/>
            </p:cNvCxnSpPr>
            <p:nvPr/>
          </p:nvCxnSpPr>
          <p:spPr>
            <a:xfrm>
              <a:off x="4342026" y="1447979"/>
              <a:ext cx="158955" cy="201"/>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8DEEC57-91BC-4C53-9292-1DDC89E1EB8D}"/>
              </a:ext>
            </a:extLst>
          </p:cNvPr>
          <p:cNvGrpSpPr/>
          <p:nvPr/>
        </p:nvGrpSpPr>
        <p:grpSpPr>
          <a:xfrm>
            <a:off x="544340" y="7547318"/>
            <a:ext cx="5804312" cy="1029043"/>
            <a:chOff x="525470" y="1165395"/>
            <a:chExt cx="5804312" cy="565368"/>
          </a:xfrm>
        </p:grpSpPr>
        <p:sp>
          <p:nvSpPr>
            <p:cNvPr id="64" name="Rectangle: Rounded Corners 63">
              <a:extLst>
                <a:ext uri="{FF2B5EF4-FFF2-40B4-BE49-F238E27FC236}">
                  <a16:creationId xmlns:a16="http://schemas.microsoft.com/office/drawing/2014/main" id="{798A36B2-0829-4F00-B04D-D77C1F9DEDDD}"/>
                </a:ext>
              </a:extLst>
            </p:cNvPr>
            <p:cNvSpPr/>
            <p:nvPr/>
          </p:nvSpPr>
          <p:spPr>
            <a:xfrm>
              <a:off x="4500981" y="1165596"/>
              <a:ext cx="1828801" cy="565167"/>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prstClr val="white"/>
                  </a:solidFill>
                  <a:latin typeface="Calibri" panose="020F0502020204030204"/>
                </a:rPr>
                <a:t>Educate leadership to champion the use and funding of technology</a:t>
              </a: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64E5D6DE-A44F-4DD0-A156-43B9334A0147}"/>
                </a:ext>
              </a:extLst>
            </p:cNvPr>
            <p:cNvSpPr/>
            <p:nvPr/>
          </p:nvSpPr>
          <p:spPr>
            <a:xfrm>
              <a:off x="525470" y="1165596"/>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libri" panose="020F0502020204030204"/>
                </a:rPr>
                <a:t>Emergency Response and Resiliency</a:t>
              </a:r>
            </a:p>
          </p:txBody>
        </p:sp>
        <p:sp>
          <p:nvSpPr>
            <p:cNvPr id="66" name="Rectangle: Rounded Corners 65">
              <a:extLst>
                <a:ext uri="{FF2B5EF4-FFF2-40B4-BE49-F238E27FC236}">
                  <a16:creationId xmlns:a16="http://schemas.microsoft.com/office/drawing/2014/main" id="{78F1CAE8-CF01-4395-A342-A859B096D3F3}"/>
                </a:ext>
              </a:extLst>
            </p:cNvPr>
            <p:cNvSpPr/>
            <p:nvPr/>
          </p:nvSpPr>
          <p:spPr>
            <a:xfrm>
              <a:off x="2513225" y="1165395"/>
              <a:ext cx="1828801" cy="565167"/>
            </a:xfrm>
            <a:prstGeom prst="roundRect">
              <a:avLst/>
            </a:prstGeom>
            <a:solidFill>
              <a:srgbClr val="711C45"/>
            </a:solidFill>
            <a:ln>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7000"/>
                </a:lnSpc>
                <a:spcBef>
                  <a:spcPts val="0"/>
                </a:spcBef>
                <a:spcAft>
                  <a:spcPts val="0"/>
                </a:spcAft>
                <a:buClrTx/>
                <a:buSzTx/>
                <a:buFontTx/>
                <a:buNone/>
                <a:tabLst/>
                <a:defRPr/>
              </a:pPr>
              <a:r>
                <a:rPr lang="en-US" sz="1100">
                  <a:solidFill>
                    <a:schemeClr val="bg1"/>
                  </a:solidFill>
                  <a:latin typeface="Calibri" panose="020F0502020204030204" pitchFamily="34" charset="0"/>
                  <a:cs typeface="Calibri" panose="020F0502020204030204" pitchFamily="34" charset="0"/>
                </a:rPr>
                <a:t>Limited understanding from leadership on technology investments to support emergency response</a:t>
              </a:r>
            </a:p>
          </p:txBody>
        </p:sp>
        <p:cxnSp>
          <p:nvCxnSpPr>
            <p:cNvPr id="67" name="Straight Connector 66">
              <a:extLst>
                <a:ext uri="{FF2B5EF4-FFF2-40B4-BE49-F238E27FC236}">
                  <a16:creationId xmlns:a16="http://schemas.microsoft.com/office/drawing/2014/main" id="{E10B2A7E-E47C-4AE7-84D3-BC5E4824B24F}"/>
                </a:ext>
              </a:extLst>
            </p:cNvPr>
            <p:cNvCxnSpPr>
              <a:stCxn id="65" idx="3"/>
              <a:endCxn id="66" idx="1"/>
            </p:cNvCxnSpPr>
            <p:nvPr/>
          </p:nvCxnSpPr>
          <p:spPr>
            <a:xfrm flipV="1">
              <a:off x="2354271" y="1447979"/>
              <a:ext cx="158954" cy="2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0D58BF-1386-40D1-B02C-14AF08BFFDC8}"/>
                </a:ext>
              </a:extLst>
            </p:cNvPr>
            <p:cNvCxnSpPr>
              <a:cxnSpLocks/>
              <a:stCxn id="66" idx="3"/>
              <a:endCxn id="64" idx="1"/>
            </p:cNvCxnSpPr>
            <p:nvPr/>
          </p:nvCxnSpPr>
          <p:spPr>
            <a:xfrm>
              <a:off x="4342026" y="1447979"/>
              <a:ext cx="158955" cy="201"/>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325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1">
              <a:lumMod val="50000"/>
            </a:schemeClr>
          </a:solidFill>
          <a:ln>
            <a:solidFill>
              <a:schemeClr val="tx1">
                <a:lumMod val="50000"/>
              </a:schemeClr>
            </a:solidFill>
          </a:ln>
        </p:spPr>
        <p:txBody>
          <a:bodyPr>
            <a:normAutofit fontScale="90000"/>
          </a:bodyPr>
          <a:lstStyle/>
          <a:p>
            <a:r>
              <a:rPr lang="en-US" sz="1600" dirty="0"/>
              <a:t>ITS Education – Best Practices Summary</a:t>
            </a:r>
          </a:p>
        </p:txBody>
      </p:sp>
      <p:sp>
        <p:nvSpPr>
          <p:cNvPr id="65" name="Rectangle 64">
            <a:extLst>
              <a:ext uri="{FF2B5EF4-FFF2-40B4-BE49-F238E27FC236}">
                <a16:creationId xmlns:a16="http://schemas.microsoft.com/office/drawing/2014/main" id="{6AFBC3CE-D96A-4A6D-97BB-79EBB9F0BEBD}"/>
              </a:ext>
            </a:extLst>
          </p:cNvPr>
          <p:cNvSpPr/>
          <p:nvPr/>
        </p:nvSpPr>
        <p:spPr>
          <a:xfrm>
            <a:off x="528217" y="1248719"/>
            <a:ext cx="5801566" cy="902367"/>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US" sz="1200" b="1">
                <a:solidFill>
                  <a:srgbClr val="000000"/>
                </a:solidFill>
              </a:rPr>
              <a:t>Example: </a:t>
            </a:r>
            <a:r>
              <a:rPr lang="en-US" sz="1200" b="1" dirty="0">
                <a:solidFill>
                  <a:srgbClr val="000000"/>
                </a:solidFill>
              </a:rPr>
              <a:t>AZTech</a:t>
            </a:r>
            <a:r>
              <a:rPr lang="en-US" sz="1200" b="1">
                <a:solidFill>
                  <a:srgbClr val="000000"/>
                </a:solidFill>
              </a:rPr>
              <a:t> Workforce and TSMO Development</a:t>
            </a:r>
            <a:endParaRPr lang="en-US" sz="1200" b="1" dirty="0">
              <a:solidFill>
                <a:srgbClr val="000000"/>
              </a:solidFill>
            </a:endParaRPr>
          </a:p>
          <a:p>
            <a:pPr marL="171450" indent="-171450">
              <a:buFont typeface="Arial" panose="020B0604020202020204" pitchFamily="34" charset="0"/>
              <a:buChar char="•"/>
            </a:pPr>
            <a:r>
              <a:rPr lang="en-US" sz="1200">
                <a:solidFill>
                  <a:srgbClr val="000000"/>
                </a:solidFill>
              </a:rPr>
              <a:t>Developed a database that includes resources for certifications and training.​</a:t>
            </a:r>
          </a:p>
          <a:p>
            <a:pPr marL="171450" indent="-171450">
              <a:buFont typeface="Arial" panose="020B0604020202020204" pitchFamily="34" charset="0"/>
              <a:buChar char="•"/>
            </a:pPr>
            <a:r>
              <a:rPr lang="en-US" sz="1200">
                <a:solidFill>
                  <a:srgbClr val="000000"/>
                </a:solidFill>
              </a:rPr>
              <a:t>Certifications and training resources are identified for each position.​</a:t>
            </a:r>
          </a:p>
          <a:p>
            <a:pPr marL="171450" indent="-171450">
              <a:buFont typeface="Arial" panose="020B0604020202020204" pitchFamily="34" charset="0"/>
              <a:buChar char="•"/>
            </a:pPr>
            <a:r>
              <a:rPr lang="en-US" sz="1200">
                <a:solidFill>
                  <a:srgbClr val="000000"/>
                </a:solidFill>
              </a:rPr>
              <a:t>Database includes course length, costs, links, and process to obtain certifications.</a:t>
            </a:r>
          </a:p>
        </p:txBody>
      </p:sp>
      <p:sp>
        <p:nvSpPr>
          <p:cNvPr id="67" name="Rectangle: Rounded Corners 66">
            <a:extLst>
              <a:ext uri="{FF2B5EF4-FFF2-40B4-BE49-F238E27FC236}">
                <a16:creationId xmlns:a16="http://schemas.microsoft.com/office/drawing/2014/main" id="{E68D663F-7B05-4239-BBFE-F1F846464875}"/>
              </a:ext>
            </a:extLst>
          </p:cNvPr>
          <p:cNvSpPr/>
          <p:nvPr/>
        </p:nvSpPr>
        <p:spPr>
          <a:xfrm>
            <a:off x="528216" y="854966"/>
            <a:ext cx="5801567" cy="303356"/>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Calibri" panose="020F0502020204030204"/>
                <a:ea typeface="+mn-ea"/>
                <a:cs typeface="+mn-cs"/>
              </a:rPr>
              <a:t>Technical Training Curriculum</a:t>
            </a:r>
          </a:p>
        </p:txBody>
      </p:sp>
      <p:sp>
        <p:nvSpPr>
          <p:cNvPr id="69" name="Rectangle 68">
            <a:extLst>
              <a:ext uri="{FF2B5EF4-FFF2-40B4-BE49-F238E27FC236}">
                <a16:creationId xmlns:a16="http://schemas.microsoft.com/office/drawing/2014/main" id="{08FFEF8A-94B9-4ACB-9ADA-5D1C93D51167}"/>
              </a:ext>
            </a:extLst>
          </p:cNvPr>
          <p:cNvSpPr/>
          <p:nvPr/>
        </p:nvSpPr>
        <p:spPr>
          <a:xfrm>
            <a:off x="528216" y="2635236"/>
            <a:ext cx="5801566" cy="2352733"/>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US" sz="1200" b="1">
                <a:solidFill>
                  <a:srgbClr val="000000"/>
                </a:solidFill>
              </a:rPr>
              <a:t>Example: Partnering with Professional Organizations</a:t>
            </a:r>
            <a:endParaRPr lang="en-US" sz="1200" b="1" dirty="0">
              <a:solidFill>
                <a:srgbClr val="000000"/>
              </a:solidFill>
            </a:endParaRPr>
          </a:p>
          <a:p>
            <a:pPr marL="171450" indent="-171450">
              <a:buFont typeface="Arial" panose="020B0604020202020204" pitchFamily="34" charset="0"/>
              <a:buChar char="•"/>
            </a:pPr>
            <a:r>
              <a:rPr lang="en-US" sz="1200">
                <a:solidFill>
                  <a:srgbClr val="000000"/>
                </a:solidFill>
              </a:rPr>
              <a:t>SC Section ITE – </a:t>
            </a:r>
            <a:r>
              <a:rPr lang="en-US" sz="1200">
                <a:solidFill>
                  <a:srgbClr val="000000"/>
                </a:solidFill>
                <a:hlinkClick r:id="rId3"/>
              </a:rPr>
              <a:t>https://www.scsite.org/</a:t>
            </a:r>
            <a:r>
              <a:rPr lang="en-US" sz="1200">
                <a:solidFill>
                  <a:srgbClr val="000000"/>
                </a:solidFill>
              </a:rPr>
              <a:t>  </a:t>
            </a:r>
          </a:p>
          <a:p>
            <a:pPr marL="171450" indent="-171450">
              <a:buFont typeface="Arial" panose="020B0604020202020204" pitchFamily="34" charset="0"/>
              <a:buChar char="•"/>
            </a:pPr>
            <a:r>
              <a:rPr lang="en-US" sz="1200">
                <a:solidFill>
                  <a:srgbClr val="000000"/>
                </a:solidFill>
              </a:rPr>
              <a:t>ITS Carolinas – </a:t>
            </a:r>
            <a:r>
              <a:rPr lang="en-US" sz="1200">
                <a:solidFill>
                  <a:srgbClr val="000000"/>
                </a:solidFill>
                <a:hlinkClick r:id="rId4"/>
              </a:rPr>
              <a:t>https://itscarolinas.org/</a:t>
            </a:r>
            <a:r>
              <a:rPr lang="en-US" sz="1200">
                <a:solidFill>
                  <a:srgbClr val="000000"/>
                </a:solidFill>
              </a:rPr>
              <a:t> </a:t>
            </a:r>
          </a:p>
          <a:p>
            <a:pPr marL="171450" indent="-171450">
              <a:buFont typeface="Arial" panose="020B0604020202020204" pitchFamily="34" charset="0"/>
              <a:buChar char="•"/>
            </a:pPr>
            <a:r>
              <a:rPr lang="en-US" sz="1200">
                <a:solidFill>
                  <a:srgbClr val="000000"/>
                </a:solidFill>
              </a:rPr>
              <a:t>ITS America – </a:t>
            </a:r>
            <a:r>
              <a:rPr lang="en-US" sz="1200">
                <a:solidFill>
                  <a:srgbClr val="000000"/>
                </a:solidFill>
                <a:hlinkClick r:id="rId5"/>
              </a:rPr>
              <a:t>https://itsa.org/</a:t>
            </a:r>
            <a:r>
              <a:rPr lang="en-US" sz="1200">
                <a:solidFill>
                  <a:srgbClr val="000000"/>
                </a:solidFill>
              </a:rPr>
              <a:t> </a:t>
            </a:r>
          </a:p>
          <a:p>
            <a:pPr marL="171450" indent="-171450">
              <a:buFont typeface="Arial" panose="020B0604020202020204" pitchFamily="34" charset="0"/>
              <a:buChar char="•"/>
            </a:pPr>
            <a:r>
              <a:rPr lang="en-US" sz="1200">
                <a:solidFill>
                  <a:srgbClr val="000000"/>
                </a:solidFill>
              </a:rPr>
              <a:t>National Operations Center of Excellence – </a:t>
            </a:r>
            <a:r>
              <a:rPr lang="en-US" sz="1200">
                <a:solidFill>
                  <a:srgbClr val="000000"/>
                </a:solidFill>
                <a:hlinkClick r:id="rId6"/>
              </a:rPr>
              <a:t>https://transportationops.org/</a:t>
            </a:r>
            <a:r>
              <a:rPr lang="en-US" sz="1200">
                <a:solidFill>
                  <a:srgbClr val="000000"/>
                </a:solidFill>
              </a:rPr>
              <a:t> </a:t>
            </a:r>
          </a:p>
          <a:p>
            <a:pPr marL="342900" lvl="1" indent="-171450">
              <a:buFont typeface="Arial" panose="020B0604020202020204" pitchFamily="34" charset="0"/>
              <a:buChar char="•"/>
            </a:pPr>
            <a:r>
              <a:rPr lang="en-US" sz="1200">
                <a:solidFill>
                  <a:srgbClr val="000000"/>
                </a:solidFill>
              </a:rPr>
              <a:t>Talking TIM Webinars – </a:t>
            </a:r>
            <a:r>
              <a:rPr lang="en-US" sz="1200">
                <a:solidFill>
                  <a:srgbClr val="000000"/>
                </a:solidFill>
                <a:hlinkClick r:id="rId7"/>
              </a:rPr>
              <a:t>https://transportationops.org/tim/talkingtim</a:t>
            </a:r>
            <a:r>
              <a:rPr lang="en-US" sz="1200">
                <a:solidFill>
                  <a:srgbClr val="000000"/>
                </a:solidFill>
              </a:rPr>
              <a:t> </a:t>
            </a:r>
            <a:endParaRPr lang="en-US" sz="1200" dirty="0">
              <a:solidFill>
                <a:srgbClr val="000000"/>
              </a:solidFill>
            </a:endParaRPr>
          </a:p>
          <a:p>
            <a:pPr marL="171450" indent="-171450">
              <a:buFont typeface="Arial" panose="020B0604020202020204" pitchFamily="34" charset="0"/>
              <a:buChar char="•"/>
            </a:pPr>
            <a:r>
              <a:rPr lang="en-US" sz="1200">
                <a:solidFill>
                  <a:srgbClr val="000000"/>
                </a:solidFill>
              </a:rPr>
              <a:t>Transportation Communications Newsletter </a:t>
            </a:r>
          </a:p>
          <a:p>
            <a:pPr marL="342900" lvl="1" indent="-171450">
              <a:buFont typeface="Arial" panose="020B0604020202020204" pitchFamily="34" charset="0"/>
              <a:buChar char="•"/>
            </a:pPr>
            <a:r>
              <a:rPr lang="en-US" sz="1200">
                <a:solidFill>
                  <a:srgbClr val="000000"/>
                </a:solidFill>
                <a:hlinkClick r:id="rId8"/>
              </a:rPr>
              <a:t>http://transport-communications.blogspot.com/</a:t>
            </a:r>
            <a:r>
              <a:rPr lang="en-US" sz="1200">
                <a:solidFill>
                  <a:srgbClr val="000000"/>
                </a:solidFill>
              </a:rPr>
              <a:t> </a:t>
            </a:r>
            <a:endParaRPr lang="en-US" sz="1200" dirty="0">
              <a:solidFill>
                <a:srgbClr val="000000"/>
              </a:solidFill>
            </a:endParaRPr>
          </a:p>
          <a:p>
            <a:pPr marL="171450" indent="-171450">
              <a:buFont typeface="Arial" panose="020B0604020202020204" pitchFamily="34" charset="0"/>
              <a:buChar char="•"/>
            </a:pPr>
            <a:r>
              <a:rPr lang="en-US" sz="1200">
                <a:solidFill>
                  <a:srgbClr val="000000"/>
                </a:solidFill>
              </a:rPr>
              <a:t>FHWA</a:t>
            </a:r>
          </a:p>
          <a:p>
            <a:pPr marL="342900" lvl="1" indent="-171450">
              <a:buFont typeface="Arial" panose="020B0604020202020204" pitchFamily="34" charset="0"/>
              <a:buChar char="•"/>
            </a:pPr>
            <a:r>
              <a:rPr lang="en-US" sz="1200">
                <a:solidFill>
                  <a:srgbClr val="000000"/>
                </a:solidFill>
              </a:rPr>
              <a:t>Facilitating Integrated ITS Deployment Program – </a:t>
            </a:r>
            <a:r>
              <a:rPr lang="en-US" sz="1200">
                <a:solidFill>
                  <a:srgbClr val="000000"/>
                </a:solidFill>
                <a:hlinkClick r:id="rId9"/>
              </a:rPr>
              <a:t>https://ops.fhwa.dot.gov/int_its_deployment/standards_imp/training.htm</a:t>
            </a:r>
            <a:r>
              <a:rPr lang="en-US" sz="1200">
                <a:solidFill>
                  <a:srgbClr val="000000"/>
                </a:solidFill>
              </a:rPr>
              <a:t>  </a:t>
            </a:r>
            <a:endParaRPr lang="en-US" sz="1200" dirty="0">
              <a:solidFill>
                <a:srgbClr val="000000"/>
              </a:solidFill>
            </a:endParaRPr>
          </a:p>
          <a:p>
            <a:pPr marL="171450" indent="-171450">
              <a:buFont typeface="Arial" panose="020B0604020202020204" pitchFamily="34" charset="0"/>
              <a:buChar char="•"/>
            </a:pPr>
            <a:r>
              <a:rPr lang="en-US" sz="1200">
                <a:solidFill>
                  <a:srgbClr val="000000"/>
                </a:solidFill>
              </a:rPr>
              <a:t>Consortium for Innovative Education (CITE) – </a:t>
            </a:r>
            <a:r>
              <a:rPr lang="en-US" sz="1200">
                <a:solidFill>
                  <a:srgbClr val="000000"/>
                </a:solidFill>
                <a:hlinkClick r:id="rId10"/>
              </a:rPr>
              <a:t>https://www.citeconsortium.org/</a:t>
            </a:r>
            <a:r>
              <a:rPr lang="en-US" sz="1200">
                <a:solidFill>
                  <a:srgbClr val="000000"/>
                </a:solidFill>
              </a:rPr>
              <a:t>   </a:t>
            </a:r>
          </a:p>
        </p:txBody>
      </p:sp>
      <p:sp>
        <p:nvSpPr>
          <p:cNvPr id="70" name="Rectangle: Rounded Corners 69">
            <a:extLst>
              <a:ext uri="{FF2B5EF4-FFF2-40B4-BE49-F238E27FC236}">
                <a16:creationId xmlns:a16="http://schemas.microsoft.com/office/drawing/2014/main" id="{EB32E837-8617-4921-8A42-4F1EA75844C3}"/>
              </a:ext>
            </a:extLst>
          </p:cNvPr>
          <p:cNvSpPr/>
          <p:nvPr/>
        </p:nvSpPr>
        <p:spPr>
          <a:xfrm>
            <a:off x="528215" y="2241483"/>
            <a:ext cx="5801567" cy="303356"/>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prstClr val="white"/>
                </a:solidFill>
                <a:latin typeface="Calibri" panose="020F0502020204030204"/>
              </a:rPr>
              <a:t>Education on Emerging Technologies</a:t>
            </a:r>
            <a:endParaRPr kumimoji="0" lang="en-US" sz="11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6ED0099B-DEB7-4B47-83AA-DBB38DFA3928}"/>
              </a:ext>
            </a:extLst>
          </p:cNvPr>
          <p:cNvSpPr/>
          <p:nvPr/>
        </p:nvSpPr>
        <p:spPr>
          <a:xfrm>
            <a:off x="528215" y="5123765"/>
            <a:ext cx="5801566" cy="1055331"/>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US" sz="1200" b="1">
                <a:solidFill>
                  <a:srgbClr val="000000"/>
                </a:solidFill>
              </a:rPr>
              <a:t>Example: Holly Springs Emerging Transportation Technologies Vision</a:t>
            </a:r>
            <a:endParaRPr lang="en-US" sz="1200" b="1" dirty="0">
              <a:solidFill>
                <a:srgbClr val="000000"/>
              </a:solidFill>
            </a:endParaRPr>
          </a:p>
          <a:p>
            <a:pPr marL="171450" indent="-171450">
              <a:buFont typeface="Arial" panose="020B0604020202020204" pitchFamily="34" charset="0"/>
              <a:buChar char="•"/>
            </a:pPr>
            <a:r>
              <a:rPr lang="en-US" sz="1200">
                <a:solidFill>
                  <a:srgbClr val="000000"/>
                </a:solidFill>
              </a:rPr>
              <a:t>Chapter in Holly Springs Comprehensive Transportation Plan</a:t>
            </a:r>
          </a:p>
          <a:p>
            <a:pPr marL="171450" indent="-171450">
              <a:buFont typeface="Arial" panose="020B0604020202020204" pitchFamily="34" charset="0"/>
              <a:buChar char="•"/>
            </a:pPr>
            <a:r>
              <a:rPr lang="en-US" sz="1200">
                <a:solidFill>
                  <a:srgbClr val="000000"/>
                </a:solidFill>
              </a:rPr>
              <a:t>Emerging Technologies Toolbox </a:t>
            </a:r>
          </a:p>
          <a:p>
            <a:pPr marL="171450" indent="-171450">
              <a:buFont typeface="Arial" panose="020B0604020202020204" pitchFamily="34" charset="0"/>
              <a:buChar char="•"/>
            </a:pPr>
            <a:r>
              <a:rPr lang="en-US" sz="1200">
                <a:solidFill>
                  <a:srgbClr val="000000"/>
                </a:solidFill>
              </a:rPr>
              <a:t>Helps decision makers know what they should start considering and preparing for</a:t>
            </a:r>
          </a:p>
          <a:p>
            <a:pPr marL="171450" indent="-171450">
              <a:buFont typeface="Arial" panose="020B0604020202020204" pitchFamily="34" charset="0"/>
              <a:buChar char="•"/>
            </a:pPr>
            <a:r>
              <a:rPr lang="en-US" sz="1200">
                <a:solidFill>
                  <a:srgbClr val="000000"/>
                </a:solidFill>
              </a:rPr>
              <a:t>Provides connection between CTP and future ITS Master Plan</a:t>
            </a:r>
          </a:p>
        </p:txBody>
      </p:sp>
      <p:sp>
        <p:nvSpPr>
          <p:cNvPr id="72" name="Rectangle 71">
            <a:extLst>
              <a:ext uri="{FF2B5EF4-FFF2-40B4-BE49-F238E27FC236}">
                <a16:creationId xmlns:a16="http://schemas.microsoft.com/office/drawing/2014/main" id="{03BF0502-CECE-4D4D-B421-B74937F5033F}"/>
              </a:ext>
            </a:extLst>
          </p:cNvPr>
          <p:cNvSpPr/>
          <p:nvPr/>
        </p:nvSpPr>
        <p:spPr>
          <a:xfrm>
            <a:off x="528215" y="6708646"/>
            <a:ext cx="5801566" cy="1055332"/>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US" sz="1200" b="1">
                <a:solidFill>
                  <a:srgbClr val="000000"/>
                </a:solidFill>
              </a:rPr>
              <a:t>Example: ITS Heartland’s TSMO University</a:t>
            </a:r>
            <a:endParaRPr lang="en-US" sz="1200" b="1" dirty="0">
              <a:solidFill>
                <a:srgbClr val="000000"/>
              </a:solidFill>
            </a:endParaRPr>
          </a:p>
          <a:p>
            <a:pPr marL="171450" indent="-171450">
              <a:buFont typeface="Arial" panose="020B0604020202020204" pitchFamily="34" charset="0"/>
              <a:buChar char="•"/>
            </a:pPr>
            <a:r>
              <a:rPr lang="en-US" sz="1200">
                <a:solidFill>
                  <a:srgbClr val="000000"/>
                </a:solidFill>
              </a:rPr>
              <a:t>Roadmap for TSMO awareness</a:t>
            </a:r>
          </a:p>
          <a:p>
            <a:pPr marL="171450" indent="-171450">
              <a:buFont typeface="Arial" panose="020B0604020202020204" pitchFamily="34" charset="0"/>
              <a:buChar char="•"/>
            </a:pPr>
            <a:r>
              <a:rPr lang="en-US" sz="1200">
                <a:solidFill>
                  <a:srgbClr val="000000"/>
                </a:solidFill>
              </a:rPr>
              <a:t>Train the Trainer program </a:t>
            </a:r>
          </a:p>
          <a:p>
            <a:pPr marL="171450" indent="-171450">
              <a:buFont typeface="Arial" panose="020B0604020202020204" pitchFamily="34" charset="0"/>
              <a:buChar char="•"/>
            </a:pPr>
            <a:r>
              <a:rPr lang="en-US" sz="1200">
                <a:solidFill>
                  <a:srgbClr val="000000"/>
                </a:solidFill>
              </a:rPr>
              <a:t>Website includes TSMO information</a:t>
            </a:r>
            <a:r>
              <a:rPr lang="en-US" sz="1200" dirty="0">
                <a:solidFill>
                  <a:srgbClr val="000000"/>
                </a:solidFill>
              </a:rPr>
              <a:t>:</a:t>
            </a:r>
            <a:r>
              <a:rPr lang="en-US" sz="1200">
                <a:solidFill>
                  <a:srgbClr val="000000"/>
                </a:solidFill>
              </a:rPr>
              <a:t> standards, guidelines, materials, and webinars</a:t>
            </a:r>
          </a:p>
        </p:txBody>
      </p:sp>
      <p:sp>
        <p:nvSpPr>
          <p:cNvPr id="73" name="Rectangle: Rounded Corners 72">
            <a:extLst>
              <a:ext uri="{FF2B5EF4-FFF2-40B4-BE49-F238E27FC236}">
                <a16:creationId xmlns:a16="http://schemas.microsoft.com/office/drawing/2014/main" id="{D7432C93-2C4E-44AA-B898-D3AB38EF4701}"/>
              </a:ext>
            </a:extLst>
          </p:cNvPr>
          <p:cNvSpPr/>
          <p:nvPr/>
        </p:nvSpPr>
        <p:spPr>
          <a:xfrm>
            <a:off x="528214" y="6314892"/>
            <a:ext cx="5801567" cy="303356"/>
          </a:xfrm>
          <a:prstGeom prst="roundRect">
            <a:avLst/>
          </a:prstGeom>
          <a:solidFill>
            <a:schemeClr val="tx1">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prstClr val="white"/>
                </a:solidFill>
                <a:latin typeface="Calibri" panose="020F0502020204030204"/>
              </a:rPr>
              <a:t>Educate Leadership to Champion the Use and Funding of Technology</a:t>
            </a:r>
            <a:endParaRPr kumimoji="0" lang="en-US" sz="11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7376F5B7-E3D2-4852-9122-F781C592B695}"/>
              </a:ext>
            </a:extLst>
          </p:cNvPr>
          <p:cNvSpPr/>
          <p:nvPr/>
        </p:nvSpPr>
        <p:spPr>
          <a:xfrm>
            <a:off x="528217" y="7895281"/>
            <a:ext cx="5801566" cy="862741"/>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300"/>
              </a:spcAft>
            </a:pPr>
            <a:r>
              <a:rPr lang="en-US" sz="1200" b="1">
                <a:solidFill>
                  <a:srgbClr val="000000"/>
                </a:solidFill>
              </a:rPr>
              <a:t>Example: TSMO Awards, National Operations Center of Excellence </a:t>
            </a:r>
            <a:endParaRPr lang="en-US" sz="1200" b="1" dirty="0">
              <a:solidFill>
                <a:srgbClr val="000000"/>
              </a:solidFill>
            </a:endParaRPr>
          </a:p>
          <a:p>
            <a:pPr marL="171450" indent="-171450">
              <a:buFont typeface="Arial" panose="020B0604020202020204" pitchFamily="34" charset="0"/>
              <a:buChar char="•"/>
            </a:pPr>
            <a:r>
              <a:rPr lang="en-US" sz="1200">
                <a:solidFill>
                  <a:srgbClr val="000000"/>
                </a:solidFill>
              </a:rPr>
              <a:t>Awarded annually to individuals and organizations championing TSMO</a:t>
            </a:r>
          </a:p>
          <a:p>
            <a:pPr marL="171450" indent="-171450">
              <a:buFont typeface="Arial" panose="020B0604020202020204" pitchFamily="34" charset="0"/>
              <a:buChar char="•"/>
            </a:pPr>
            <a:r>
              <a:rPr lang="en-US" sz="1200">
                <a:solidFill>
                  <a:srgbClr val="000000"/>
                </a:solidFill>
              </a:rPr>
              <a:t>Help celebrate wins</a:t>
            </a:r>
          </a:p>
          <a:p>
            <a:pPr marL="171450" indent="-171450">
              <a:buFont typeface="Arial" panose="020B0604020202020204" pitchFamily="34" charset="0"/>
              <a:buChar char="•"/>
            </a:pPr>
            <a:r>
              <a:rPr lang="en-US" sz="1200">
                <a:solidFill>
                  <a:srgbClr val="000000"/>
                </a:solidFill>
              </a:rPr>
              <a:t>Give leadership examples of success to help support funding</a:t>
            </a:r>
          </a:p>
        </p:txBody>
      </p:sp>
    </p:spTree>
    <p:extLst>
      <p:ext uri="{BB962C8B-B14F-4D97-AF65-F5344CB8AC3E}">
        <p14:creationId xmlns:p14="http://schemas.microsoft.com/office/powerpoint/2010/main" val="949538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chemeClr val="tx1">
              <a:lumMod val="50000"/>
            </a:schemeClr>
          </a:solidFill>
          <a:ln>
            <a:solidFill>
              <a:schemeClr val="tx1">
                <a:lumMod val="50000"/>
              </a:schemeClr>
            </a:solidFill>
          </a:ln>
        </p:spPr>
        <p:txBody>
          <a:bodyPr>
            <a:normAutofit fontScale="90000"/>
          </a:bodyPr>
          <a:lstStyle/>
          <a:p>
            <a:r>
              <a:rPr lang="en-US" sz="1600"/>
              <a:t>Project List</a:t>
            </a:r>
          </a:p>
        </p:txBody>
      </p:sp>
      <p:sp>
        <p:nvSpPr>
          <p:cNvPr id="187" name="Rectangle 186">
            <a:extLst>
              <a:ext uri="{FF2B5EF4-FFF2-40B4-BE49-F238E27FC236}">
                <a16:creationId xmlns:a16="http://schemas.microsoft.com/office/drawing/2014/main" id="{AC2DACF6-32F2-4F25-9B78-E58AD2271DCE}"/>
              </a:ext>
            </a:extLst>
          </p:cNvPr>
          <p:cNvSpPr/>
          <p:nvPr/>
        </p:nvSpPr>
        <p:spPr>
          <a:xfrm>
            <a:off x="528216" y="811815"/>
            <a:ext cx="5801567" cy="79818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Step</a:t>
            </a:r>
          </a:p>
          <a:p>
            <a:pPr algn="ctr"/>
            <a:r>
              <a:rPr lang="en-US"/>
              <a:t>Discrete ITS Education Focused Projects</a:t>
            </a:r>
          </a:p>
          <a:p>
            <a:pPr algn="ctr"/>
            <a:r>
              <a:rPr lang="en-US"/>
              <a:t>Risk Identification</a:t>
            </a:r>
          </a:p>
        </p:txBody>
      </p:sp>
    </p:spTree>
    <p:extLst>
      <p:ext uri="{BB962C8B-B14F-4D97-AF65-F5344CB8AC3E}">
        <p14:creationId xmlns:p14="http://schemas.microsoft.com/office/powerpoint/2010/main" val="3114851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A85EF43-65C4-4006-ACD2-9496DFED66A1}"/>
              </a:ext>
            </a:extLst>
          </p:cNvPr>
          <p:cNvSpPr txBox="1">
            <a:spLocks/>
          </p:cNvSpPr>
          <p:nvPr/>
        </p:nvSpPr>
        <p:spPr>
          <a:xfrm>
            <a:off x="528218" y="350362"/>
            <a:ext cx="5801567" cy="741463"/>
          </a:xfrm>
          <a:prstGeom prst="rect">
            <a:avLst/>
          </a:prstGeom>
          <a:solidFill>
            <a:schemeClr val="tx1">
              <a:lumMod val="50000"/>
            </a:schemeClr>
          </a:solidFill>
        </p:spPr>
        <p:txBody>
          <a:bodyPr vert="horz" lIns="91440" tIns="45720" rIns="91440" bIns="45720" rtlCol="0" anchor="ctr">
            <a:norm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dirty="0"/>
              <a:t>Staffing and Procurement</a:t>
            </a:r>
          </a:p>
        </p:txBody>
      </p:sp>
      <p:sp>
        <p:nvSpPr>
          <p:cNvPr id="65" name="Rectangle 64">
            <a:extLst>
              <a:ext uri="{FF2B5EF4-FFF2-40B4-BE49-F238E27FC236}">
                <a16:creationId xmlns:a16="http://schemas.microsoft.com/office/drawing/2014/main" id="{6AFBC3CE-D96A-4A6D-97BB-79EBB9F0BEBD}"/>
              </a:ext>
            </a:extLst>
          </p:cNvPr>
          <p:cNvSpPr/>
          <p:nvPr/>
        </p:nvSpPr>
        <p:spPr>
          <a:xfrm>
            <a:off x="528215" y="1951097"/>
            <a:ext cx="5801566" cy="1551513"/>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Aft>
                <a:spcPts val="300"/>
              </a:spcAft>
              <a:buFont typeface="Arial" panose="020B0604020202020204" pitchFamily="34" charset="0"/>
              <a:buChar char="•"/>
            </a:pPr>
            <a:r>
              <a:rPr lang="en-US" sz="1200" dirty="0">
                <a:solidFill>
                  <a:srgbClr val="000000"/>
                </a:solidFill>
              </a:rPr>
              <a:t>Unable to optimize the use of existing equipment due to staffing shortages</a:t>
            </a:r>
          </a:p>
          <a:p>
            <a:pPr marL="171450" indent="-171450">
              <a:spcAft>
                <a:spcPts val="300"/>
              </a:spcAft>
              <a:buFont typeface="Arial" panose="020B0604020202020204" pitchFamily="34" charset="0"/>
              <a:buChar char="•"/>
            </a:pPr>
            <a:r>
              <a:rPr lang="en-US" sz="1200" dirty="0">
                <a:solidFill>
                  <a:srgbClr val="000000"/>
                </a:solidFill>
              </a:rPr>
              <a:t>Open positions remain unfilled for over a year</a:t>
            </a:r>
          </a:p>
          <a:p>
            <a:pPr marL="171450" indent="-171450">
              <a:spcAft>
                <a:spcPts val="300"/>
              </a:spcAft>
              <a:buFont typeface="Arial" panose="020B0604020202020204" pitchFamily="34" charset="0"/>
              <a:buChar char="•"/>
            </a:pPr>
            <a:r>
              <a:rPr lang="en-US" sz="1200" dirty="0">
                <a:solidFill>
                  <a:srgbClr val="000000"/>
                </a:solidFill>
              </a:rPr>
              <a:t>HR dictates title and salaries and are unable to match market salary/contributions</a:t>
            </a:r>
          </a:p>
          <a:p>
            <a:pPr marL="171450" indent="-171450">
              <a:spcAft>
                <a:spcPts val="300"/>
              </a:spcAft>
              <a:buFont typeface="Arial" panose="020B0604020202020204" pitchFamily="34" charset="0"/>
              <a:buChar char="•"/>
            </a:pPr>
            <a:r>
              <a:rPr lang="en-US" sz="1200" dirty="0">
                <a:solidFill>
                  <a:srgbClr val="000000"/>
                </a:solidFill>
              </a:rPr>
              <a:t>Balancing staffing and managing funds has been a challenge with limited senior mentorship </a:t>
            </a:r>
          </a:p>
          <a:p>
            <a:pPr marL="171450" indent="-171450">
              <a:spcAft>
                <a:spcPts val="300"/>
              </a:spcAft>
              <a:buFont typeface="Arial" panose="020B0604020202020204" pitchFamily="34" charset="0"/>
              <a:buChar char="•"/>
            </a:pPr>
            <a:r>
              <a:rPr lang="en-US" sz="1200" dirty="0">
                <a:solidFill>
                  <a:srgbClr val="000000"/>
                </a:solidFill>
              </a:rPr>
              <a:t>Imbalance in workload overwhelms staff and can create a decline in morale</a:t>
            </a:r>
          </a:p>
          <a:p>
            <a:pPr>
              <a:spcAft>
                <a:spcPts val="300"/>
              </a:spcAft>
            </a:pPr>
            <a:endParaRPr lang="en-US" sz="1200" dirty="0">
              <a:solidFill>
                <a:srgbClr val="000000"/>
              </a:solidFill>
            </a:endParaRPr>
          </a:p>
        </p:txBody>
      </p:sp>
      <p:sp>
        <p:nvSpPr>
          <p:cNvPr id="72" name="Rectangle 71">
            <a:extLst>
              <a:ext uri="{FF2B5EF4-FFF2-40B4-BE49-F238E27FC236}">
                <a16:creationId xmlns:a16="http://schemas.microsoft.com/office/drawing/2014/main" id="{03BF0502-CECE-4D4D-B421-B74937F5033F}"/>
              </a:ext>
            </a:extLst>
          </p:cNvPr>
          <p:cNvSpPr/>
          <p:nvPr/>
        </p:nvSpPr>
        <p:spPr>
          <a:xfrm>
            <a:off x="528215" y="3977742"/>
            <a:ext cx="5801566" cy="4967158"/>
          </a:xfrm>
          <a:prstGeom prst="rect">
            <a:avLst/>
          </a:prstGeom>
          <a:solidFill>
            <a:schemeClr val="bg1"/>
          </a:solidFill>
          <a:ln w="190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Aft>
                <a:spcPts val="300"/>
              </a:spcAft>
              <a:buFont typeface="Arial" panose="020B0604020202020204" pitchFamily="34" charset="0"/>
              <a:buChar char="•"/>
            </a:pPr>
            <a:r>
              <a:rPr lang="en-US" sz="1200" dirty="0">
                <a:solidFill>
                  <a:srgbClr val="000000"/>
                </a:solidFill>
              </a:rPr>
              <a:t>Qualified Products List (QPL)</a:t>
            </a:r>
          </a:p>
          <a:p>
            <a:pPr marL="628650" lvl="1" indent="-171450">
              <a:spcAft>
                <a:spcPts val="300"/>
              </a:spcAft>
              <a:buFont typeface="Arial" panose="020B0604020202020204" pitchFamily="34" charset="0"/>
              <a:buChar char="•"/>
            </a:pPr>
            <a:r>
              <a:rPr lang="en-US" sz="1200" dirty="0">
                <a:solidFill>
                  <a:srgbClr val="000000"/>
                </a:solidFill>
              </a:rPr>
              <a:t>New products are sent to SCDOT QPL and Preventative Maintenance Operations Program</a:t>
            </a:r>
          </a:p>
          <a:p>
            <a:pPr marL="628650" lvl="1" indent="-171450">
              <a:spcAft>
                <a:spcPts val="300"/>
              </a:spcAft>
              <a:buFont typeface="Arial" panose="020B0604020202020204" pitchFamily="34" charset="0"/>
              <a:buChar char="•"/>
            </a:pPr>
            <a:r>
              <a:rPr lang="en-US" sz="1200" dirty="0">
                <a:solidFill>
                  <a:srgbClr val="000000"/>
                </a:solidFill>
              </a:rPr>
              <a:t>QPL submissions are reviewed by consultants on the Signal On-Call with typical 90 day turn around</a:t>
            </a:r>
          </a:p>
          <a:p>
            <a:pPr marL="171450" indent="-171450">
              <a:spcAft>
                <a:spcPts val="300"/>
              </a:spcAft>
              <a:buFont typeface="Arial" panose="020B0604020202020204" pitchFamily="34" charset="0"/>
              <a:buChar char="•"/>
            </a:pPr>
            <a:r>
              <a:rPr lang="en-US" sz="1200" dirty="0">
                <a:solidFill>
                  <a:srgbClr val="000000"/>
                </a:solidFill>
              </a:rPr>
              <a:t>Innovative Projects List (IPL)</a:t>
            </a:r>
          </a:p>
          <a:p>
            <a:pPr marL="628650" lvl="1" indent="-171450">
              <a:spcAft>
                <a:spcPts val="300"/>
              </a:spcAft>
              <a:buFont typeface="Arial" panose="020B0604020202020204" pitchFamily="34" charset="0"/>
              <a:buChar char="•"/>
            </a:pPr>
            <a:r>
              <a:rPr lang="en-US" sz="1200" dirty="0">
                <a:solidFill>
                  <a:srgbClr val="000000"/>
                </a:solidFill>
              </a:rPr>
              <a:t>Managed by SCDOT QPL and Preventative Maintenance Operations Program</a:t>
            </a:r>
          </a:p>
          <a:p>
            <a:pPr marL="628650" lvl="1" indent="-171450">
              <a:spcAft>
                <a:spcPts val="300"/>
              </a:spcAft>
              <a:buFont typeface="Arial" panose="020B0604020202020204" pitchFamily="34" charset="0"/>
              <a:buChar char="•"/>
            </a:pPr>
            <a:r>
              <a:rPr lang="en-US" sz="1200" dirty="0">
                <a:solidFill>
                  <a:srgbClr val="000000"/>
                </a:solidFill>
              </a:rPr>
              <a:t>Created over 5+ years ago </a:t>
            </a:r>
          </a:p>
          <a:p>
            <a:pPr marL="628650" lvl="1" indent="-171450">
              <a:spcAft>
                <a:spcPts val="300"/>
              </a:spcAft>
              <a:buFont typeface="Arial" panose="020B0604020202020204" pitchFamily="34" charset="0"/>
              <a:buChar char="•"/>
            </a:pPr>
            <a:r>
              <a:rPr lang="en-US" sz="1200" dirty="0">
                <a:solidFill>
                  <a:srgbClr val="000000"/>
                </a:solidFill>
              </a:rPr>
              <a:t>One or two products on the list at a time</a:t>
            </a:r>
          </a:p>
          <a:p>
            <a:pPr marL="628650" lvl="1" indent="-171450">
              <a:spcAft>
                <a:spcPts val="300"/>
              </a:spcAft>
              <a:buFont typeface="Arial" panose="020B0604020202020204" pitchFamily="34" charset="0"/>
              <a:buChar char="•"/>
            </a:pPr>
            <a:r>
              <a:rPr lang="en-US" sz="1200" dirty="0">
                <a:solidFill>
                  <a:srgbClr val="000000"/>
                </a:solidFill>
              </a:rPr>
              <a:t>Specifications are developed while the product is on IPL</a:t>
            </a:r>
          </a:p>
          <a:p>
            <a:pPr marL="171450" indent="-171450">
              <a:spcAft>
                <a:spcPts val="300"/>
              </a:spcAft>
              <a:buFont typeface="Arial" panose="020B0604020202020204" pitchFamily="34" charset="0"/>
              <a:buChar char="•"/>
            </a:pPr>
            <a:r>
              <a:rPr lang="en-US" sz="1200" dirty="0">
                <a:solidFill>
                  <a:srgbClr val="000000"/>
                </a:solidFill>
              </a:rPr>
              <a:t>Vendor/Municipality Involvement</a:t>
            </a:r>
          </a:p>
          <a:p>
            <a:pPr marL="628650" lvl="1" indent="-171450">
              <a:spcAft>
                <a:spcPts val="300"/>
              </a:spcAft>
              <a:buFont typeface="Arial" panose="020B0604020202020204" pitchFamily="34" charset="0"/>
              <a:buChar char="•"/>
            </a:pPr>
            <a:r>
              <a:rPr lang="en-US" sz="1200" dirty="0">
                <a:solidFill>
                  <a:srgbClr val="000000"/>
                </a:solidFill>
              </a:rPr>
              <a:t>SCDOT cannot purchase new equipment to test and evaluate</a:t>
            </a:r>
          </a:p>
          <a:p>
            <a:pPr marL="1085850" lvl="2" indent="-171450">
              <a:spcAft>
                <a:spcPts val="300"/>
              </a:spcAft>
              <a:buFont typeface="Arial" panose="020B0604020202020204" pitchFamily="34" charset="0"/>
              <a:buChar char="•"/>
            </a:pPr>
            <a:r>
              <a:rPr lang="en-US" sz="1200" dirty="0">
                <a:solidFill>
                  <a:srgbClr val="000000"/>
                </a:solidFill>
              </a:rPr>
              <a:t>Process requires municipalities to purchase and test new products</a:t>
            </a:r>
          </a:p>
          <a:p>
            <a:pPr marL="1085850" lvl="2" indent="-171450">
              <a:spcAft>
                <a:spcPts val="300"/>
              </a:spcAft>
              <a:buFont typeface="Arial" panose="020B0604020202020204" pitchFamily="34" charset="0"/>
              <a:buChar char="•"/>
            </a:pPr>
            <a:r>
              <a:rPr lang="en-US" sz="1200" dirty="0">
                <a:solidFill>
                  <a:srgbClr val="000000"/>
                </a:solidFill>
              </a:rPr>
              <a:t>Vendors can submit paperwork and get products approved for the IPL for highlighted and specific project needs </a:t>
            </a:r>
          </a:p>
          <a:p>
            <a:pPr marL="1543050" lvl="3" indent="-171450">
              <a:spcAft>
                <a:spcPts val="300"/>
              </a:spcAft>
              <a:buFont typeface="Arial" panose="020B0604020202020204" pitchFamily="34" charset="0"/>
              <a:buChar char="•"/>
            </a:pPr>
            <a:r>
              <a:rPr lang="en-US" sz="1200" dirty="0">
                <a:solidFill>
                  <a:srgbClr val="000000"/>
                </a:solidFill>
              </a:rPr>
              <a:t>Recent Success – </a:t>
            </a:r>
            <a:r>
              <a:rPr lang="en-US" sz="1200" dirty="0" err="1">
                <a:solidFill>
                  <a:srgbClr val="000000"/>
                </a:solidFill>
              </a:rPr>
              <a:t>GridSmart</a:t>
            </a:r>
            <a:r>
              <a:rPr lang="en-US" sz="1200" dirty="0">
                <a:solidFill>
                  <a:srgbClr val="000000"/>
                </a:solidFill>
              </a:rPr>
              <a:t> (Greenville) </a:t>
            </a:r>
          </a:p>
          <a:p>
            <a:pPr marL="1543050" lvl="3" indent="-171450">
              <a:spcAft>
                <a:spcPts val="300"/>
              </a:spcAft>
              <a:buFont typeface="Arial" panose="020B0604020202020204" pitchFamily="34" charset="0"/>
              <a:buChar char="•"/>
            </a:pPr>
            <a:r>
              <a:rPr lang="en-US" sz="1200" dirty="0">
                <a:solidFill>
                  <a:srgbClr val="000000"/>
                </a:solidFill>
              </a:rPr>
              <a:t>In development – </a:t>
            </a:r>
            <a:r>
              <a:rPr lang="en-US" sz="1200" dirty="0" err="1">
                <a:solidFill>
                  <a:srgbClr val="000000"/>
                </a:solidFill>
              </a:rPr>
              <a:t>MioVision</a:t>
            </a:r>
            <a:r>
              <a:rPr lang="en-US" sz="1200" dirty="0">
                <a:solidFill>
                  <a:srgbClr val="000000"/>
                </a:solidFill>
              </a:rPr>
              <a:t> (Myrtle Beach)</a:t>
            </a:r>
          </a:p>
          <a:p>
            <a:pPr marL="1085850" lvl="2" indent="-171450">
              <a:spcAft>
                <a:spcPts val="300"/>
              </a:spcAft>
              <a:buFont typeface="Arial" panose="020B0604020202020204" pitchFamily="34" charset="0"/>
              <a:buChar char="•"/>
            </a:pPr>
            <a:r>
              <a:rPr lang="en-US" sz="1200" dirty="0">
                <a:solidFill>
                  <a:srgbClr val="000000"/>
                </a:solidFill>
              </a:rPr>
              <a:t>After testing and review of the project, support to the product can be done by placing onto the QPL </a:t>
            </a:r>
          </a:p>
          <a:p>
            <a:pPr marL="628650" lvl="1" indent="-171450">
              <a:spcAft>
                <a:spcPts val="300"/>
              </a:spcAft>
              <a:buFont typeface="Arial" panose="020B0604020202020204" pitchFamily="34" charset="0"/>
              <a:buChar char="•"/>
            </a:pPr>
            <a:r>
              <a:rPr lang="en-US" sz="1200" dirty="0">
                <a:solidFill>
                  <a:srgbClr val="000000"/>
                </a:solidFill>
              </a:rPr>
              <a:t>Vendors can donate equipment for short term testing </a:t>
            </a:r>
          </a:p>
          <a:p>
            <a:pPr marL="1085850" lvl="2" indent="-171450">
              <a:spcAft>
                <a:spcPts val="300"/>
              </a:spcAft>
              <a:buFont typeface="Arial" panose="020B0604020202020204" pitchFamily="34" charset="0"/>
              <a:buChar char="•"/>
            </a:pPr>
            <a:r>
              <a:rPr lang="en-US" sz="1200" dirty="0">
                <a:solidFill>
                  <a:srgbClr val="000000"/>
                </a:solidFill>
              </a:rPr>
              <a:t>Agreements are in place to allow this partnership </a:t>
            </a:r>
          </a:p>
          <a:p>
            <a:pPr marL="1085850" lvl="2" indent="-171450">
              <a:spcAft>
                <a:spcPts val="300"/>
              </a:spcAft>
              <a:buFont typeface="Arial" panose="020B0604020202020204" pitchFamily="34" charset="0"/>
              <a:buChar char="•"/>
            </a:pPr>
            <a:r>
              <a:rPr lang="en-US" sz="1200" dirty="0">
                <a:solidFill>
                  <a:srgbClr val="000000"/>
                </a:solidFill>
              </a:rPr>
              <a:t>Procurement language includes language to protect SCDOT QPL office from misuse by vendors (damaged equipment, unanticipated bills, etc.)</a:t>
            </a:r>
          </a:p>
          <a:p>
            <a:pPr marL="628650" lvl="1" indent="-171450">
              <a:spcAft>
                <a:spcPts val="300"/>
              </a:spcAft>
              <a:buFont typeface="Arial" panose="020B0604020202020204" pitchFamily="34" charset="0"/>
              <a:buChar char="•"/>
            </a:pPr>
            <a:endParaRPr lang="en-US" sz="1200" dirty="0">
              <a:solidFill>
                <a:srgbClr val="000000"/>
              </a:solidFill>
            </a:endParaRPr>
          </a:p>
          <a:p>
            <a:pPr>
              <a:spcAft>
                <a:spcPts val="300"/>
              </a:spcAft>
            </a:pPr>
            <a:endParaRPr lang="en-US" sz="1200" dirty="0">
              <a:solidFill>
                <a:srgbClr val="000000"/>
              </a:solidFill>
            </a:endParaRPr>
          </a:p>
        </p:txBody>
      </p:sp>
      <p:sp>
        <p:nvSpPr>
          <p:cNvPr id="8" name="Title 1">
            <a:extLst>
              <a:ext uri="{FF2B5EF4-FFF2-40B4-BE49-F238E27FC236}">
                <a16:creationId xmlns:a16="http://schemas.microsoft.com/office/drawing/2014/main" id="{3B5593C3-0D5B-49D8-B991-F61328A406DE}"/>
              </a:ext>
            </a:extLst>
          </p:cNvPr>
          <p:cNvSpPr txBox="1">
            <a:spLocks/>
          </p:cNvSpPr>
          <p:nvPr/>
        </p:nvSpPr>
        <p:spPr>
          <a:xfrm>
            <a:off x="528218" y="1212625"/>
            <a:ext cx="5801567" cy="303355"/>
          </a:xfrm>
          <a:prstGeom prst="rect">
            <a:avLst/>
          </a:prstGeom>
          <a:solidFill>
            <a:schemeClr val="tx1">
              <a:lumMod val="50000"/>
            </a:schemeClr>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9" name="Title 1">
            <a:extLst>
              <a:ext uri="{FF2B5EF4-FFF2-40B4-BE49-F238E27FC236}">
                <a16:creationId xmlns:a16="http://schemas.microsoft.com/office/drawing/2014/main" id="{4C87ADB9-916F-4A9C-89FF-0E124B1B70E1}"/>
              </a:ext>
            </a:extLst>
          </p:cNvPr>
          <p:cNvSpPr txBox="1">
            <a:spLocks/>
          </p:cNvSpPr>
          <p:nvPr/>
        </p:nvSpPr>
        <p:spPr>
          <a:xfrm>
            <a:off x="528215" y="3588498"/>
            <a:ext cx="5801567" cy="303356"/>
          </a:xfrm>
          <a:prstGeom prst="rect">
            <a:avLst/>
          </a:prstGeom>
          <a:solidFill>
            <a:schemeClr val="tx1">
              <a:lumMod val="50000"/>
            </a:schemeClr>
          </a:solidFill>
          <a:ln>
            <a:solidFill>
              <a:schemeClr val="tx1">
                <a:lumMod val="50000"/>
              </a:schemeClr>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Equipment Procurement Processes</a:t>
            </a:r>
          </a:p>
        </p:txBody>
      </p:sp>
      <p:sp>
        <p:nvSpPr>
          <p:cNvPr id="12" name="Title 1">
            <a:extLst>
              <a:ext uri="{FF2B5EF4-FFF2-40B4-BE49-F238E27FC236}">
                <a16:creationId xmlns:a16="http://schemas.microsoft.com/office/drawing/2014/main" id="{2E3DD78B-E38E-40C0-90DD-FEAF2BC6FF3D}"/>
              </a:ext>
            </a:extLst>
          </p:cNvPr>
          <p:cNvSpPr txBox="1">
            <a:spLocks/>
          </p:cNvSpPr>
          <p:nvPr/>
        </p:nvSpPr>
        <p:spPr>
          <a:xfrm>
            <a:off x="528214" y="1575037"/>
            <a:ext cx="5801567" cy="303356"/>
          </a:xfrm>
          <a:prstGeom prst="rect">
            <a:avLst/>
          </a:prstGeom>
          <a:solidFill>
            <a:schemeClr val="tx1">
              <a:lumMod val="50000"/>
            </a:schemeClr>
          </a:solidFill>
          <a:ln>
            <a:solidFill>
              <a:schemeClr val="tx1">
                <a:lumMod val="50000"/>
              </a:schemeClr>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Staffing Summary</a:t>
            </a:r>
          </a:p>
        </p:txBody>
      </p:sp>
    </p:spTree>
    <p:extLst>
      <p:ext uri="{BB962C8B-B14F-4D97-AF65-F5344CB8AC3E}">
        <p14:creationId xmlns:p14="http://schemas.microsoft.com/office/powerpoint/2010/main" val="3854722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76E201-7FE5-4ED1-BAF9-7BF165A04C57}"/>
              </a:ext>
            </a:extLst>
          </p:cNvPr>
          <p:cNvSpPr>
            <a:spLocks noGrp="1"/>
          </p:cNvSpPr>
          <p:nvPr>
            <p:ph type="title"/>
          </p:nvPr>
        </p:nvSpPr>
        <p:spPr>
          <a:xfrm>
            <a:off x="528218" y="350363"/>
            <a:ext cx="5801567" cy="303356"/>
          </a:xfrm>
          <a:solidFill>
            <a:schemeClr val="tx2"/>
          </a:solidFill>
        </p:spPr>
        <p:txBody>
          <a:bodyPr vert="horz" lIns="91440" tIns="45720" rIns="91440" bIns="45720" rtlCol="0" anchor="ctr">
            <a:normAutofit fontScale="90000"/>
          </a:bodyPr>
          <a:lstStyle/>
          <a:p>
            <a:r>
              <a:rPr lang="en-US" dirty="0"/>
              <a:t>References</a:t>
            </a:r>
          </a:p>
        </p:txBody>
      </p:sp>
      <p:sp>
        <p:nvSpPr>
          <p:cNvPr id="11" name="Title 1">
            <a:extLst>
              <a:ext uri="{FF2B5EF4-FFF2-40B4-BE49-F238E27FC236}">
                <a16:creationId xmlns:a16="http://schemas.microsoft.com/office/drawing/2014/main" id="{A7701A88-E764-4825-9E61-A794045B2DC6}"/>
              </a:ext>
            </a:extLst>
          </p:cNvPr>
          <p:cNvSpPr txBox="1">
            <a:spLocks/>
          </p:cNvSpPr>
          <p:nvPr/>
        </p:nvSpPr>
        <p:spPr>
          <a:xfrm>
            <a:off x="528217" y="834129"/>
            <a:ext cx="5801569" cy="393091"/>
          </a:xfrm>
          <a:prstGeom prst="rect">
            <a:avLst/>
          </a:prstGeom>
          <a:noFill/>
          <a:ln w="28575">
            <a:solidFill>
              <a:schemeClr val="accent1"/>
            </a:solidFill>
          </a:ln>
        </p:spPr>
        <p:txBody>
          <a:bodyPr vert="horz" lIns="91440" tIns="45720" rIns="91440" bIns="45720" rtlCol="0" anchor="t">
            <a:normAutofit fontScale="90000" lnSpcReduction="10000"/>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r>
              <a:rPr lang="en-US" sz="1200" b="0" dirty="0"/>
              <a:t>The following sources were gathered to complete the Preliminary Baseline Inventory and Baseline Inventory Summary for the region. </a:t>
            </a:r>
          </a:p>
          <a:p>
            <a:endParaRPr lang="en-US" sz="1100" b="0" dirty="0"/>
          </a:p>
          <a:p>
            <a:endParaRPr lang="en-US" sz="1100" b="0" dirty="0"/>
          </a:p>
          <a:p>
            <a:endParaRPr lang="en-US" sz="1100" b="0" dirty="0"/>
          </a:p>
          <a:p>
            <a:endParaRPr lang="en-US" sz="1100" b="0" dirty="0"/>
          </a:p>
        </p:txBody>
      </p:sp>
      <p:graphicFrame>
        <p:nvGraphicFramePr>
          <p:cNvPr id="4" name="Table 3">
            <a:extLst>
              <a:ext uri="{FF2B5EF4-FFF2-40B4-BE49-F238E27FC236}">
                <a16:creationId xmlns:a16="http://schemas.microsoft.com/office/drawing/2014/main" id="{A8017407-761E-4883-BC0D-EEDFB8B03B2C}"/>
              </a:ext>
            </a:extLst>
          </p:cNvPr>
          <p:cNvGraphicFramePr>
            <a:graphicFrameLocks noGrp="1"/>
          </p:cNvGraphicFramePr>
          <p:nvPr>
            <p:extLst>
              <p:ext uri="{D42A27DB-BD31-4B8C-83A1-F6EECF244321}">
                <p14:modId xmlns:p14="http://schemas.microsoft.com/office/powerpoint/2010/main" val="1940589392"/>
              </p:ext>
            </p:extLst>
          </p:nvPr>
        </p:nvGraphicFramePr>
        <p:xfrm>
          <a:off x="528217" y="1407630"/>
          <a:ext cx="5801566" cy="7049868"/>
        </p:xfrm>
        <a:graphic>
          <a:graphicData uri="http://schemas.openxmlformats.org/drawingml/2006/table">
            <a:tbl>
              <a:tblPr/>
              <a:tblGrid>
                <a:gridCol w="2075694">
                  <a:extLst>
                    <a:ext uri="{9D8B030D-6E8A-4147-A177-3AD203B41FA5}">
                      <a16:colId xmlns:a16="http://schemas.microsoft.com/office/drawing/2014/main" val="1913299020"/>
                    </a:ext>
                  </a:extLst>
                </a:gridCol>
                <a:gridCol w="518924">
                  <a:extLst>
                    <a:ext uri="{9D8B030D-6E8A-4147-A177-3AD203B41FA5}">
                      <a16:colId xmlns:a16="http://schemas.microsoft.com/office/drawing/2014/main" val="2607263510"/>
                    </a:ext>
                  </a:extLst>
                </a:gridCol>
                <a:gridCol w="1930426">
                  <a:extLst>
                    <a:ext uri="{9D8B030D-6E8A-4147-A177-3AD203B41FA5}">
                      <a16:colId xmlns:a16="http://schemas.microsoft.com/office/drawing/2014/main" val="2136587482"/>
                    </a:ext>
                  </a:extLst>
                </a:gridCol>
                <a:gridCol w="1276522">
                  <a:extLst>
                    <a:ext uri="{9D8B030D-6E8A-4147-A177-3AD203B41FA5}">
                      <a16:colId xmlns:a16="http://schemas.microsoft.com/office/drawing/2014/main" val="2734788830"/>
                    </a:ext>
                  </a:extLst>
                </a:gridCol>
              </a:tblGrid>
              <a:tr h="53392">
                <a:tc>
                  <a:txBody>
                    <a:bodyPr/>
                    <a:lstStyle/>
                    <a:p>
                      <a:pPr algn="ctr" fontAlgn="ctr"/>
                      <a:r>
                        <a:rPr lang="en-US" sz="1000" b="1" i="0" u="none" strike="noStrike">
                          <a:solidFill>
                            <a:srgbClr val="FFFFFF"/>
                          </a:solidFill>
                          <a:effectLst/>
                          <a:latin typeface="Calibri" panose="020F0502020204030204" pitchFamily="34" charset="0"/>
                        </a:rPr>
                        <a:t>Source Name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Year</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Owner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Data Type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1328157265"/>
                  </a:ext>
                </a:extLst>
              </a:tr>
              <a:tr h="50849">
                <a:tc>
                  <a:txBody>
                    <a:bodyPr/>
                    <a:lstStyle/>
                    <a:p>
                      <a:pPr algn="ctr" fontAlgn="ctr"/>
                      <a:r>
                        <a:rPr lang="en-US" sz="1000" b="1" i="0" u="none" strike="noStrike" dirty="0">
                          <a:solidFill>
                            <a:srgbClr val="000000"/>
                          </a:solidFill>
                          <a:effectLst/>
                          <a:latin typeface="Calibri" panose="020F0502020204030204" pitchFamily="34" charset="0"/>
                        </a:rPr>
                        <a:t>BCDCOG Walk Bike Master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2016</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255104"/>
                  </a:ext>
                </a:extLst>
              </a:tr>
              <a:tr h="50849">
                <a:tc>
                  <a:txBody>
                    <a:bodyPr/>
                    <a:lstStyle/>
                    <a:p>
                      <a:pPr algn="ctr" fontAlgn="ctr"/>
                      <a:r>
                        <a:rPr lang="en-US" sz="1000" b="1" i="0" u="none" strike="noStrike" dirty="0">
                          <a:solidFill>
                            <a:srgbClr val="000000"/>
                          </a:solidFill>
                          <a:effectLst/>
                          <a:latin typeface="Calibri" panose="020F0502020204030204" pitchFamily="34" charset="0"/>
                        </a:rPr>
                        <a:t>CHATS Congestion Management Process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176933"/>
                  </a:ext>
                </a:extLst>
              </a:tr>
              <a:tr h="101700">
                <a:tc>
                  <a:txBody>
                    <a:bodyPr/>
                    <a:lstStyle/>
                    <a:p>
                      <a:pPr algn="ctr" fontAlgn="ctr"/>
                      <a:r>
                        <a:rPr lang="en-US" sz="1000" b="1" i="0" u="none" strike="noStrike">
                          <a:solidFill>
                            <a:srgbClr val="000000"/>
                          </a:solidFill>
                          <a:effectLst/>
                          <a:latin typeface="Calibri" panose="020F0502020204030204" pitchFamily="34" charset="0"/>
                        </a:rPr>
                        <a:t>BCDCOG Regional Transit Framework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377841"/>
                  </a:ext>
                </a:extLst>
              </a:tr>
              <a:tr h="50849">
                <a:tc>
                  <a:txBody>
                    <a:bodyPr/>
                    <a:lstStyle/>
                    <a:p>
                      <a:pPr algn="ctr" fontAlgn="ctr"/>
                      <a:r>
                        <a:rPr lang="en-US" sz="1000" b="1" i="0" u="none" strike="noStrike">
                          <a:solidFill>
                            <a:srgbClr val="000000"/>
                          </a:solidFill>
                          <a:effectLst/>
                          <a:latin typeface="Calibri" panose="020F0502020204030204" pitchFamily="34" charset="0"/>
                        </a:rPr>
                        <a:t>BCDCOG Regional Park-and-Ride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381482"/>
                  </a:ext>
                </a:extLst>
              </a:tr>
              <a:tr h="101700">
                <a:tc>
                  <a:txBody>
                    <a:bodyPr/>
                    <a:lstStyle/>
                    <a:p>
                      <a:pPr algn="ctr" fontAlgn="ctr"/>
                      <a:r>
                        <a:rPr lang="en-US" sz="1000" b="1" i="0" u="none" strike="noStrike">
                          <a:solidFill>
                            <a:srgbClr val="000000"/>
                          </a:solidFill>
                          <a:effectLst/>
                          <a:latin typeface="Calibri" panose="020F0502020204030204" pitchFamily="34" charset="0"/>
                        </a:rPr>
                        <a:t>CHATS 2040 Long-range Transportation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2019</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125680"/>
                  </a:ext>
                </a:extLst>
              </a:tr>
              <a:tr h="50849">
                <a:tc>
                  <a:txBody>
                    <a:bodyPr/>
                    <a:lstStyle/>
                    <a:p>
                      <a:pPr algn="ctr" fontAlgn="ctr"/>
                      <a:r>
                        <a:rPr lang="en-US" sz="1000" b="1" i="0" u="none" strike="noStrike">
                          <a:solidFill>
                            <a:srgbClr val="000000"/>
                          </a:solidFill>
                          <a:effectLst/>
                          <a:latin typeface="Calibri" panose="020F0502020204030204" pitchFamily="34" charset="0"/>
                        </a:rPr>
                        <a:t>CHATS Public Participation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2019</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524618"/>
                  </a:ext>
                </a:extLst>
              </a:tr>
              <a:tr h="101700">
                <a:tc>
                  <a:txBody>
                    <a:bodyPr/>
                    <a:lstStyle/>
                    <a:p>
                      <a:pPr algn="ctr" fontAlgn="ctr"/>
                      <a:r>
                        <a:rPr lang="en-US" sz="1000" b="1" i="0" u="none" strike="noStrike">
                          <a:solidFill>
                            <a:srgbClr val="000000"/>
                          </a:solidFill>
                          <a:effectLst/>
                          <a:latin typeface="Calibri" panose="020F0502020204030204" pitchFamily="34" charset="0"/>
                        </a:rPr>
                        <a:t>BCDCOG Rural Workforce Transportation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2020</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5767160"/>
                  </a:ext>
                </a:extLst>
              </a:tr>
              <a:tr h="101700">
                <a:tc>
                  <a:txBody>
                    <a:bodyPr/>
                    <a:lstStyle/>
                    <a:p>
                      <a:pPr algn="ctr" fontAlgn="ctr"/>
                      <a:r>
                        <a:rPr lang="en-US" sz="1000" b="1" i="0" u="none" strike="noStrike">
                          <a:solidFill>
                            <a:srgbClr val="000000"/>
                          </a:solidFill>
                          <a:effectLst/>
                          <a:latin typeface="Calibri" panose="020F0502020204030204" pitchFamily="34" charset="0"/>
                        </a:rPr>
                        <a:t>TSP Concept of Operations Report - DRAFT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0313416"/>
                  </a:ext>
                </a:extLst>
              </a:tr>
              <a:tr h="101700">
                <a:tc>
                  <a:txBody>
                    <a:bodyPr/>
                    <a:lstStyle/>
                    <a:p>
                      <a:pPr algn="ctr" fontAlgn="ctr"/>
                      <a:r>
                        <a:rPr lang="en-US" sz="1000" b="1" i="0" u="none" strike="noStrike">
                          <a:solidFill>
                            <a:srgbClr val="000000"/>
                          </a:solidFill>
                          <a:effectLst/>
                          <a:latin typeface="Calibri" panose="020F0502020204030204" pitchFamily="34" charset="0"/>
                        </a:rPr>
                        <a:t>Automated Traffic Signal Performance Measures (ATSPM) Development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9741467"/>
                  </a:ext>
                </a:extLst>
              </a:tr>
              <a:tr h="152548">
                <a:tc>
                  <a:txBody>
                    <a:bodyPr/>
                    <a:lstStyle/>
                    <a:p>
                      <a:pPr algn="ctr" fontAlgn="ctr"/>
                      <a:r>
                        <a:rPr lang="en-US" sz="1000" b="1" i="0" u="none" strike="noStrike">
                          <a:solidFill>
                            <a:srgbClr val="000000"/>
                          </a:solidFill>
                          <a:effectLst/>
                          <a:latin typeface="Calibri" panose="020F0502020204030204" pitchFamily="34" charset="0"/>
                        </a:rPr>
                        <a:t>Concept of Operations (DRAFT) - BCDCOG Dorchester Road Transit System Signal Prioritization Project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3371714"/>
                  </a:ext>
                </a:extLst>
              </a:tr>
              <a:tr h="101700">
                <a:tc>
                  <a:txBody>
                    <a:bodyPr/>
                    <a:lstStyle/>
                    <a:p>
                      <a:pPr algn="ctr" fontAlgn="ctr"/>
                      <a:r>
                        <a:rPr lang="en-US" sz="1000" b="1" i="0" u="none" strike="noStrike">
                          <a:solidFill>
                            <a:srgbClr val="000000"/>
                          </a:solidFill>
                          <a:effectLst/>
                          <a:latin typeface="Calibri" panose="020F0502020204030204" pitchFamily="34" charset="0"/>
                        </a:rPr>
                        <a:t>Dorchester Road Transit Signal Priority (TSP) Signal Inventory Report (2021)</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470197"/>
                  </a:ext>
                </a:extLst>
              </a:tr>
              <a:tr h="101700">
                <a:tc>
                  <a:txBody>
                    <a:bodyPr/>
                    <a:lstStyle/>
                    <a:p>
                      <a:pPr algn="ctr" fontAlgn="ctr"/>
                      <a:r>
                        <a:rPr lang="en-US" sz="1000" b="1" i="0" u="none" strike="noStrike">
                          <a:solidFill>
                            <a:srgbClr val="000000"/>
                          </a:solidFill>
                          <a:effectLst/>
                          <a:latin typeface="Calibri" panose="020F0502020204030204" pitchFamily="34" charset="0"/>
                        </a:rPr>
                        <a:t>Dorchester Road Transit Signal Priority (TSP) Network Assessment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760512"/>
                  </a:ext>
                </a:extLst>
              </a:tr>
              <a:tr h="152548">
                <a:tc>
                  <a:txBody>
                    <a:bodyPr/>
                    <a:lstStyle/>
                    <a:p>
                      <a:pPr algn="ctr" fontAlgn="ctr"/>
                      <a:r>
                        <a:rPr lang="en-US" sz="1000" b="1" i="0" u="none" strike="noStrike">
                          <a:solidFill>
                            <a:srgbClr val="000000"/>
                          </a:solidFill>
                          <a:effectLst/>
                          <a:latin typeface="Calibri" panose="020F0502020204030204" pitchFamily="34" charset="0"/>
                        </a:rPr>
                        <a:t>Traffic Signal Optimization Report - BCDCOG Dorchester Road Transit System Signal Prioritization Project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918214"/>
                  </a:ext>
                </a:extLst>
              </a:tr>
              <a:tr h="101700">
                <a:tc>
                  <a:txBody>
                    <a:bodyPr/>
                    <a:lstStyle/>
                    <a:p>
                      <a:pPr algn="ctr" fontAlgn="ctr"/>
                      <a:r>
                        <a:rPr lang="en-US" sz="1000" b="1" i="0" u="none" strike="noStrike">
                          <a:solidFill>
                            <a:srgbClr val="000000"/>
                          </a:solidFill>
                          <a:effectLst/>
                          <a:latin typeface="Calibri" panose="020F0502020204030204" pitchFamily="34" charset="0"/>
                        </a:rPr>
                        <a:t>BCDCOG Transit and Bus Stop Design Guidelines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198788"/>
                  </a:ext>
                </a:extLst>
              </a:tr>
              <a:tr h="101700">
                <a:tc>
                  <a:txBody>
                    <a:bodyPr/>
                    <a:lstStyle/>
                    <a:p>
                      <a:pPr algn="ctr" fontAlgn="ctr"/>
                      <a:r>
                        <a:rPr lang="en-US" sz="1000" b="1" i="0" u="none" strike="noStrike">
                          <a:solidFill>
                            <a:srgbClr val="000000"/>
                          </a:solidFill>
                          <a:effectLst/>
                          <a:latin typeface="Calibri" panose="020F0502020204030204" pitchFamily="34" charset="0"/>
                        </a:rPr>
                        <a:t>BCDCOG Regional Freight Mobility Plan - Final Report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7619"/>
                  </a:ext>
                </a:extLst>
              </a:tr>
              <a:tr h="101700">
                <a:tc>
                  <a:txBody>
                    <a:bodyPr/>
                    <a:lstStyle/>
                    <a:p>
                      <a:pPr algn="ctr" fontAlgn="ctr"/>
                      <a:r>
                        <a:rPr lang="en-US" sz="1000" b="1" i="0" u="none" strike="noStrike">
                          <a:solidFill>
                            <a:srgbClr val="000000"/>
                          </a:solidFill>
                          <a:effectLst/>
                          <a:latin typeface="Calibri" panose="020F0502020204030204" pitchFamily="34" charset="0"/>
                        </a:rPr>
                        <a:t>BCDCOG Rural Long Range Transportation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568389"/>
                  </a:ext>
                </a:extLst>
              </a:tr>
              <a:tr h="101700">
                <a:tc>
                  <a:txBody>
                    <a:bodyPr/>
                    <a:lstStyle/>
                    <a:p>
                      <a:pPr algn="ctr" fontAlgn="ctr"/>
                      <a:r>
                        <a:rPr lang="en-US" sz="1000" b="1" i="0" u="none" strike="noStrike">
                          <a:solidFill>
                            <a:srgbClr val="000000"/>
                          </a:solidFill>
                          <a:effectLst/>
                          <a:latin typeface="Calibri" panose="020F0502020204030204" pitchFamily="34" charset="0"/>
                        </a:rPr>
                        <a:t>CARTA Battery Electric Bus Master Plan - Final Report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236892"/>
                  </a:ext>
                </a:extLst>
              </a:tr>
              <a:tr h="101700">
                <a:tc>
                  <a:txBody>
                    <a:bodyPr/>
                    <a:lstStyle/>
                    <a:p>
                      <a:pPr algn="ctr" fontAlgn="ctr"/>
                      <a:r>
                        <a:rPr lang="en-US" sz="1000" b="1" i="0" u="none" strike="noStrike">
                          <a:solidFill>
                            <a:srgbClr val="000000"/>
                          </a:solidFill>
                          <a:effectLst/>
                          <a:latin typeface="Calibri" panose="020F0502020204030204" pitchFamily="34" charset="0"/>
                        </a:rPr>
                        <a:t>BCDCOG Human Services Coordinated Transportation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360959"/>
                  </a:ext>
                </a:extLst>
              </a:tr>
              <a:tr h="50849">
                <a:tc>
                  <a:txBody>
                    <a:bodyPr/>
                    <a:lstStyle/>
                    <a:p>
                      <a:pPr algn="ctr" fontAlgn="ctr"/>
                      <a:r>
                        <a:rPr lang="en-US" sz="1000" b="1" i="0" u="none" strike="noStrike">
                          <a:solidFill>
                            <a:srgbClr val="000000"/>
                          </a:solidFill>
                          <a:effectLst/>
                          <a:latin typeface="Calibri" panose="020F0502020204030204" pitchFamily="34" charset="0"/>
                        </a:rPr>
                        <a:t>Low county Rapid Transit Website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Existing Project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127127"/>
                  </a:ext>
                </a:extLst>
              </a:tr>
              <a:tr h="50849">
                <a:tc>
                  <a:txBody>
                    <a:bodyPr/>
                    <a:lstStyle/>
                    <a:p>
                      <a:pPr algn="ctr" fontAlgn="ctr"/>
                      <a:r>
                        <a:rPr lang="en-US" sz="1000" b="1" i="0" u="none" strike="noStrike">
                          <a:solidFill>
                            <a:srgbClr val="000000"/>
                          </a:solidFill>
                          <a:effectLst/>
                          <a:latin typeface="Calibri" panose="020F0502020204030204" pitchFamily="34" charset="0"/>
                        </a:rPr>
                        <a:t>US 52 Corridor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155061"/>
                  </a:ext>
                </a:extLst>
              </a:tr>
              <a:tr h="101700">
                <a:tc>
                  <a:txBody>
                    <a:bodyPr/>
                    <a:lstStyle/>
                    <a:p>
                      <a:pPr algn="ctr" fontAlgn="ctr"/>
                      <a:r>
                        <a:rPr lang="en-US" sz="1000" b="1" i="0" u="none" strike="noStrike">
                          <a:solidFill>
                            <a:srgbClr val="000000"/>
                          </a:solidFill>
                          <a:effectLst/>
                          <a:latin typeface="Calibri" panose="020F0502020204030204" pitchFamily="34" charset="0"/>
                        </a:rPr>
                        <a:t>BCDCOG Ongoing Transportation Projects Interactive Map</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137000"/>
                  </a:ext>
                </a:extLst>
              </a:tr>
              <a:tr h="50849">
                <a:tc>
                  <a:txBody>
                    <a:bodyPr/>
                    <a:lstStyle/>
                    <a:p>
                      <a:pPr algn="ctr" fontAlgn="ctr"/>
                      <a:r>
                        <a:rPr lang="en-US" sz="1000" b="1" i="0" u="none" strike="noStrike">
                          <a:solidFill>
                            <a:srgbClr val="000000"/>
                          </a:solidFill>
                          <a:effectLst/>
                          <a:latin typeface="Calibri" panose="020F0502020204030204" pitchFamily="34" charset="0"/>
                        </a:rPr>
                        <a:t>TriCounty Link Website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52092"/>
                  </a:ext>
                </a:extLst>
              </a:tr>
              <a:tr h="50849">
                <a:tc>
                  <a:txBody>
                    <a:bodyPr/>
                    <a:lstStyle/>
                    <a:p>
                      <a:pPr algn="ctr" fontAlgn="ctr"/>
                      <a:r>
                        <a:rPr lang="en-US" sz="1000" b="1" i="0" u="none" strike="noStrike">
                          <a:solidFill>
                            <a:srgbClr val="000000"/>
                          </a:solidFill>
                          <a:effectLst/>
                          <a:latin typeface="Calibri" panose="020F0502020204030204" pitchFamily="34" charset="0"/>
                        </a:rPr>
                        <a:t>BCDCOG TriCounty Link App</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007995"/>
                  </a:ext>
                </a:extLst>
              </a:tr>
              <a:tr h="101700">
                <a:tc>
                  <a:txBody>
                    <a:bodyPr/>
                    <a:lstStyle/>
                    <a:p>
                      <a:pPr algn="ctr" fontAlgn="ctr"/>
                      <a:r>
                        <a:rPr lang="en-US" sz="1000" b="1" i="0" u="none" strike="noStrike">
                          <a:solidFill>
                            <a:srgbClr val="000000"/>
                          </a:solidFill>
                          <a:effectLst/>
                          <a:latin typeface="Calibri" panose="020F0502020204030204" pitchFamily="34" charset="0"/>
                        </a:rPr>
                        <a:t>BCDCOG CARTA Validation of Automated Passenger Counters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Data Source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910799"/>
                  </a:ext>
                </a:extLst>
              </a:tr>
              <a:tr h="104242">
                <a:tc>
                  <a:txBody>
                    <a:bodyPr/>
                    <a:lstStyle/>
                    <a:p>
                      <a:pPr algn="ctr" fontAlgn="ctr"/>
                      <a:r>
                        <a:rPr lang="en-US" sz="1000" b="1" i="0" u="none" strike="noStrike">
                          <a:solidFill>
                            <a:srgbClr val="000000"/>
                          </a:solidFill>
                          <a:effectLst/>
                          <a:latin typeface="Calibri" panose="020F0502020204030204" pitchFamily="34" charset="0"/>
                        </a:rPr>
                        <a:t>BCDCOG  Bicycle and Pedestrian Count Data</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BCDCOG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Data Source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6472394"/>
                  </a:ext>
                </a:extLst>
              </a:tr>
            </a:tbl>
          </a:graphicData>
        </a:graphic>
      </p:graphicFrame>
    </p:spTree>
    <p:extLst>
      <p:ext uri="{BB962C8B-B14F-4D97-AF65-F5344CB8AC3E}">
        <p14:creationId xmlns:p14="http://schemas.microsoft.com/office/powerpoint/2010/main" val="197109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76E201-7FE5-4ED1-BAF9-7BF165A04C57}"/>
              </a:ext>
            </a:extLst>
          </p:cNvPr>
          <p:cNvSpPr>
            <a:spLocks noGrp="1"/>
          </p:cNvSpPr>
          <p:nvPr>
            <p:ph type="title"/>
          </p:nvPr>
        </p:nvSpPr>
        <p:spPr>
          <a:xfrm>
            <a:off x="528218" y="350363"/>
            <a:ext cx="5801567" cy="303356"/>
          </a:xfrm>
          <a:solidFill>
            <a:schemeClr val="tx2"/>
          </a:solidFill>
        </p:spPr>
        <p:txBody>
          <a:bodyPr vert="horz" lIns="91440" tIns="45720" rIns="91440" bIns="45720" rtlCol="0" anchor="ctr">
            <a:normAutofit fontScale="90000"/>
          </a:bodyPr>
          <a:lstStyle/>
          <a:p>
            <a:r>
              <a:rPr lang="en-US" dirty="0"/>
              <a:t>References</a:t>
            </a:r>
          </a:p>
        </p:txBody>
      </p:sp>
      <p:graphicFrame>
        <p:nvGraphicFramePr>
          <p:cNvPr id="2" name="Table 1">
            <a:extLst>
              <a:ext uri="{FF2B5EF4-FFF2-40B4-BE49-F238E27FC236}">
                <a16:creationId xmlns:a16="http://schemas.microsoft.com/office/drawing/2014/main" id="{BAB3D63A-7AFB-4C79-B0CA-76ACD24C6621}"/>
              </a:ext>
            </a:extLst>
          </p:cNvPr>
          <p:cNvGraphicFramePr>
            <a:graphicFrameLocks noGrp="1"/>
          </p:cNvGraphicFramePr>
          <p:nvPr>
            <p:extLst>
              <p:ext uri="{D42A27DB-BD31-4B8C-83A1-F6EECF244321}">
                <p14:modId xmlns:p14="http://schemas.microsoft.com/office/powerpoint/2010/main" val="2662247385"/>
              </p:ext>
            </p:extLst>
          </p:nvPr>
        </p:nvGraphicFramePr>
        <p:xfrm>
          <a:off x="528219" y="830272"/>
          <a:ext cx="5801566" cy="7816422"/>
        </p:xfrm>
        <a:graphic>
          <a:graphicData uri="http://schemas.openxmlformats.org/drawingml/2006/table">
            <a:tbl>
              <a:tblPr/>
              <a:tblGrid>
                <a:gridCol w="2075694">
                  <a:extLst>
                    <a:ext uri="{9D8B030D-6E8A-4147-A177-3AD203B41FA5}">
                      <a16:colId xmlns:a16="http://schemas.microsoft.com/office/drawing/2014/main" val="3424315895"/>
                    </a:ext>
                  </a:extLst>
                </a:gridCol>
                <a:gridCol w="518924">
                  <a:extLst>
                    <a:ext uri="{9D8B030D-6E8A-4147-A177-3AD203B41FA5}">
                      <a16:colId xmlns:a16="http://schemas.microsoft.com/office/drawing/2014/main" val="172214235"/>
                    </a:ext>
                  </a:extLst>
                </a:gridCol>
                <a:gridCol w="1930426">
                  <a:extLst>
                    <a:ext uri="{9D8B030D-6E8A-4147-A177-3AD203B41FA5}">
                      <a16:colId xmlns:a16="http://schemas.microsoft.com/office/drawing/2014/main" val="73969030"/>
                    </a:ext>
                  </a:extLst>
                </a:gridCol>
                <a:gridCol w="1276522">
                  <a:extLst>
                    <a:ext uri="{9D8B030D-6E8A-4147-A177-3AD203B41FA5}">
                      <a16:colId xmlns:a16="http://schemas.microsoft.com/office/drawing/2014/main" val="3301731617"/>
                    </a:ext>
                  </a:extLst>
                </a:gridCol>
              </a:tblGrid>
              <a:tr h="53392">
                <a:tc>
                  <a:txBody>
                    <a:bodyPr/>
                    <a:lstStyle/>
                    <a:p>
                      <a:pPr algn="ctr" fontAlgn="ctr"/>
                      <a:r>
                        <a:rPr lang="en-US" sz="1000" b="1" i="0" u="none" strike="noStrike">
                          <a:solidFill>
                            <a:srgbClr val="FFFFFF"/>
                          </a:solidFill>
                          <a:effectLst/>
                          <a:latin typeface="Calibri" panose="020F0502020204030204" pitchFamily="34" charset="0"/>
                        </a:rPr>
                        <a:t>Source Name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Year</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Owner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Data Type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4220278115"/>
                  </a:ext>
                </a:extLst>
              </a:tr>
              <a:tr h="104242">
                <a:tc>
                  <a:txBody>
                    <a:bodyPr/>
                    <a:lstStyle/>
                    <a:p>
                      <a:pPr algn="ctr" fontAlgn="ctr"/>
                      <a:r>
                        <a:rPr lang="en-US" sz="1000" b="1" i="0" u="none" strike="noStrike" dirty="0">
                          <a:solidFill>
                            <a:srgbClr val="000000"/>
                          </a:solidFill>
                          <a:effectLst/>
                          <a:latin typeface="Calibri" panose="020F0502020204030204" pitchFamily="34" charset="0"/>
                        </a:rPr>
                        <a:t>BCDCOG/CHATS Congestion Management Process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BCDCOG/CHATS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176021751"/>
                  </a:ext>
                </a:extLst>
              </a:tr>
              <a:tr h="53392">
                <a:tc>
                  <a:txBody>
                    <a:bodyPr/>
                    <a:lstStyle/>
                    <a:p>
                      <a:pPr algn="ctr" fontAlgn="ctr"/>
                      <a:r>
                        <a:rPr lang="en-US" sz="1000" b="1" i="0" u="none" strike="noStrike">
                          <a:solidFill>
                            <a:srgbClr val="000000"/>
                          </a:solidFill>
                          <a:effectLst/>
                          <a:latin typeface="Calibri" panose="020F0502020204030204" pitchFamily="34" charset="0"/>
                        </a:rPr>
                        <a:t>BCDCOG Beach Traffic Cameras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BCDCOG/Municipalities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83046"/>
                  </a:ext>
                </a:extLst>
              </a:tr>
              <a:tr h="101700">
                <a:tc>
                  <a:txBody>
                    <a:bodyPr/>
                    <a:lstStyle/>
                    <a:p>
                      <a:pPr algn="ctr" fontAlgn="ctr"/>
                      <a:r>
                        <a:rPr lang="en-US" sz="1000" b="1" i="0" u="none" strike="noStrike" dirty="0">
                          <a:solidFill>
                            <a:srgbClr val="000000"/>
                          </a:solidFill>
                          <a:effectLst/>
                          <a:latin typeface="Calibri" panose="020F0502020204030204" pitchFamily="34" charset="0"/>
                        </a:rPr>
                        <a:t>CARTA Battery Electric Bus Master Plan - Final Draft Report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94136452"/>
                  </a:ext>
                </a:extLst>
              </a:tr>
              <a:tr h="50849">
                <a:tc>
                  <a:txBody>
                    <a:bodyPr/>
                    <a:lstStyle/>
                    <a:p>
                      <a:pPr algn="ctr" fontAlgn="ctr"/>
                      <a:r>
                        <a:rPr lang="en-US" sz="1000" b="1" i="0" u="none" strike="noStrike">
                          <a:solidFill>
                            <a:srgbClr val="000000"/>
                          </a:solidFill>
                          <a:effectLst/>
                          <a:latin typeface="Calibri" panose="020F0502020204030204" pitchFamily="34" charset="0"/>
                        </a:rPr>
                        <a:t>CARTA Mobile Ticketing</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Application</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273026062"/>
                  </a:ext>
                </a:extLst>
              </a:tr>
              <a:tr h="50849">
                <a:tc>
                  <a:txBody>
                    <a:bodyPr/>
                    <a:lstStyle/>
                    <a:p>
                      <a:pPr algn="ctr" fontAlgn="ctr"/>
                      <a:r>
                        <a:rPr lang="en-US" sz="1000" b="1" i="0" u="none" strike="noStrike">
                          <a:solidFill>
                            <a:srgbClr val="000000"/>
                          </a:solidFill>
                          <a:effectLst/>
                          <a:latin typeface="Calibri" panose="020F0502020204030204" pitchFamily="34" charset="0"/>
                        </a:rPr>
                        <a:t>CARTA Transit App</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Application</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723668933"/>
                  </a:ext>
                </a:extLst>
              </a:tr>
              <a:tr h="50849">
                <a:tc>
                  <a:txBody>
                    <a:bodyPr/>
                    <a:lstStyle/>
                    <a:p>
                      <a:pPr algn="ctr" fontAlgn="ctr"/>
                      <a:r>
                        <a:rPr lang="en-US" sz="1000" b="1" i="0" u="none" strike="noStrike">
                          <a:solidFill>
                            <a:srgbClr val="000000"/>
                          </a:solidFill>
                          <a:effectLst/>
                          <a:latin typeface="Calibri" panose="020F0502020204030204" pitchFamily="34" charset="0"/>
                        </a:rPr>
                        <a:t>CARTA Fares and Passes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314797809"/>
                  </a:ext>
                </a:extLst>
              </a:tr>
              <a:tr h="50849">
                <a:tc>
                  <a:txBody>
                    <a:bodyPr/>
                    <a:lstStyle/>
                    <a:p>
                      <a:pPr algn="ctr" fontAlgn="ctr"/>
                      <a:r>
                        <a:rPr lang="en-US" sz="1000" b="1" i="0" u="none" strike="noStrike">
                          <a:solidFill>
                            <a:srgbClr val="000000"/>
                          </a:solidFill>
                          <a:effectLst/>
                          <a:latin typeface="Calibri" panose="020F0502020204030204" pitchFamily="34" charset="0"/>
                        </a:rPr>
                        <a:t>CARTA Safety and Security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98038471"/>
                  </a:ext>
                </a:extLst>
              </a:tr>
              <a:tr h="53392">
                <a:tc>
                  <a:txBody>
                    <a:bodyPr/>
                    <a:lstStyle/>
                    <a:p>
                      <a:pPr algn="ctr" fontAlgn="ctr"/>
                      <a:r>
                        <a:rPr lang="en-US" sz="1000" b="1" i="0" u="none" strike="noStrike">
                          <a:solidFill>
                            <a:srgbClr val="000000"/>
                          </a:solidFill>
                          <a:effectLst/>
                          <a:latin typeface="Calibri" panose="020F0502020204030204" pitchFamily="34" charset="0"/>
                        </a:rPr>
                        <a:t>RCN Technologies </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CARTA</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62153929"/>
                  </a:ext>
                </a:extLst>
              </a:tr>
              <a:tr h="50849">
                <a:tc>
                  <a:txBody>
                    <a:bodyPr/>
                    <a:lstStyle/>
                    <a:p>
                      <a:pPr algn="ctr" fontAlgn="ctr"/>
                      <a:r>
                        <a:rPr lang="en-US" sz="1000" b="1" i="0" u="none" strike="noStrike">
                          <a:solidFill>
                            <a:srgbClr val="000000"/>
                          </a:solidFill>
                          <a:effectLst/>
                          <a:latin typeface="Calibri" panose="020F0502020204030204" pitchFamily="34" charset="0"/>
                        </a:rPr>
                        <a:t>Charleston County Comprehensive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Charleston County</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6968866"/>
                  </a:ext>
                </a:extLst>
              </a:tr>
              <a:tr h="53392">
                <a:tc>
                  <a:txBody>
                    <a:bodyPr/>
                    <a:lstStyle/>
                    <a:p>
                      <a:pPr algn="ctr" fontAlgn="ctr"/>
                      <a:r>
                        <a:rPr lang="en-US" sz="1000" b="1" i="0" u="none" strike="noStrike">
                          <a:solidFill>
                            <a:srgbClr val="000000"/>
                          </a:solidFill>
                          <a:effectLst/>
                          <a:latin typeface="Calibri" panose="020F0502020204030204" pitchFamily="34" charset="0"/>
                        </a:rPr>
                        <a:t>Charleston Consolidated 911 Center</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Charleston County</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2040401"/>
                  </a:ext>
                </a:extLst>
              </a:tr>
              <a:tr h="101700">
                <a:tc>
                  <a:txBody>
                    <a:bodyPr/>
                    <a:lstStyle/>
                    <a:p>
                      <a:pPr algn="ctr" fontAlgn="ctr"/>
                      <a:r>
                        <a:rPr lang="en-US" sz="1000" b="1" i="0" u="none" strike="noStrike" dirty="0">
                          <a:solidFill>
                            <a:srgbClr val="000000"/>
                          </a:solidFill>
                          <a:effectLst/>
                          <a:latin typeface="Calibri" panose="020F0502020204030204" pitchFamily="34" charset="0"/>
                        </a:rPr>
                        <a:t>CHATS Regional ITS Architecture - Core Team Meeting #1 Meeting Minutes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926154510"/>
                  </a:ext>
                </a:extLst>
              </a:tr>
              <a:tr h="101700">
                <a:tc>
                  <a:txBody>
                    <a:bodyPr/>
                    <a:lstStyle/>
                    <a:p>
                      <a:pPr algn="ctr" fontAlgn="ctr"/>
                      <a:r>
                        <a:rPr lang="en-US" sz="1000" b="1" i="0" u="none" strike="noStrike">
                          <a:solidFill>
                            <a:srgbClr val="000000"/>
                          </a:solidFill>
                          <a:effectLst/>
                          <a:latin typeface="Calibri" panose="020F0502020204030204" pitchFamily="34" charset="0"/>
                        </a:rPr>
                        <a:t>CHATS Regional ITS Architecture - Core Team Meeting #2 Meeting Minutes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590448333"/>
                  </a:ext>
                </a:extLst>
              </a:tr>
              <a:tr h="152548">
                <a:tc>
                  <a:txBody>
                    <a:bodyPr/>
                    <a:lstStyle/>
                    <a:p>
                      <a:pPr algn="ctr" fontAlgn="ctr"/>
                      <a:r>
                        <a:rPr lang="en-US" sz="1000" b="1" i="0" u="none" strike="noStrike">
                          <a:solidFill>
                            <a:srgbClr val="000000"/>
                          </a:solidFill>
                          <a:effectLst/>
                          <a:latin typeface="Calibri" panose="020F0502020204030204" pitchFamily="34" charset="0"/>
                        </a:rPr>
                        <a:t>CHATS Regional ITS Architecture - Stakeholder Workshop #1 Meeting Minutes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757375600"/>
                  </a:ext>
                </a:extLst>
              </a:tr>
              <a:tr h="152548">
                <a:tc>
                  <a:txBody>
                    <a:bodyPr/>
                    <a:lstStyle/>
                    <a:p>
                      <a:pPr algn="ctr" fontAlgn="ctr"/>
                      <a:r>
                        <a:rPr lang="en-US" sz="1000" b="1" i="0" u="none" strike="noStrike">
                          <a:solidFill>
                            <a:srgbClr val="000000"/>
                          </a:solidFill>
                          <a:effectLst/>
                          <a:latin typeface="Calibri" panose="020F0502020204030204" pitchFamily="34" charset="0"/>
                        </a:rPr>
                        <a:t>CHATS Regional ITS Architecture - Stakeholder Workshop #2 Meeting Minutes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215092434"/>
                  </a:ext>
                </a:extLst>
              </a:tr>
              <a:tr h="101700">
                <a:tc>
                  <a:txBody>
                    <a:bodyPr/>
                    <a:lstStyle/>
                    <a:p>
                      <a:pPr algn="ctr" fontAlgn="ctr"/>
                      <a:r>
                        <a:rPr lang="en-US" sz="1000" b="1" i="0" u="none" strike="noStrike">
                          <a:solidFill>
                            <a:srgbClr val="000000"/>
                          </a:solidFill>
                          <a:effectLst/>
                          <a:latin typeface="Calibri" panose="020F0502020204030204" pitchFamily="34" charset="0"/>
                        </a:rPr>
                        <a:t>CHATS Regional ITS Architecture - City of Charleston TMC Tour Notes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40344012"/>
                  </a:ext>
                </a:extLst>
              </a:tr>
              <a:tr h="101700">
                <a:tc>
                  <a:txBody>
                    <a:bodyPr/>
                    <a:lstStyle/>
                    <a:p>
                      <a:pPr algn="ctr" fontAlgn="ctr"/>
                      <a:r>
                        <a:rPr lang="en-US" sz="1000" b="1" i="0" u="none" strike="noStrike">
                          <a:solidFill>
                            <a:srgbClr val="000000"/>
                          </a:solidFill>
                          <a:effectLst/>
                          <a:latin typeface="Calibri" panose="020F0502020204030204" pitchFamily="34" charset="0"/>
                        </a:rPr>
                        <a:t>CHATS Regional ITS Architecture - District 6 TMC Tour Notes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812558164"/>
                  </a:ext>
                </a:extLst>
              </a:tr>
              <a:tr h="101700">
                <a:tc>
                  <a:txBody>
                    <a:bodyPr/>
                    <a:lstStyle/>
                    <a:p>
                      <a:pPr algn="ctr" fontAlgn="ctr"/>
                      <a:r>
                        <a:rPr lang="en-US" sz="1000" b="1" i="0" u="none" strike="noStrike">
                          <a:solidFill>
                            <a:srgbClr val="000000"/>
                          </a:solidFill>
                          <a:effectLst/>
                          <a:latin typeface="Calibri" panose="020F0502020204030204" pitchFamily="34" charset="0"/>
                        </a:rPr>
                        <a:t>CHATS Regional ITS Architecture - SCDOT Statewide TMC Tour Notes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769532754"/>
                  </a:ext>
                </a:extLst>
              </a:tr>
              <a:tr h="104242">
                <a:tc>
                  <a:txBody>
                    <a:bodyPr/>
                    <a:lstStyle/>
                    <a:p>
                      <a:pPr algn="ctr" fontAlgn="ctr"/>
                      <a:r>
                        <a:rPr lang="en-US" sz="1000" b="1" i="0" u="none" strike="noStrike">
                          <a:solidFill>
                            <a:srgbClr val="000000"/>
                          </a:solidFill>
                          <a:effectLst/>
                          <a:latin typeface="Calibri" panose="020F0502020204030204" pitchFamily="34" charset="0"/>
                        </a:rPr>
                        <a:t>CHATS Regional ITS Architecture - Transdev Dispatching Interview Notes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CHATS</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56537346"/>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Traffic Sequencing Plan (2008)</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2008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0330034"/>
                  </a:ext>
                </a:extLst>
              </a:tr>
              <a:tr h="50849">
                <a:tc>
                  <a:txBody>
                    <a:bodyPr/>
                    <a:lstStyle/>
                    <a:p>
                      <a:pPr algn="ctr" fontAlgn="ctr"/>
                      <a:r>
                        <a:rPr lang="en-US" sz="1000" b="1" i="0" u="none" strike="noStrike">
                          <a:solidFill>
                            <a:srgbClr val="000000"/>
                          </a:solidFill>
                          <a:effectLst/>
                          <a:latin typeface="Calibri" panose="020F0502020204030204" pitchFamily="34" charset="0"/>
                        </a:rPr>
                        <a:t>City of Charleston Existing Fiber Network</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811505"/>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Rethink Folly Road: A Complete Streets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2016</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185913"/>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Proposed Fiber Network</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2016</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258743"/>
                  </a:ext>
                </a:extLst>
              </a:tr>
              <a:tr h="101700">
                <a:tc>
                  <a:txBody>
                    <a:bodyPr/>
                    <a:lstStyle/>
                    <a:p>
                      <a:pPr algn="ctr" fontAlgn="ctr"/>
                      <a:r>
                        <a:rPr lang="en-US" sz="1000" b="1" i="0" u="none" strike="noStrike">
                          <a:solidFill>
                            <a:srgbClr val="000000"/>
                          </a:solidFill>
                          <a:effectLst/>
                          <a:latin typeface="Calibri" panose="020F0502020204030204" pitchFamily="34" charset="0"/>
                        </a:rPr>
                        <a:t>An Overview and Assessment of</a:t>
                      </a:r>
                      <a:br>
                        <a:rPr lang="en-US" sz="1000" b="1" i="0" u="none" strike="noStrike">
                          <a:solidFill>
                            <a:srgbClr val="000000"/>
                          </a:solidFill>
                          <a:effectLst/>
                          <a:latin typeface="Calibri" panose="020F0502020204030204" pitchFamily="34" charset="0"/>
                        </a:rPr>
                      </a:br>
                      <a:r>
                        <a:rPr lang="en-US" sz="1000" b="1" i="0" u="none" strike="noStrike">
                          <a:solidFill>
                            <a:srgbClr val="000000"/>
                          </a:solidFill>
                          <a:effectLst/>
                          <a:latin typeface="Calibri" panose="020F0502020204030204" pitchFamily="34" charset="0"/>
                        </a:rPr>
                        <a:t>Traffic Signal Operations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2017</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4381968"/>
                  </a:ext>
                </a:extLst>
              </a:tr>
              <a:tr h="101700">
                <a:tc>
                  <a:txBody>
                    <a:bodyPr/>
                    <a:lstStyle/>
                    <a:p>
                      <a:pPr algn="ctr" fontAlgn="ctr"/>
                      <a:r>
                        <a:rPr lang="en-US" sz="1000" b="1" i="0" u="none" strike="noStrike">
                          <a:solidFill>
                            <a:srgbClr val="000000"/>
                          </a:solidFill>
                          <a:effectLst/>
                          <a:latin typeface="Calibri" panose="020F0502020204030204" pitchFamily="34" charset="0"/>
                        </a:rPr>
                        <a:t>Traffic Signal Retiming Report &amp; Traffic Signal Operations Assessment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2017</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096193"/>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Citywide Transportation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2663494"/>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Septima Clark Pkwy - Signal Retiming Report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2018</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525739"/>
                  </a:ext>
                </a:extLst>
              </a:tr>
              <a:tr h="50849">
                <a:tc>
                  <a:txBody>
                    <a:bodyPr/>
                    <a:lstStyle/>
                    <a:p>
                      <a:pPr algn="ctr" fontAlgn="ctr"/>
                      <a:r>
                        <a:rPr lang="en-US" sz="1000" b="1" i="0" u="none" strike="noStrike">
                          <a:solidFill>
                            <a:srgbClr val="000000"/>
                          </a:solidFill>
                          <a:effectLst/>
                          <a:latin typeface="Calibri" panose="020F0502020204030204" pitchFamily="34" charset="0"/>
                        </a:rPr>
                        <a:t>Potential ITS Projects Letter</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2019</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3512697"/>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Comprehensive Parking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2019</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9220887"/>
                  </a:ext>
                </a:extLst>
              </a:tr>
            </a:tbl>
          </a:graphicData>
        </a:graphic>
      </p:graphicFrame>
    </p:spTree>
    <p:extLst>
      <p:ext uri="{BB962C8B-B14F-4D97-AF65-F5344CB8AC3E}">
        <p14:creationId xmlns:p14="http://schemas.microsoft.com/office/powerpoint/2010/main" val="3997473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120DDB2-0CEB-4AF2-BDCB-FCDCC04F7051}"/>
              </a:ext>
            </a:extLst>
          </p:cNvPr>
          <p:cNvSpPr/>
          <p:nvPr/>
        </p:nvSpPr>
        <p:spPr>
          <a:xfrm>
            <a:off x="1688910" y="1606378"/>
            <a:ext cx="3480179" cy="73330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376E201-7FE5-4ED1-BAF9-7BF165A04C57}"/>
              </a:ext>
            </a:extLst>
          </p:cNvPr>
          <p:cNvSpPr>
            <a:spLocks noGrp="1"/>
          </p:cNvSpPr>
          <p:nvPr>
            <p:ph type="title"/>
          </p:nvPr>
        </p:nvSpPr>
        <p:spPr>
          <a:xfrm>
            <a:off x="528218" y="350363"/>
            <a:ext cx="5801567" cy="303356"/>
          </a:xfrm>
          <a:solidFill>
            <a:schemeClr val="tx2"/>
          </a:solidFill>
        </p:spPr>
        <p:txBody>
          <a:bodyPr vert="horz" lIns="91440" tIns="45720" rIns="91440" bIns="45720" rtlCol="0" anchor="ctr">
            <a:normAutofit fontScale="90000"/>
          </a:bodyPr>
          <a:lstStyle/>
          <a:p>
            <a:r>
              <a:rPr lang="en-US"/>
              <a:t>Process</a:t>
            </a:r>
          </a:p>
        </p:txBody>
      </p:sp>
      <p:sp>
        <p:nvSpPr>
          <p:cNvPr id="10" name="Title 1">
            <a:extLst>
              <a:ext uri="{FF2B5EF4-FFF2-40B4-BE49-F238E27FC236}">
                <a16:creationId xmlns:a16="http://schemas.microsoft.com/office/drawing/2014/main" id="{5FB6C333-9EC2-4640-A1BA-6675A9305847}"/>
              </a:ext>
            </a:extLst>
          </p:cNvPr>
          <p:cNvSpPr txBox="1">
            <a:spLocks/>
          </p:cNvSpPr>
          <p:nvPr/>
        </p:nvSpPr>
        <p:spPr>
          <a:xfrm>
            <a:off x="528221" y="653719"/>
            <a:ext cx="5801564" cy="1091284"/>
          </a:xfrm>
          <a:prstGeom prst="rect">
            <a:avLst/>
          </a:prstGeom>
          <a:noFill/>
          <a:ln w="28575">
            <a:noFill/>
          </a:ln>
        </p:spPr>
        <p:txBody>
          <a:bodyPr vert="horz" lIns="91440" tIns="45720" rIns="91440" bIns="45720" rtlCol="0" anchor="t">
            <a:normAutofit fontScale="97500"/>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r>
              <a:rPr lang="en-US" sz="1200" b="0" dirty="0"/>
              <a:t>Baseline Focus Areas were defined based on the list of prioritized strategies for the region with the intent of refining the details of the baseline inventory in a manner that effectively supports the project development step in the process. Some of the strategies could be grouped and covered by a single baseline inventory focus area (as shown below). Examples of the strategies are given in </a:t>
            </a:r>
            <a:r>
              <a:rPr lang="en-US" sz="1200" dirty="0">
                <a:hlinkClick r:id="rId3" action="ppaction://hlinksldjump"/>
              </a:rPr>
              <a:t>Appendix A</a:t>
            </a:r>
            <a:r>
              <a:rPr lang="en-US" sz="1200" b="0" dirty="0"/>
              <a:t>. </a:t>
            </a:r>
          </a:p>
        </p:txBody>
      </p:sp>
      <p:graphicFrame>
        <p:nvGraphicFramePr>
          <p:cNvPr id="14" name="Diagram 13">
            <a:extLst>
              <a:ext uri="{FF2B5EF4-FFF2-40B4-BE49-F238E27FC236}">
                <a16:creationId xmlns:a16="http://schemas.microsoft.com/office/drawing/2014/main" id="{69D5DE8B-F655-4B4F-A206-C722842E8632}"/>
              </a:ext>
            </a:extLst>
          </p:cNvPr>
          <p:cNvGraphicFramePr/>
          <p:nvPr>
            <p:extLst>
              <p:ext uri="{D42A27DB-BD31-4B8C-83A1-F6EECF244321}">
                <p14:modId xmlns:p14="http://schemas.microsoft.com/office/powerpoint/2010/main" val="2522897990"/>
              </p:ext>
            </p:extLst>
          </p:nvPr>
        </p:nvGraphicFramePr>
        <p:xfrm>
          <a:off x="648268" y="2108202"/>
          <a:ext cx="5609230" cy="6685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8E8518D6-A57D-44AF-B97E-6A089F023050}"/>
              </a:ext>
            </a:extLst>
          </p:cNvPr>
          <p:cNvSpPr/>
          <p:nvPr/>
        </p:nvSpPr>
        <p:spPr>
          <a:xfrm>
            <a:off x="1949576" y="1666222"/>
            <a:ext cx="1325102" cy="382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Baseline Inventory Focus Areas</a:t>
            </a:r>
          </a:p>
        </p:txBody>
      </p:sp>
      <p:sp>
        <p:nvSpPr>
          <p:cNvPr id="16" name="Rectangle 15">
            <a:extLst>
              <a:ext uri="{FF2B5EF4-FFF2-40B4-BE49-F238E27FC236}">
                <a16:creationId xmlns:a16="http://schemas.microsoft.com/office/drawing/2014/main" id="{6B0F6989-6ED2-4775-B34C-F387C7B0E051}"/>
              </a:ext>
            </a:extLst>
          </p:cNvPr>
          <p:cNvSpPr/>
          <p:nvPr/>
        </p:nvSpPr>
        <p:spPr>
          <a:xfrm>
            <a:off x="3537372" y="1666222"/>
            <a:ext cx="1325102" cy="382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Strategy</a:t>
            </a:r>
            <a:endParaRPr lang="en-US"/>
          </a:p>
        </p:txBody>
      </p:sp>
    </p:spTree>
    <p:extLst>
      <p:ext uri="{BB962C8B-B14F-4D97-AF65-F5344CB8AC3E}">
        <p14:creationId xmlns:p14="http://schemas.microsoft.com/office/powerpoint/2010/main" val="4215155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76E201-7FE5-4ED1-BAF9-7BF165A04C57}"/>
              </a:ext>
            </a:extLst>
          </p:cNvPr>
          <p:cNvSpPr>
            <a:spLocks noGrp="1"/>
          </p:cNvSpPr>
          <p:nvPr>
            <p:ph type="title"/>
          </p:nvPr>
        </p:nvSpPr>
        <p:spPr>
          <a:xfrm>
            <a:off x="528218" y="350363"/>
            <a:ext cx="5801567" cy="303356"/>
          </a:xfrm>
          <a:solidFill>
            <a:schemeClr val="tx2"/>
          </a:solidFill>
        </p:spPr>
        <p:txBody>
          <a:bodyPr vert="horz" lIns="91440" tIns="45720" rIns="91440" bIns="45720" rtlCol="0" anchor="ctr">
            <a:normAutofit fontScale="90000"/>
          </a:bodyPr>
          <a:lstStyle/>
          <a:p>
            <a:r>
              <a:rPr lang="en-US" dirty="0"/>
              <a:t>References</a:t>
            </a:r>
          </a:p>
        </p:txBody>
      </p:sp>
      <p:graphicFrame>
        <p:nvGraphicFramePr>
          <p:cNvPr id="3" name="Table 2">
            <a:extLst>
              <a:ext uri="{FF2B5EF4-FFF2-40B4-BE49-F238E27FC236}">
                <a16:creationId xmlns:a16="http://schemas.microsoft.com/office/drawing/2014/main" id="{19315650-A097-44ED-ABC0-92C276AA9E18}"/>
              </a:ext>
            </a:extLst>
          </p:cNvPr>
          <p:cNvGraphicFramePr>
            <a:graphicFrameLocks noGrp="1"/>
          </p:cNvGraphicFramePr>
          <p:nvPr>
            <p:extLst>
              <p:ext uri="{D42A27DB-BD31-4B8C-83A1-F6EECF244321}">
                <p14:modId xmlns:p14="http://schemas.microsoft.com/office/powerpoint/2010/main" val="194097031"/>
              </p:ext>
            </p:extLst>
          </p:nvPr>
        </p:nvGraphicFramePr>
        <p:xfrm>
          <a:off x="528219" y="769741"/>
          <a:ext cx="5801566" cy="7822494"/>
        </p:xfrm>
        <a:graphic>
          <a:graphicData uri="http://schemas.openxmlformats.org/drawingml/2006/table">
            <a:tbl>
              <a:tblPr/>
              <a:tblGrid>
                <a:gridCol w="2075694">
                  <a:extLst>
                    <a:ext uri="{9D8B030D-6E8A-4147-A177-3AD203B41FA5}">
                      <a16:colId xmlns:a16="http://schemas.microsoft.com/office/drawing/2014/main" val="2890434230"/>
                    </a:ext>
                  </a:extLst>
                </a:gridCol>
                <a:gridCol w="518924">
                  <a:extLst>
                    <a:ext uri="{9D8B030D-6E8A-4147-A177-3AD203B41FA5}">
                      <a16:colId xmlns:a16="http://schemas.microsoft.com/office/drawing/2014/main" val="3093967263"/>
                    </a:ext>
                  </a:extLst>
                </a:gridCol>
                <a:gridCol w="1930426">
                  <a:extLst>
                    <a:ext uri="{9D8B030D-6E8A-4147-A177-3AD203B41FA5}">
                      <a16:colId xmlns:a16="http://schemas.microsoft.com/office/drawing/2014/main" val="4147621124"/>
                    </a:ext>
                  </a:extLst>
                </a:gridCol>
                <a:gridCol w="1276522">
                  <a:extLst>
                    <a:ext uri="{9D8B030D-6E8A-4147-A177-3AD203B41FA5}">
                      <a16:colId xmlns:a16="http://schemas.microsoft.com/office/drawing/2014/main" val="1821577798"/>
                    </a:ext>
                  </a:extLst>
                </a:gridCol>
              </a:tblGrid>
              <a:tr h="53392">
                <a:tc>
                  <a:txBody>
                    <a:bodyPr/>
                    <a:lstStyle/>
                    <a:p>
                      <a:pPr algn="ctr" fontAlgn="ctr"/>
                      <a:r>
                        <a:rPr lang="en-US" sz="1000" b="1" i="0" u="none" strike="noStrike">
                          <a:solidFill>
                            <a:srgbClr val="FFFFFF"/>
                          </a:solidFill>
                          <a:effectLst/>
                          <a:latin typeface="Calibri" panose="020F0502020204030204" pitchFamily="34" charset="0"/>
                        </a:rPr>
                        <a:t>Source Name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Year</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Owner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Data Type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1802259781"/>
                  </a:ext>
                </a:extLst>
              </a:tr>
              <a:tr h="101700">
                <a:tc>
                  <a:txBody>
                    <a:bodyPr/>
                    <a:lstStyle/>
                    <a:p>
                      <a:pPr algn="ctr" fontAlgn="ctr"/>
                      <a:r>
                        <a:rPr lang="en-US" sz="1000" b="1" i="0" u="none" strike="noStrike" dirty="0">
                          <a:solidFill>
                            <a:srgbClr val="000000"/>
                          </a:solidFill>
                          <a:effectLst/>
                          <a:latin typeface="Calibri" panose="020F0502020204030204" pitchFamily="34" charset="0"/>
                        </a:rPr>
                        <a:t>City of Charleston Proposed Fiber Network</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2020</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3770050"/>
                  </a:ext>
                </a:extLst>
              </a:tr>
              <a:tr h="101700">
                <a:tc>
                  <a:txBody>
                    <a:bodyPr/>
                    <a:lstStyle/>
                    <a:p>
                      <a:pPr algn="ctr" fontAlgn="ctr"/>
                      <a:r>
                        <a:rPr lang="en-US" sz="1000" b="1" i="0" u="none" strike="noStrike" dirty="0">
                          <a:solidFill>
                            <a:srgbClr val="000000"/>
                          </a:solidFill>
                          <a:effectLst/>
                          <a:latin typeface="Calibri" panose="020F0502020204030204" pitchFamily="34" charset="0"/>
                        </a:rPr>
                        <a:t>City of Charleston Traffic Controllers Asset List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2020</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298984"/>
                  </a:ext>
                </a:extLst>
              </a:tr>
              <a:tr h="50849">
                <a:tc>
                  <a:txBody>
                    <a:bodyPr/>
                    <a:lstStyle/>
                    <a:p>
                      <a:pPr algn="ctr" fontAlgn="ctr"/>
                      <a:r>
                        <a:rPr lang="en-US" sz="1000" b="1" i="0" u="none" strike="noStrike">
                          <a:solidFill>
                            <a:srgbClr val="000000"/>
                          </a:solidFill>
                          <a:effectLst/>
                          <a:latin typeface="Calibri" panose="020F0502020204030204" pitchFamily="34" charset="0"/>
                        </a:rPr>
                        <a:t>City of Charleston City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4923026"/>
                  </a:ext>
                </a:extLst>
              </a:tr>
              <a:tr h="50849">
                <a:tc>
                  <a:txBody>
                    <a:bodyPr/>
                    <a:lstStyle/>
                    <a:p>
                      <a:pPr algn="ctr" fontAlgn="ctr"/>
                      <a:r>
                        <a:rPr lang="en-US" sz="1000" b="1" i="0" u="none" strike="noStrike">
                          <a:solidFill>
                            <a:srgbClr val="000000"/>
                          </a:solidFill>
                          <a:effectLst/>
                          <a:latin typeface="Calibri" panose="020F0502020204030204" pitchFamily="34" charset="0"/>
                        </a:rPr>
                        <a:t>City of Charleston Climate Action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163880"/>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SmartCard Parking Program</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194151"/>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Traffic Management Center website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722879"/>
                  </a:ext>
                </a:extLst>
              </a:tr>
              <a:tr h="50849">
                <a:tc>
                  <a:txBody>
                    <a:bodyPr/>
                    <a:lstStyle/>
                    <a:p>
                      <a:pPr algn="ctr" fontAlgn="ctr"/>
                      <a:r>
                        <a:rPr lang="en-US" sz="1000" b="1" i="0" u="none" strike="noStrike">
                          <a:solidFill>
                            <a:srgbClr val="000000"/>
                          </a:solidFill>
                          <a:effectLst/>
                          <a:latin typeface="Calibri" panose="020F0502020204030204" pitchFamily="34" charset="0"/>
                        </a:rPr>
                        <a:t>City of Charleston Peak Volume Maps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Map</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396154"/>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Traffic Cabinets Asset List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323454"/>
                  </a:ext>
                </a:extLst>
              </a:tr>
              <a:tr h="101700">
                <a:tc>
                  <a:txBody>
                    <a:bodyPr/>
                    <a:lstStyle/>
                    <a:p>
                      <a:pPr algn="ctr" fontAlgn="ctr"/>
                      <a:r>
                        <a:rPr lang="en-US" sz="1000" b="1" i="0" u="none" strike="noStrike">
                          <a:solidFill>
                            <a:srgbClr val="000000"/>
                          </a:solidFill>
                          <a:effectLst/>
                          <a:latin typeface="Calibri" panose="020F0502020204030204" pitchFamily="34" charset="0"/>
                        </a:rPr>
                        <a:t>City of Charleston Traffic Management Center Description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858177"/>
                  </a:ext>
                </a:extLst>
              </a:tr>
              <a:tr h="53392">
                <a:tc>
                  <a:txBody>
                    <a:bodyPr/>
                    <a:lstStyle/>
                    <a:p>
                      <a:pPr algn="ctr" fontAlgn="ctr"/>
                      <a:r>
                        <a:rPr lang="en-US" sz="1000" b="1" i="0" u="none" strike="noStrike">
                          <a:solidFill>
                            <a:srgbClr val="000000"/>
                          </a:solidFill>
                          <a:effectLst/>
                          <a:latin typeface="Calibri" panose="020F0502020204030204" pitchFamily="34" charset="0"/>
                        </a:rPr>
                        <a:t>Charleston Emergency Management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City of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7789976"/>
                  </a:ext>
                </a:extLst>
              </a:tr>
              <a:tr h="101700">
                <a:tc>
                  <a:txBody>
                    <a:bodyPr/>
                    <a:lstStyle/>
                    <a:p>
                      <a:pPr algn="ctr" fontAlgn="ctr"/>
                      <a:r>
                        <a:rPr lang="en-US" sz="1000" b="1" i="0" u="none" strike="noStrike">
                          <a:solidFill>
                            <a:srgbClr val="000000"/>
                          </a:solidFill>
                          <a:effectLst/>
                          <a:latin typeface="Calibri" panose="020F0502020204030204" pitchFamily="34" charset="0"/>
                        </a:rPr>
                        <a:t>Truck Route Analysis for City of North Charleston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2015</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City of North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62606562"/>
                  </a:ext>
                </a:extLst>
              </a:tr>
              <a:tr h="155092">
                <a:tc>
                  <a:txBody>
                    <a:bodyPr/>
                    <a:lstStyle/>
                    <a:p>
                      <a:pPr algn="ctr" fontAlgn="ctr"/>
                      <a:r>
                        <a:rPr lang="en-US" sz="1000" b="1" i="0" u="none" strike="noStrike">
                          <a:solidFill>
                            <a:srgbClr val="000000"/>
                          </a:solidFill>
                          <a:effectLst/>
                          <a:latin typeface="Calibri" panose="020F0502020204030204" pitchFamily="34" charset="0"/>
                        </a:rPr>
                        <a:t>Naval Base Intermodal Container Transfer Facility Surface Transportation Impact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2019</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City of North Charleston</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928175213"/>
                  </a:ext>
                </a:extLst>
              </a:tr>
              <a:tr h="104242">
                <a:tc>
                  <a:txBody>
                    <a:bodyPr/>
                    <a:lstStyle/>
                    <a:p>
                      <a:pPr algn="ctr" fontAlgn="ctr"/>
                      <a:r>
                        <a:rPr lang="fr-FR" sz="1000" b="1" i="0" u="none" strike="noStrike">
                          <a:solidFill>
                            <a:srgbClr val="000000"/>
                          </a:solidFill>
                          <a:effectLst/>
                          <a:latin typeface="Calibri" panose="020F0502020204030204" pitchFamily="34" charset="0"/>
                        </a:rPr>
                        <a:t>National Infrastructure Protection Plan (2006)</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2006</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Department of Homeland Security</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365770"/>
                  </a:ext>
                </a:extLst>
              </a:tr>
              <a:tr h="50849">
                <a:tc>
                  <a:txBody>
                    <a:bodyPr/>
                    <a:lstStyle/>
                    <a:p>
                      <a:pPr algn="ctr" fontAlgn="ctr"/>
                      <a:r>
                        <a:rPr lang="en-US" sz="1000" b="1" i="0" u="none" strike="noStrike" dirty="0">
                          <a:solidFill>
                            <a:srgbClr val="000000"/>
                          </a:solidFill>
                          <a:effectLst/>
                          <a:latin typeface="Calibri" panose="020F0502020204030204" pitchFamily="34" charset="0"/>
                        </a:rPr>
                        <a:t>SCDOT HOV/HOT Lane Feasibility Study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2010</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658177742"/>
                  </a:ext>
                </a:extLst>
              </a:tr>
              <a:tr h="101700">
                <a:tc>
                  <a:txBody>
                    <a:bodyPr/>
                    <a:lstStyle/>
                    <a:p>
                      <a:pPr algn="ctr" fontAlgn="ctr"/>
                      <a:r>
                        <a:rPr lang="en-US" sz="1000" b="1" i="0" u="none" strike="noStrike" dirty="0">
                          <a:solidFill>
                            <a:srgbClr val="000000"/>
                          </a:solidFill>
                          <a:effectLst/>
                          <a:latin typeface="Calibri" panose="020F0502020204030204" pitchFamily="34" charset="0"/>
                        </a:rPr>
                        <a:t>North CHATS Area Traffic Signal Master Plan Draft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3211846"/>
                  </a:ext>
                </a:extLst>
              </a:tr>
              <a:tr h="101700">
                <a:tc>
                  <a:txBody>
                    <a:bodyPr/>
                    <a:lstStyle/>
                    <a:p>
                      <a:pPr algn="ctr" fontAlgn="ctr"/>
                      <a:r>
                        <a:rPr lang="en-US" sz="1000" b="1" i="0" u="none" strike="noStrike">
                          <a:solidFill>
                            <a:srgbClr val="000000"/>
                          </a:solidFill>
                          <a:effectLst/>
                          <a:latin typeface="Calibri" panose="020F0502020204030204" pitchFamily="34" charset="0"/>
                        </a:rPr>
                        <a:t>North CHATS Area Traffic Signal Master Plan Final</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2013</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675226447"/>
                  </a:ext>
                </a:extLst>
              </a:tr>
              <a:tr h="101700">
                <a:tc>
                  <a:txBody>
                    <a:bodyPr/>
                    <a:lstStyle/>
                    <a:p>
                      <a:pPr algn="ctr" fontAlgn="ctr"/>
                      <a:r>
                        <a:rPr lang="en-US" sz="1000" b="1" i="0" u="none" strike="noStrike">
                          <a:solidFill>
                            <a:srgbClr val="000000"/>
                          </a:solidFill>
                          <a:effectLst/>
                          <a:latin typeface="Calibri" panose="020F0502020204030204" pitchFamily="34" charset="0"/>
                        </a:rPr>
                        <a:t>North CHATS Area Traffic Signal Master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2013</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932934672"/>
                  </a:ext>
                </a:extLst>
              </a:tr>
              <a:tr h="101700">
                <a:tc>
                  <a:txBody>
                    <a:bodyPr/>
                    <a:lstStyle/>
                    <a:p>
                      <a:pPr algn="ctr" fontAlgn="ctr"/>
                      <a:r>
                        <a:rPr lang="en-US" sz="1000" b="1" i="0" u="none" strike="noStrike">
                          <a:solidFill>
                            <a:srgbClr val="000000"/>
                          </a:solidFill>
                          <a:effectLst/>
                          <a:latin typeface="Calibri" panose="020F0502020204030204" pitchFamily="34" charset="0"/>
                        </a:rPr>
                        <a:t>SCDOT TMC Standard Operating Guidelines (SOG)</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2014</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555477037"/>
                  </a:ext>
                </a:extLst>
              </a:tr>
              <a:tr h="50849">
                <a:tc>
                  <a:txBody>
                    <a:bodyPr/>
                    <a:lstStyle/>
                    <a:p>
                      <a:pPr algn="ctr" fontAlgn="ctr"/>
                      <a:r>
                        <a:rPr lang="en-US" sz="1000" b="1" i="0" u="none" strike="noStrike">
                          <a:solidFill>
                            <a:srgbClr val="000000"/>
                          </a:solidFill>
                          <a:effectLst/>
                          <a:latin typeface="Calibri" panose="020F0502020204030204" pitchFamily="34" charset="0"/>
                        </a:rPr>
                        <a:t>SC Statewide ITS Architecture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2015</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412700272"/>
                  </a:ext>
                </a:extLst>
              </a:tr>
              <a:tr h="101700">
                <a:tc>
                  <a:txBody>
                    <a:bodyPr/>
                    <a:lstStyle/>
                    <a:p>
                      <a:pPr algn="ctr" fontAlgn="ctr"/>
                      <a:r>
                        <a:rPr lang="en-US" sz="1000" b="1" i="0" u="none" strike="noStrike">
                          <a:solidFill>
                            <a:srgbClr val="000000"/>
                          </a:solidFill>
                          <a:effectLst/>
                          <a:latin typeface="Calibri" panose="020F0502020204030204" pitchFamily="34" charset="0"/>
                        </a:rPr>
                        <a:t>SCDOT’s Adaptive Signal System Safety Impacts report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986104800"/>
                  </a:ext>
                </a:extLst>
              </a:tr>
              <a:tr h="50849">
                <a:tc>
                  <a:txBody>
                    <a:bodyPr/>
                    <a:lstStyle/>
                    <a:p>
                      <a:pPr algn="ctr" fontAlgn="ctr"/>
                      <a:r>
                        <a:rPr lang="en-US" sz="1000" b="1" i="0" u="none" strike="noStrike">
                          <a:solidFill>
                            <a:srgbClr val="000000"/>
                          </a:solidFill>
                          <a:effectLst/>
                          <a:latin typeface="Calibri" panose="020F0502020204030204" pitchFamily="34" charset="0"/>
                        </a:rPr>
                        <a:t>511 Tools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Data Source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95313590"/>
                  </a:ext>
                </a:extLst>
              </a:tr>
              <a:tr h="50849">
                <a:tc>
                  <a:txBody>
                    <a:bodyPr/>
                    <a:lstStyle/>
                    <a:p>
                      <a:pPr algn="ctr" fontAlgn="ctr"/>
                      <a:r>
                        <a:rPr lang="en-US" sz="1000" b="1" i="0" u="none" strike="noStrike">
                          <a:solidFill>
                            <a:srgbClr val="000000"/>
                          </a:solidFill>
                          <a:effectLst/>
                          <a:latin typeface="Calibri" panose="020F0502020204030204" pitchFamily="34" charset="0"/>
                        </a:rPr>
                        <a:t>SCDOT I-26 Corridor Management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228278582"/>
                  </a:ext>
                </a:extLst>
              </a:tr>
              <a:tr h="50849">
                <a:tc>
                  <a:txBody>
                    <a:bodyPr/>
                    <a:lstStyle/>
                    <a:p>
                      <a:pPr algn="ctr" fontAlgn="ctr"/>
                      <a:r>
                        <a:rPr lang="en-US" sz="1000" b="1" i="0" u="none" strike="noStrike">
                          <a:solidFill>
                            <a:srgbClr val="000000"/>
                          </a:solidFill>
                          <a:effectLst/>
                          <a:latin typeface="Calibri" panose="020F0502020204030204" pitchFamily="34" charset="0"/>
                        </a:rPr>
                        <a:t>SCDOT I-526 Lowcountry Corridor</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317115817"/>
                  </a:ext>
                </a:extLst>
              </a:tr>
              <a:tr h="101700">
                <a:tc>
                  <a:txBody>
                    <a:bodyPr/>
                    <a:lstStyle/>
                    <a:p>
                      <a:pPr algn="ctr" fontAlgn="ctr"/>
                      <a:r>
                        <a:rPr lang="en-US" sz="1000" b="1" i="0" u="none" strike="noStrike">
                          <a:solidFill>
                            <a:srgbClr val="000000"/>
                          </a:solidFill>
                          <a:effectLst/>
                          <a:latin typeface="Calibri" panose="020F0502020204030204" pitchFamily="34" charset="0"/>
                        </a:rPr>
                        <a:t>South Carolina Statewide Truck Parking Assessment Study (Draft Final)</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Document/Report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257716"/>
                  </a:ext>
                </a:extLst>
              </a:tr>
              <a:tr h="101700">
                <a:tc>
                  <a:txBody>
                    <a:bodyPr/>
                    <a:lstStyle/>
                    <a:p>
                      <a:pPr algn="ctr" fontAlgn="ctr"/>
                      <a:r>
                        <a:rPr lang="en-US" sz="1000" b="1" i="0" u="none" strike="noStrike">
                          <a:solidFill>
                            <a:srgbClr val="000000"/>
                          </a:solidFill>
                          <a:effectLst/>
                          <a:latin typeface="Calibri" panose="020F0502020204030204" pitchFamily="34" charset="0"/>
                        </a:rPr>
                        <a:t>SCDOT’s I-526 Intersection Improvement Project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Existing Project</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444466356"/>
                  </a:ext>
                </a:extLst>
              </a:tr>
              <a:tr h="50849">
                <a:tc>
                  <a:txBody>
                    <a:bodyPr/>
                    <a:lstStyle/>
                    <a:p>
                      <a:pPr algn="ctr" fontAlgn="ctr"/>
                      <a:r>
                        <a:rPr lang="en-US" sz="1000" b="1" i="0" u="none" strike="noStrike">
                          <a:solidFill>
                            <a:srgbClr val="000000"/>
                          </a:solidFill>
                          <a:effectLst/>
                          <a:latin typeface="Calibri" panose="020F0502020204030204" pitchFamily="34" charset="0"/>
                        </a:rPr>
                        <a:t>SCDOT STIP</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842730623"/>
                  </a:ext>
                </a:extLst>
              </a:tr>
              <a:tr h="50849">
                <a:tc>
                  <a:txBody>
                    <a:bodyPr/>
                    <a:lstStyle/>
                    <a:p>
                      <a:pPr algn="ctr" fontAlgn="ctr"/>
                      <a:r>
                        <a:rPr lang="en-US" sz="1000" b="1" i="0" u="none" strike="noStrike">
                          <a:solidFill>
                            <a:srgbClr val="000000"/>
                          </a:solidFill>
                          <a:effectLst/>
                          <a:latin typeface="Calibri" panose="020F0502020204030204" pitchFamily="34" charset="0"/>
                        </a:rPr>
                        <a:t>SCDOT TEAMS - Signal Inventory</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Data Source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437265853"/>
                  </a:ext>
                </a:extLst>
              </a:tr>
              <a:tr h="50849">
                <a:tc>
                  <a:txBody>
                    <a:bodyPr/>
                    <a:lstStyle/>
                    <a:p>
                      <a:pPr algn="ctr" fontAlgn="ctr"/>
                      <a:r>
                        <a:rPr lang="en-US" sz="1000" b="1" i="0" u="none" strike="noStrike">
                          <a:solidFill>
                            <a:srgbClr val="000000"/>
                          </a:solidFill>
                          <a:effectLst/>
                          <a:latin typeface="Calibri" panose="020F0502020204030204" pitchFamily="34" charset="0"/>
                        </a:rPr>
                        <a:t>SCDOT Emergency Response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25321669"/>
                  </a:ext>
                </a:extLst>
              </a:tr>
              <a:tr h="53392">
                <a:tc>
                  <a:txBody>
                    <a:bodyPr/>
                    <a:lstStyle/>
                    <a:p>
                      <a:pPr algn="ctr" fontAlgn="ctr"/>
                      <a:r>
                        <a:rPr lang="en-US" sz="1000" b="1" i="0" u="none" strike="noStrike">
                          <a:solidFill>
                            <a:srgbClr val="000000"/>
                          </a:solidFill>
                          <a:effectLst/>
                          <a:latin typeface="Calibri" panose="020F0502020204030204" pitchFamily="34" charset="0"/>
                        </a:rPr>
                        <a:t>SHEP Patrol Routes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SCDOT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63765094"/>
                  </a:ext>
                </a:extLst>
              </a:tr>
              <a:tr h="53392">
                <a:tc>
                  <a:txBody>
                    <a:bodyPr/>
                    <a:lstStyle/>
                    <a:p>
                      <a:pPr algn="ctr" fontAlgn="ctr"/>
                      <a:r>
                        <a:rPr lang="en-US" sz="1000" b="1" i="0" u="none" strike="noStrike">
                          <a:solidFill>
                            <a:srgbClr val="000000"/>
                          </a:solidFill>
                          <a:effectLst/>
                          <a:latin typeface="Calibri" panose="020F0502020204030204" pitchFamily="34" charset="0"/>
                        </a:rPr>
                        <a:t>SCEMD Hurricane Traffic Management</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SCDOT/SCDPS/SCEMD</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2463338"/>
                  </a:ext>
                </a:extLst>
              </a:tr>
              <a:tr h="50849">
                <a:tc>
                  <a:txBody>
                    <a:bodyPr/>
                    <a:lstStyle/>
                    <a:p>
                      <a:pPr algn="ctr" fontAlgn="ctr"/>
                      <a:r>
                        <a:rPr lang="en-US" sz="1000" b="1" i="0" u="none" strike="noStrike" dirty="0">
                          <a:solidFill>
                            <a:srgbClr val="000000"/>
                          </a:solidFill>
                          <a:effectLst/>
                          <a:latin typeface="Calibri" panose="020F0502020204030204" pitchFamily="34" charset="0"/>
                        </a:rPr>
                        <a:t>South Carolina Hurricane Plan</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2022</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SCEMD</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956803488"/>
                  </a:ext>
                </a:extLst>
              </a:tr>
              <a:tr h="53392">
                <a:tc>
                  <a:txBody>
                    <a:bodyPr/>
                    <a:lstStyle/>
                    <a:p>
                      <a:pPr algn="ctr" fontAlgn="ctr"/>
                      <a:r>
                        <a:rPr lang="en-US" sz="1000" b="1" i="0" u="none" strike="noStrike">
                          <a:solidFill>
                            <a:srgbClr val="000000"/>
                          </a:solidFill>
                          <a:effectLst/>
                          <a:latin typeface="Calibri" panose="020F0502020204030204" pitchFamily="34" charset="0"/>
                        </a:rPr>
                        <a:t>SC IPAWS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SCEMD</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3475162035"/>
                  </a:ext>
                </a:extLst>
              </a:tr>
            </a:tbl>
          </a:graphicData>
        </a:graphic>
      </p:graphicFrame>
    </p:spTree>
    <p:extLst>
      <p:ext uri="{BB962C8B-B14F-4D97-AF65-F5344CB8AC3E}">
        <p14:creationId xmlns:p14="http://schemas.microsoft.com/office/powerpoint/2010/main" val="368619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76E201-7FE5-4ED1-BAF9-7BF165A04C57}"/>
              </a:ext>
            </a:extLst>
          </p:cNvPr>
          <p:cNvSpPr>
            <a:spLocks noGrp="1"/>
          </p:cNvSpPr>
          <p:nvPr>
            <p:ph type="title"/>
          </p:nvPr>
        </p:nvSpPr>
        <p:spPr>
          <a:xfrm>
            <a:off x="528218" y="350363"/>
            <a:ext cx="5801567" cy="303356"/>
          </a:xfrm>
          <a:solidFill>
            <a:schemeClr val="tx2"/>
          </a:solidFill>
        </p:spPr>
        <p:txBody>
          <a:bodyPr vert="horz" lIns="91440" tIns="45720" rIns="91440" bIns="45720" rtlCol="0" anchor="ctr">
            <a:normAutofit fontScale="90000"/>
          </a:bodyPr>
          <a:lstStyle/>
          <a:p>
            <a:r>
              <a:rPr lang="en-US" dirty="0"/>
              <a:t>References</a:t>
            </a:r>
          </a:p>
        </p:txBody>
      </p:sp>
      <p:graphicFrame>
        <p:nvGraphicFramePr>
          <p:cNvPr id="3" name="Table 2">
            <a:extLst>
              <a:ext uri="{FF2B5EF4-FFF2-40B4-BE49-F238E27FC236}">
                <a16:creationId xmlns:a16="http://schemas.microsoft.com/office/drawing/2014/main" id="{19315650-A097-44ED-ABC0-92C276AA9E18}"/>
              </a:ext>
            </a:extLst>
          </p:cNvPr>
          <p:cNvGraphicFramePr>
            <a:graphicFrameLocks noGrp="1"/>
          </p:cNvGraphicFramePr>
          <p:nvPr>
            <p:extLst>
              <p:ext uri="{D42A27DB-BD31-4B8C-83A1-F6EECF244321}">
                <p14:modId xmlns:p14="http://schemas.microsoft.com/office/powerpoint/2010/main" val="2044831134"/>
              </p:ext>
            </p:extLst>
          </p:nvPr>
        </p:nvGraphicFramePr>
        <p:xfrm>
          <a:off x="528219" y="769741"/>
          <a:ext cx="5801566" cy="1839426"/>
        </p:xfrm>
        <a:graphic>
          <a:graphicData uri="http://schemas.openxmlformats.org/drawingml/2006/table">
            <a:tbl>
              <a:tblPr/>
              <a:tblGrid>
                <a:gridCol w="2075694">
                  <a:extLst>
                    <a:ext uri="{9D8B030D-6E8A-4147-A177-3AD203B41FA5}">
                      <a16:colId xmlns:a16="http://schemas.microsoft.com/office/drawing/2014/main" val="2890434230"/>
                    </a:ext>
                  </a:extLst>
                </a:gridCol>
                <a:gridCol w="518924">
                  <a:extLst>
                    <a:ext uri="{9D8B030D-6E8A-4147-A177-3AD203B41FA5}">
                      <a16:colId xmlns:a16="http://schemas.microsoft.com/office/drawing/2014/main" val="3093967263"/>
                    </a:ext>
                  </a:extLst>
                </a:gridCol>
                <a:gridCol w="1930426">
                  <a:extLst>
                    <a:ext uri="{9D8B030D-6E8A-4147-A177-3AD203B41FA5}">
                      <a16:colId xmlns:a16="http://schemas.microsoft.com/office/drawing/2014/main" val="4147621124"/>
                    </a:ext>
                  </a:extLst>
                </a:gridCol>
                <a:gridCol w="1276522">
                  <a:extLst>
                    <a:ext uri="{9D8B030D-6E8A-4147-A177-3AD203B41FA5}">
                      <a16:colId xmlns:a16="http://schemas.microsoft.com/office/drawing/2014/main" val="1821577798"/>
                    </a:ext>
                  </a:extLst>
                </a:gridCol>
              </a:tblGrid>
              <a:tr h="53392">
                <a:tc>
                  <a:txBody>
                    <a:bodyPr/>
                    <a:lstStyle/>
                    <a:p>
                      <a:pPr algn="ctr" fontAlgn="ctr"/>
                      <a:r>
                        <a:rPr lang="en-US" sz="1000" b="1" i="0" u="none" strike="noStrike">
                          <a:solidFill>
                            <a:srgbClr val="FFFFFF"/>
                          </a:solidFill>
                          <a:effectLst/>
                          <a:latin typeface="Calibri" panose="020F0502020204030204" pitchFamily="34" charset="0"/>
                        </a:rPr>
                        <a:t>Source Name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Year</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Owner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tc>
                  <a:txBody>
                    <a:bodyPr/>
                    <a:lstStyle/>
                    <a:p>
                      <a:pPr algn="ctr" fontAlgn="ctr"/>
                      <a:r>
                        <a:rPr lang="en-US" sz="1000" b="1" i="0" u="none" strike="noStrike">
                          <a:solidFill>
                            <a:srgbClr val="FFFFFF"/>
                          </a:solidFill>
                          <a:effectLst/>
                          <a:latin typeface="Calibri" panose="020F0502020204030204" pitchFamily="34" charset="0"/>
                        </a:rPr>
                        <a:t>Data Type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8F00"/>
                    </a:solidFill>
                  </a:tcPr>
                </a:tc>
                <a:extLst>
                  <a:ext uri="{0D108BD9-81ED-4DB2-BD59-A6C34878D82A}">
                    <a16:rowId xmlns:a16="http://schemas.microsoft.com/office/drawing/2014/main" val="1802259781"/>
                  </a:ext>
                </a:extLst>
              </a:tr>
              <a:tr h="104242">
                <a:tc>
                  <a:txBody>
                    <a:bodyPr/>
                    <a:lstStyle/>
                    <a:p>
                      <a:pPr algn="ctr" fontAlgn="ctr"/>
                      <a:r>
                        <a:rPr lang="en-US" sz="1000" b="1" i="0" u="none" strike="noStrike">
                          <a:solidFill>
                            <a:srgbClr val="000000"/>
                          </a:solidFill>
                          <a:effectLst/>
                          <a:latin typeface="Calibri" panose="020F0502020204030204" pitchFamily="34" charset="0"/>
                        </a:rPr>
                        <a:t>Town of Mt. Pleasant - Traffic Preemption Devices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Ongoing</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Town of Mt. Pleasant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459452"/>
                  </a:ext>
                </a:extLst>
              </a:tr>
              <a:tr h="203399">
                <a:tc>
                  <a:txBody>
                    <a:bodyPr/>
                    <a:lstStyle/>
                    <a:p>
                      <a:pPr algn="ctr" fontAlgn="ctr"/>
                      <a:r>
                        <a:rPr lang="en-US" sz="1000" b="1" i="0" u="none" strike="noStrike" dirty="0">
                          <a:solidFill>
                            <a:srgbClr val="000000"/>
                          </a:solidFill>
                          <a:effectLst/>
                          <a:latin typeface="Calibri" panose="020F0502020204030204" pitchFamily="34" charset="0"/>
                        </a:rPr>
                        <a:t>Effective Traffic Control Letter for the Cities of North Charleston, Summerville; surrounding cities; and Charleston &amp; Dorchester Counties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2017</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Town of Summerville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728583441"/>
                  </a:ext>
                </a:extLst>
              </a:tr>
              <a:tr h="50849">
                <a:tc>
                  <a:txBody>
                    <a:bodyPr/>
                    <a:lstStyle/>
                    <a:p>
                      <a:pPr algn="ctr" fontAlgn="ctr"/>
                      <a:r>
                        <a:rPr lang="en-US" sz="1000" b="1" i="0" u="none" strike="noStrike">
                          <a:solidFill>
                            <a:srgbClr val="000000"/>
                          </a:solidFill>
                          <a:effectLst/>
                          <a:latin typeface="Calibri" panose="020F0502020204030204" pitchFamily="34" charset="0"/>
                        </a:rPr>
                        <a:t>Summerville Police Communications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Town of Summerville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997968233"/>
                  </a:ext>
                </a:extLst>
              </a:tr>
              <a:tr h="53392">
                <a:tc>
                  <a:txBody>
                    <a:bodyPr/>
                    <a:lstStyle/>
                    <a:p>
                      <a:pPr algn="ctr" fontAlgn="ctr"/>
                      <a:r>
                        <a:rPr lang="en-US" sz="1000" b="1" i="0" u="none" strike="noStrike">
                          <a:solidFill>
                            <a:srgbClr val="000000"/>
                          </a:solidFill>
                          <a:effectLst/>
                          <a:latin typeface="Calibri" panose="020F0502020204030204" pitchFamily="34" charset="0"/>
                        </a:rPr>
                        <a:t>Summerville Police General Services</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a:solidFill>
                            <a:srgbClr val="000000"/>
                          </a:solidFill>
                          <a:effectLst/>
                          <a:latin typeface="Calibri" panose="020F0502020204030204" pitchFamily="34" charset="0"/>
                        </a:rPr>
                        <a:t>Town of Summerville </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Web Page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790647524"/>
                  </a:ext>
                </a:extLst>
              </a:tr>
              <a:tr h="53392">
                <a:tc>
                  <a:txBody>
                    <a:bodyPr/>
                    <a:lstStyle/>
                    <a:p>
                      <a:pPr algn="ctr" fontAlgn="ctr"/>
                      <a:r>
                        <a:rPr lang="en-US" sz="1000" b="1" i="0" u="none" strike="noStrike">
                          <a:solidFill>
                            <a:srgbClr val="000000"/>
                          </a:solidFill>
                          <a:effectLst/>
                          <a:latin typeface="Calibri" panose="020F0502020204030204" pitchFamily="34" charset="0"/>
                        </a:rPr>
                        <a:t>2015 Urban Mobility Scorecard</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2015</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Texas A&amp;M Transportation Institute and INRIX</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670765"/>
                  </a:ext>
                </a:extLst>
              </a:tr>
              <a:tr h="53392">
                <a:tc>
                  <a:txBody>
                    <a:bodyPr/>
                    <a:lstStyle/>
                    <a:p>
                      <a:pPr algn="ctr" fontAlgn="ctr"/>
                      <a:r>
                        <a:rPr lang="en-US" sz="1000" b="1" i="0" u="none" strike="noStrike" dirty="0">
                          <a:solidFill>
                            <a:srgbClr val="000000"/>
                          </a:solidFill>
                          <a:effectLst/>
                          <a:latin typeface="Calibri" panose="020F0502020204030204" pitchFamily="34" charset="0"/>
                        </a:rPr>
                        <a:t>National ITS Architecture</a:t>
                      </a:r>
                    </a:p>
                  </a:txBody>
                  <a:tcPr marL="1518" marR="1518" marT="15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2021</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USDOT</a:t>
                      </a:r>
                    </a:p>
                  </a:txBody>
                  <a:tcPr marL="1518" marR="1518" marT="1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tc>
                  <a:txBody>
                    <a:bodyPr/>
                    <a:lstStyle/>
                    <a:p>
                      <a:pPr algn="ctr" fontAlgn="ctr"/>
                      <a:r>
                        <a:rPr lang="en-US" sz="1000" b="0" i="0" u="none" strike="noStrike" dirty="0">
                          <a:solidFill>
                            <a:srgbClr val="000000"/>
                          </a:solidFill>
                          <a:effectLst/>
                          <a:latin typeface="Calibri" panose="020F0502020204030204" pitchFamily="34" charset="0"/>
                        </a:rPr>
                        <a:t>Reference</a:t>
                      </a:r>
                    </a:p>
                  </a:txBody>
                  <a:tcPr marL="1518" marR="1518" marT="15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2011302"/>
                  </a:ext>
                </a:extLst>
              </a:tr>
            </a:tbl>
          </a:graphicData>
        </a:graphic>
      </p:graphicFrame>
    </p:spTree>
    <p:extLst>
      <p:ext uri="{BB962C8B-B14F-4D97-AF65-F5344CB8AC3E}">
        <p14:creationId xmlns:p14="http://schemas.microsoft.com/office/powerpoint/2010/main" val="170840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250154"/>
            <a:ext cx="5801567" cy="741463"/>
          </a:xfrm>
          <a:solidFill>
            <a:srgbClr val="727336"/>
          </a:solidFill>
        </p:spPr>
        <p:txBody>
          <a:bodyPr/>
          <a:lstStyle/>
          <a:p>
            <a:r>
              <a:rPr lang="en-US" dirty="0"/>
              <a:t>APPENDIX </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5" y="1100920"/>
            <a:ext cx="5801567" cy="303355"/>
          </a:xfrm>
          <a:prstGeom prst="rect">
            <a:avLst/>
          </a:prstGeom>
          <a:solidFill>
            <a:srgbClr val="727336"/>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dirty="0"/>
              <a:t>Appendix A – Strategy Examples</a:t>
            </a:r>
          </a:p>
        </p:txBody>
      </p:sp>
      <p:graphicFrame>
        <p:nvGraphicFramePr>
          <p:cNvPr id="34" name="Diagram 33">
            <a:extLst>
              <a:ext uri="{FF2B5EF4-FFF2-40B4-BE49-F238E27FC236}">
                <a16:creationId xmlns:a16="http://schemas.microsoft.com/office/drawing/2014/main" id="{38734776-09C7-4619-A8FF-1F509BEA47BF}"/>
              </a:ext>
            </a:extLst>
          </p:cNvPr>
          <p:cNvGraphicFramePr/>
          <p:nvPr>
            <p:extLst>
              <p:ext uri="{D42A27DB-BD31-4B8C-83A1-F6EECF244321}">
                <p14:modId xmlns:p14="http://schemas.microsoft.com/office/powerpoint/2010/main" val="2411998257"/>
              </p:ext>
            </p:extLst>
          </p:nvPr>
        </p:nvGraphicFramePr>
        <p:xfrm>
          <a:off x="528215" y="1524910"/>
          <a:ext cx="5801566" cy="7149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8935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27336"/>
          </a:solidFill>
        </p:spPr>
        <p:txBody>
          <a:bodyPr vert="horz" lIns="91440" tIns="45720" rIns="91440" bIns="45720" rtlCol="0" anchor="ctr">
            <a:normAutofit fontScale="90000"/>
          </a:bodyPr>
          <a:lstStyle/>
          <a:p>
            <a:r>
              <a:rPr lang="en-US" sz="1600" dirty="0"/>
              <a:t>Appendix B – Preliminary Baseline Inventory Summary Table</a:t>
            </a:r>
          </a:p>
        </p:txBody>
      </p:sp>
      <p:graphicFrame>
        <p:nvGraphicFramePr>
          <p:cNvPr id="6" name="Table 5">
            <a:extLst>
              <a:ext uri="{FF2B5EF4-FFF2-40B4-BE49-F238E27FC236}">
                <a16:creationId xmlns:a16="http://schemas.microsoft.com/office/drawing/2014/main" id="{530FBA05-2E3E-447A-8362-9015F2D8B407}"/>
              </a:ext>
            </a:extLst>
          </p:cNvPr>
          <p:cNvGraphicFramePr>
            <a:graphicFrameLocks noGrp="1"/>
          </p:cNvGraphicFramePr>
          <p:nvPr>
            <p:extLst>
              <p:ext uri="{D42A27DB-BD31-4B8C-83A1-F6EECF244321}">
                <p14:modId xmlns:p14="http://schemas.microsoft.com/office/powerpoint/2010/main" val="424896432"/>
              </p:ext>
            </p:extLst>
          </p:nvPr>
        </p:nvGraphicFramePr>
        <p:xfrm>
          <a:off x="529059" y="776295"/>
          <a:ext cx="5800726" cy="1026531"/>
        </p:xfrm>
        <a:graphic>
          <a:graphicData uri="http://schemas.openxmlformats.org/drawingml/2006/table">
            <a:tbl>
              <a:tblPr/>
              <a:tblGrid>
                <a:gridCol w="359994">
                  <a:extLst>
                    <a:ext uri="{9D8B030D-6E8A-4147-A177-3AD203B41FA5}">
                      <a16:colId xmlns:a16="http://schemas.microsoft.com/office/drawing/2014/main" val="4223065269"/>
                    </a:ext>
                  </a:extLst>
                </a:gridCol>
                <a:gridCol w="736546">
                  <a:extLst>
                    <a:ext uri="{9D8B030D-6E8A-4147-A177-3AD203B41FA5}">
                      <a16:colId xmlns:a16="http://schemas.microsoft.com/office/drawing/2014/main" val="3667994962"/>
                    </a:ext>
                  </a:extLst>
                </a:gridCol>
                <a:gridCol w="4704186">
                  <a:extLst>
                    <a:ext uri="{9D8B030D-6E8A-4147-A177-3AD203B41FA5}">
                      <a16:colId xmlns:a16="http://schemas.microsoft.com/office/drawing/2014/main" val="352011357"/>
                    </a:ext>
                  </a:extLst>
                </a:gridCol>
              </a:tblGrid>
              <a:tr h="181564">
                <a:tc gridSpan="3">
                  <a:txBody>
                    <a:bodyPr/>
                    <a:lstStyle/>
                    <a:p>
                      <a:pPr algn="ctr" fontAlgn="b"/>
                      <a:r>
                        <a:rPr lang="en-US" sz="1000" b="1" i="0" u="none" strike="noStrike" dirty="0">
                          <a:solidFill>
                            <a:srgbClr val="FFFFFF"/>
                          </a:solidFill>
                          <a:effectLst/>
                          <a:latin typeface="Calibri" panose="020F0502020204030204" pitchFamily="34" charset="0"/>
                        </a:rPr>
                        <a:t>Legend</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131075"/>
                  </a:ext>
                </a:extLst>
              </a:tr>
              <a:tr h="139664">
                <a:tc>
                  <a:txBody>
                    <a:bodyPr/>
                    <a:lstStyle/>
                    <a:p>
                      <a:pPr algn="ctr" fontAlgn="b"/>
                      <a:endParaRPr lang="en-US" sz="800" b="0" i="0" u="none" strike="noStrike" dirty="0">
                        <a:solidFill>
                          <a:schemeClr val="bg1"/>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800" b="0" i="0" u="none" strike="noStrike" dirty="0">
                          <a:solidFill>
                            <a:schemeClr val="bg1"/>
                          </a:solidFill>
                          <a:effectLst/>
                          <a:latin typeface="Calibri" panose="020F0502020204030204" pitchFamily="34" charset="0"/>
                        </a:rPr>
                        <a:t>Status</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tc>
                  <a:txBody>
                    <a:bodyPr/>
                    <a:lstStyle/>
                    <a:p>
                      <a:pPr algn="ctr" fontAlgn="b"/>
                      <a:r>
                        <a:rPr lang="en-US" sz="800" b="0" i="0" u="none" strike="noStrike" dirty="0">
                          <a:solidFill>
                            <a:schemeClr val="bg1"/>
                          </a:solidFill>
                          <a:effectLst/>
                          <a:latin typeface="Calibri" panose="020F0502020204030204" pitchFamily="34" charset="0"/>
                        </a:rPr>
                        <a:t>Status Description</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3764"/>
                    </a:solidFill>
                  </a:tcPr>
                </a:tc>
                <a:extLst>
                  <a:ext uri="{0D108BD9-81ED-4DB2-BD59-A6C34878D82A}">
                    <a16:rowId xmlns:a16="http://schemas.microsoft.com/office/drawing/2014/main" val="1777160920"/>
                  </a:ext>
                </a:extLst>
              </a:tr>
              <a:tr h="139664">
                <a:tc>
                  <a:txBody>
                    <a:bodyPr/>
                    <a:lstStyle/>
                    <a:p>
                      <a:pPr algn="ctr" fontAlgn="b"/>
                      <a:endParaRPr lang="en-US" sz="800" b="0" i="0" u="none" strike="noStrike" dirty="0">
                        <a:solidFill>
                          <a:srgbClr val="548235"/>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700" b="0" i="0" u="none" strike="noStrike" dirty="0">
                          <a:solidFill>
                            <a:schemeClr val="tx1"/>
                          </a:solidFill>
                          <a:effectLst/>
                          <a:latin typeface="Calibri" panose="020F0502020204030204" pitchFamily="34" charset="0"/>
                        </a:rPr>
                        <a:t>E - Existing</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In operation, constructed</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62432"/>
                  </a:ext>
                </a:extLst>
              </a:tr>
              <a:tr h="139664">
                <a:tc>
                  <a:txBody>
                    <a:bodyPr/>
                    <a:lstStyle/>
                    <a:p>
                      <a:pPr algn="ctr" fontAlgn="b"/>
                      <a:endParaRPr lang="en-US" sz="800" b="0" i="0" u="none" strike="noStrike" dirty="0">
                        <a:solidFill>
                          <a:srgbClr val="000000"/>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B5ED"/>
                    </a:solidFill>
                  </a:tcPr>
                </a:tc>
                <a:tc>
                  <a:txBody>
                    <a:bodyPr/>
                    <a:lstStyle/>
                    <a:p>
                      <a:pPr algn="l" fontAlgn="b"/>
                      <a:r>
                        <a:rPr lang="en-US" sz="700" b="0" i="0" u="none" strike="noStrike" dirty="0">
                          <a:solidFill>
                            <a:schemeClr val="tx1"/>
                          </a:solidFill>
                          <a:effectLst/>
                          <a:latin typeface="Calibri" panose="020F0502020204030204" pitchFamily="34" charset="0"/>
                        </a:rPr>
                        <a:t>C - Committed</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Funded but not built, committed to be constructed or placed into operation</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785773"/>
                  </a:ext>
                </a:extLst>
              </a:tr>
              <a:tr h="139664">
                <a:tc>
                  <a:txBody>
                    <a:bodyPr/>
                    <a:lstStyle/>
                    <a:p>
                      <a:pPr algn="ctr" fontAlgn="b"/>
                      <a:endParaRPr lang="en-US" sz="800" b="0" i="0" u="none" strike="noStrike" dirty="0">
                        <a:solidFill>
                          <a:srgbClr val="BF8F00"/>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700" b="0" i="0" u="none" strike="noStrike" dirty="0">
                          <a:solidFill>
                            <a:schemeClr val="tx1"/>
                          </a:solidFill>
                          <a:effectLst/>
                          <a:latin typeface="Calibri" panose="020F0502020204030204" pitchFamily="34" charset="0"/>
                        </a:rPr>
                        <a:t>P - Planned</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Identified in a plan or designed, does not need to be funded, expected to occur in next 5 years</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6855302"/>
                  </a:ext>
                </a:extLst>
              </a:tr>
              <a:tr h="139664">
                <a:tc>
                  <a:txBody>
                    <a:bodyPr/>
                    <a:lstStyle/>
                    <a:p>
                      <a:pPr algn="ctr" fontAlgn="b"/>
                      <a:endParaRPr lang="en-US" sz="800" b="0" i="0" u="none" strike="noStrike" dirty="0">
                        <a:solidFill>
                          <a:srgbClr val="000000"/>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l" fontAlgn="b"/>
                      <a:r>
                        <a:rPr lang="en-US" sz="700" b="0" i="0" u="none" strike="noStrike" dirty="0">
                          <a:solidFill>
                            <a:schemeClr val="tx1"/>
                          </a:solidFill>
                          <a:effectLst/>
                          <a:latin typeface="Calibri" panose="020F0502020204030204" pitchFamily="34" charset="0"/>
                        </a:rPr>
                        <a:t>-</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Not Planned - Does not exist or is not planned in the next 5 years</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827488"/>
                  </a:ext>
                </a:extLst>
              </a:tr>
              <a:tr h="146647">
                <a:tc>
                  <a:txBody>
                    <a:bodyPr/>
                    <a:lstStyle/>
                    <a:p>
                      <a:pPr algn="ctr" fontAlgn="b"/>
                      <a:endParaRPr lang="en-US" sz="800" b="0" i="0" u="none" strike="noStrike" dirty="0">
                        <a:solidFill>
                          <a:srgbClr val="C00000"/>
                        </a:solidFill>
                        <a:effectLst/>
                        <a:latin typeface="Calibri" panose="020F0502020204030204" pitchFamily="34" charset="0"/>
                      </a:endParaRP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fontAlgn="b"/>
                      <a:r>
                        <a:rPr lang="en-US" sz="700" b="0" i="0" u="none" strike="noStrike" dirty="0">
                          <a:solidFill>
                            <a:schemeClr val="tx1"/>
                          </a:solidFill>
                          <a:effectLst/>
                          <a:latin typeface="Calibri" panose="020F0502020204030204" pitchFamily="34" charset="0"/>
                        </a:rPr>
                        <a:t>N/A</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800" b="0" i="0" u="none" strike="noStrike" dirty="0">
                          <a:solidFill>
                            <a:srgbClr val="000000"/>
                          </a:solidFill>
                          <a:effectLst/>
                          <a:latin typeface="Calibri" panose="020F0502020204030204" pitchFamily="34" charset="0"/>
                        </a:rPr>
                        <a:t>Not something they managed by this agency</a:t>
                      </a:r>
                    </a:p>
                  </a:txBody>
                  <a:tcPr marL="6983" marR="6983" marT="698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899144"/>
                  </a:ext>
                </a:extLst>
              </a:tr>
            </a:tbl>
          </a:graphicData>
        </a:graphic>
      </p:graphicFrame>
    </p:spTree>
    <p:extLst>
      <p:ext uri="{BB962C8B-B14F-4D97-AF65-F5344CB8AC3E}">
        <p14:creationId xmlns:p14="http://schemas.microsoft.com/office/powerpoint/2010/main" val="172372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2"/>
            <a:ext cx="5801567" cy="741463"/>
          </a:xfrm>
          <a:solidFill>
            <a:srgbClr val="711C45"/>
          </a:solidFill>
        </p:spPr>
        <p:txBody>
          <a:bodyPr/>
          <a:lstStyle/>
          <a:p>
            <a:r>
              <a:rPr lang="en-US"/>
              <a:t>Traffic Management Centers</a:t>
            </a:r>
          </a:p>
        </p:txBody>
      </p:sp>
      <p:sp>
        <p:nvSpPr>
          <p:cNvPr id="9" name="Title 1">
            <a:extLst>
              <a:ext uri="{FF2B5EF4-FFF2-40B4-BE49-F238E27FC236}">
                <a16:creationId xmlns:a16="http://schemas.microsoft.com/office/drawing/2014/main" id="{E28E5302-678C-481E-88F8-EA081F2FE0D5}"/>
              </a:ext>
            </a:extLst>
          </p:cNvPr>
          <p:cNvSpPr txBox="1">
            <a:spLocks/>
          </p:cNvSpPr>
          <p:nvPr/>
        </p:nvSpPr>
        <p:spPr>
          <a:xfrm>
            <a:off x="528218" y="1212625"/>
            <a:ext cx="5801567" cy="303355"/>
          </a:xfrm>
          <a:prstGeom prst="rect">
            <a:avLst/>
          </a:prstGeom>
          <a:solidFill>
            <a:srgbClr val="711C45"/>
          </a:solidFill>
        </p:spPr>
        <p:txBody>
          <a:bodyPr vert="horz" lIns="91440" tIns="45720" rIns="91440" bIns="45720" rtlCol="0" anchor="ctr">
            <a:normAutofit lnSpcReduction="10000"/>
          </a:bodyPr>
          <a:lstStyle>
            <a:lvl1pPr algn="l" defTabSz="514350"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600"/>
              <a:t>Baseline Inventory - Summary</a:t>
            </a:r>
          </a:p>
        </p:txBody>
      </p:sp>
      <p:sp>
        <p:nvSpPr>
          <p:cNvPr id="115" name="Hexagon 114">
            <a:extLst>
              <a:ext uri="{FF2B5EF4-FFF2-40B4-BE49-F238E27FC236}">
                <a16:creationId xmlns:a16="http://schemas.microsoft.com/office/drawing/2014/main" id="{BEF82817-D272-42E2-BC86-75BC42E0D364}"/>
              </a:ext>
            </a:extLst>
          </p:cNvPr>
          <p:cNvSpPr/>
          <p:nvPr/>
        </p:nvSpPr>
        <p:spPr>
          <a:xfrm>
            <a:off x="342900" y="1636780"/>
            <a:ext cx="3429000" cy="2980782"/>
          </a:xfrm>
          <a:prstGeom prst="hexagon">
            <a:avLst/>
          </a:prstGeom>
          <a:solidFill>
            <a:schemeClr val="bg1"/>
          </a:solidFill>
          <a:ln w="19050">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District 6 TMC</a:t>
            </a:r>
          </a:p>
          <a:p>
            <a:pPr marL="174625" indent="-174625">
              <a:buFont typeface="Arial" panose="020B0604020202020204" pitchFamily="34" charset="0"/>
              <a:buChar char="•"/>
            </a:pPr>
            <a:r>
              <a:rPr lang="en-US" sz="1200" dirty="0">
                <a:solidFill>
                  <a:srgbClr val="000000"/>
                </a:solidFill>
              </a:rPr>
              <a:t>2 operator stations and video wall</a:t>
            </a:r>
          </a:p>
          <a:p>
            <a:pPr marL="174625" indent="-174625">
              <a:buFont typeface="Arial" panose="020B0604020202020204" pitchFamily="34" charset="0"/>
              <a:buChar char="•"/>
            </a:pPr>
            <a:r>
              <a:rPr lang="en-US" sz="1200" dirty="0">
                <a:solidFill>
                  <a:srgbClr val="000000"/>
                </a:solidFill>
              </a:rPr>
              <a:t>Use PAL Guide to enter events and control cameras</a:t>
            </a:r>
          </a:p>
          <a:p>
            <a:pPr marL="174625" indent="-174625">
              <a:buFont typeface="Arial" panose="020B0604020202020204" pitchFamily="34" charset="0"/>
              <a:buChar char="•"/>
            </a:pPr>
            <a:r>
              <a:rPr lang="en-US" sz="1200" dirty="0">
                <a:solidFill>
                  <a:srgbClr val="000000"/>
                </a:solidFill>
              </a:rPr>
              <a:t>Ongoing communication with SHEP drivers as they respond to incidents</a:t>
            </a:r>
          </a:p>
          <a:p>
            <a:pPr marL="174625" indent="-174625">
              <a:buFont typeface="Arial" panose="020B0604020202020204" pitchFamily="34" charset="0"/>
              <a:buChar char="•"/>
            </a:pPr>
            <a:r>
              <a:rPr lang="en-US" sz="1200" dirty="0">
                <a:solidFill>
                  <a:srgbClr val="000000"/>
                </a:solidFill>
              </a:rPr>
              <a:t>Minimal coordination outside of emergency evacuations</a:t>
            </a:r>
          </a:p>
          <a:p>
            <a:pPr marL="174625" indent="-174625">
              <a:buFont typeface="Arial" panose="020B0604020202020204" pitchFamily="34" charset="0"/>
              <a:buChar char="•"/>
            </a:pPr>
            <a:r>
              <a:rPr lang="en-US" sz="1200" dirty="0">
                <a:solidFill>
                  <a:srgbClr val="000000"/>
                </a:solidFill>
              </a:rPr>
              <a:t>Other first responders can operate from the TMC to improve coordination during emergency evacuations</a:t>
            </a:r>
          </a:p>
          <a:p>
            <a:pPr marL="285750" indent="-285750">
              <a:buFont typeface="Arial" panose="020B0604020202020204" pitchFamily="34" charset="0"/>
              <a:buChar char="•"/>
            </a:pPr>
            <a:endParaRPr lang="en-US" sz="1200" dirty="0">
              <a:solidFill>
                <a:srgbClr val="000000"/>
              </a:solidFill>
            </a:endParaRPr>
          </a:p>
        </p:txBody>
      </p:sp>
      <p:sp>
        <p:nvSpPr>
          <p:cNvPr id="116" name="Hexagon 115">
            <a:extLst>
              <a:ext uri="{FF2B5EF4-FFF2-40B4-BE49-F238E27FC236}">
                <a16:creationId xmlns:a16="http://schemas.microsoft.com/office/drawing/2014/main" id="{350A63F3-B095-4484-871F-EF128B3DAE7B}"/>
              </a:ext>
            </a:extLst>
          </p:cNvPr>
          <p:cNvSpPr/>
          <p:nvPr/>
        </p:nvSpPr>
        <p:spPr>
          <a:xfrm>
            <a:off x="342900" y="5937024"/>
            <a:ext cx="3429000" cy="3007894"/>
          </a:xfrm>
          <a:prstGeom prst="hexagon">
            <a:avLst/>
          </a:prstGeom>
          <a:solidFill>
            <a:schemeClr val="bg1"/>
          </a:solidFill>
          <a:ln w="19050">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gn="ctr"/>
            <a:r>
              <a:rPr lang="en-US">
                <a:solidFill>
                  <a:srgbClr val="000000"/>
                </a:solidFill>
              </a:rPr>
              <a:t>Statewide TMC</a:t>
            </a:r>
            <a:endParaRPr lang="en-US" dirty="0">
              <a:solidFill>
                <a:srgbClr val="000000"/>
              </a:solidFill>
            </a:endParaRPr>
          </a:p>
          <a:p>
            <a:pPr marL="174625" indent="-174625">
              <a:buFont typeface="Arial" panose="020B0604020202020204" pitchFamily="34" charset="0"/>
              <a:buChar char="•"/>
            </a:pPr>
            <a:r>
              <a:rPr lang="en-US" sz="1200">
                <a:solidFill>
                  <a:srgbClr val="000000"/>
                </a:solidFill>
              </a:rPr>
              <a:t>4 operator stations </a:t>
            </a:r>
            <a:br>
              <a:rPr lang="en-US" sz="1200">
                <a:solidFill>
                  <a:srgbClr val="000000"/>
                </a:solidFill>
              </a:rPr>
            </a:br>
            <a:r>
              <a:rPr lang="en-US" sz="1200">
                <a:solidFill>
                  <a:srgbClr val="000000"/>
                </a:solidFill>
              </a:rPr>
              <a:t>(2 utilized, 2 back-up)</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Provide coverage for District TMC’s after hours</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Have a trainer on staff to train TMC operators and staff</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Manage technology including permanent and portable DMS, full color message boards, automated alerts, and cameras. </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Ongoing communication with SHEP drivers as they respond to incidents</a:t>
            </a:r>
            <a:endParaRPr lang="en-US" sz="1200" dirty="0">
              <a:solidFill>
                <a:srgbClr val="000000"/>
              </a:solidFill>
            </a:endParaRPr>
          </a:p>
        </p:txBody>
      </p:sp>
      <p:sp>
        <p:nvSpPr>
          <p:cNvPr id="117" name="Hexagon 116">
            <a:extLst>
              <a:ext uri="{FF2B5EF4-FFF2-40B4-BE49-F238E27FC236}">
                <a16:creationId xmlns:a16="http://schemas.microsoft.com/office/drawing/2014/main" id="{703DE339-1D5C-47C6-89C1-80630EEFDD26}"/>
              </a:ext>
            </a:extLst>
          </p:cNvPr>
          <p:cNvSpPr/>
          <p:nvPr/>
        </p:nvSpPr>
        <p:spPr>
          <a:xfrm>
            <a:off x="3086100" y="3773346"/>
            <a:ext cx="3429000" cy="3007894"/>
          </a:xfrm>
          <a:prstGeom prst="hexagon">
            <a:avLst/>
          </a:prstGeom>
          <a:solidFill>
            <a:schemeClr val="bg1"/>
          </a:solidFill>
          <a:ln w="19050">
            <a:solidFill>
              <a:srgbClr val="711C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gn="ctr"/>
            <a:r>
              <a:rPr lang="en-US">
                <a:solidFill>
                  <a:srgbClr val="000000"/>
                </a:solidFill>
              </a:rPr>
              <a:t>City of Charleston TMC</a:t>
            </a:r>
            <a:endParaRPr lang="en-US" dirty="0">
              <a:solidFill>
                <a:srgbClr val="000000"/>
              </a:solidFill>
            </a:endParaRPr>
          </a:p>
          <a:p>
            <a:pPr marL="174625" indent="-174625">
              <a:buFont typeface="Arial" panose="020B0604020202020204" pitchFamily="34" charset="0"/>
              <a:buChar char="•"/>
            </a:pPr>
            <a:r>
              <a:rPr lang="en-US" sz="1200">
                <a:solidFill>
                  <a:srgbClr val="000000"/>
                </a:solidFill>
              </a:rPr>
              <a:t>2 operator stations and upgraded video wall / TVs (one with </a:t>
            </a:r>
            <a:r>
              <a:rPr lang="en-US" sz="1200" dirty="0">
                <a:solidFill>
                  <a:srgbClr val="000000"/>
                </a:solidFill>
              </a:rPr>
              <a:t>Iteris</a:t>
            </a:r>
            <a:r>
              <a:rPr lang="en-US" sz="1200">
                <a:solidFill>
                  <a:srgbClr val="000000"/>
                </a:solidFill>
              </a:rPr>
              <a:t> display)</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Able to remotely control most signals in the city</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Upgrading to MAXVIEW ATMS to collect more data</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Limited coordination beyond signal operations, but will increase to support LCRT</a:t>
            </a:r>
            <a:endParaRPr lang="en-US" sz="1200" dirty="0">
              <a:solidFill>
                <a:srgbClr val="000000"/>
              </a:solidFill>
            </a:endParaRPr>
          </a:p>
          <a:p>
            <a:pPr marL="174625" indent="-174625">
              <a:buFont typeface="Arial" panose="020B0604020202020204" pitchFamily="34" charset="0"/>
              <a:buChar char="•"/>
            </a:pPr>
            <a:r>
              <a:rPr lang="en-US" sz="1200">
                <a:solidFill>
                  <a:srgbClr val="000000"/>
                </a:solidFill>
              </a:rPr>
              <a:t>Challenges recruiting and retaining operators</a:t>
            </a:r>
            <a:endParaRPr lang="en-US" sz="1200" dirty="0">
              <a:solidFill>
                <a:srgbClr val="000000"/>
              </a:solidFill>
            </a:endParaRPr>
          </a:p>
        </p:txBody>
      </p:sp>
    </p:spTree>
    <p:extLst>
      <p:ext uri="{BB962C8B-B14F-4D97-AF65-F5344CB8AC3E}">
        <p14:creationId xmlns:p14="http://schemas.microsoft.com/office/powerpoint/2010/main" val="163310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District 6 TMC</a:t>
            </a:r>
          </a:p>
        </p:txBody>
      </p:sp>
      <p:sp>
        <p:nvSpPr>
          <p:cNvPr id="18" name="Title 1">
            <a:extLst>
              <a:ext uri="{FF2B5EF4-FFF2-40B4-BE49-F238E27FC236}">
                <a16:creationId xmlns:a16="http://schemas.microsoft.com/office/drawing/2014/main" id="{A88DE340-AE4E-483F-89B5-AC759851C85B}"/>
              </a:ext>
            </a:extLst>
          </p:cNvPr>
          <p:cNvSpPr txBox="1">
            <a:spLocks/>
          </p:cNvSpPr>
          <p:nvPr/>
        </p:nvSpPr>
        <p:spPr>
          <a:xfrm>
            <a:off x="528213" y="1561539"/>
            <a:ext cx="2768437" cy="2466365"/>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200" dirty="0">
                <a:solidFill>
                  <a:srgbClr val="000000"/>
                </a:solidFill>
              </a:rPr>
              <a:t>Staffing</a:t>
            </a:r>
            <a:endParaRPr lang="en-US" sz="1600" dirty="0">
              <a:solidFill>
                <a:srgbClr val="000000"/>
              </a:solidFill>
            </a:endParaRPr>
          </a:p>
          <a:p>
            <a:pPr marL="174625" indent="-174625">
              <a:buFont typeface="Arial" panose="020B0604020202020204" pitchFamily="34" charset="0"/>
              <a:buChar char="•"/>
            </a:pPr>
            <a:r>
              <a:rPr lang="en-US" sz="1200" b="0" dirty="0">
                <a:solidFill>
                  <a:srgbClr val="000000"/>
                </a:solidFill>
              </a:rPr>
              <a:t>3 operators through Parsons and 1 SCDOT operator</a:t>
            </a:r>
          </a:p>
          <a:p>
            <a:pPr marL="174625" indent="-174625">
              <a:buFont typeface="Arial" panose="020B0604020202020204" pitchFamily="34" charset="0"/>
              <a:buChar char="•"/>
            </a:pPr>
            <a:r>
              <a:rPr lang="en-US" sz="1200" b="0" dirty="0">
                <a:solidFill>
                  <a:srgbClr val="000000"/>
                </a:solidFill>
              </a:rPr>
              <a:t>Staff 12-hour shifts during the week. Typically, 2 operators at a time with staggered shifts</a:t>
            </a:r>
          </a:p>
          <a:p>
            <a:pPr marL="174625" indent="-174625">
              <a:buFont typeface="Arial" panose="020B0604020202020204" pitchFamily="34" charset="0"/>
              <a:buChar char="•"/>
            </a:pPr>
            <a:r>
              <a:rPr lang="en-US" sz="1200" b="0" dirty="0">
                <a:solidFill>
                  <a:srgbClr val="000000"/>
                </a:solidFill>
              </a:rPr>
              <a:t>10-hour days on Saturday, </a:t>
            </a:r>
            <a:br>
              <a:rPr lang="en-US" sz="1200" b="0" dirty="0">
                <a:solidFill>
                  <a:srgbClr val="000000"/>
                </a:solidFill>
              </a:rPr>
            </a:br>
            <a:r>
              <a:rPr lang="en-US" sz="1200" b="0" dirty="0">
                <a:solidFill>
                  <a:srgbClr val="000000"/>
                </a:solidFill>
              </a:rPr>
              <a:t>8-hour days on Sunday</a:t>
            </a:r>
          </a:p>
          <a:p>
            <a:pPr marL="174625" indent="-174625">
              <a:buFont typeface="Arial" panose="020B0604020202020204" pitchFamily="34" charset="0"/>
              <a:buChar char="•"/>
            </a:pPr>
            <a:r>
              <a:rPr lang="en-US" sz="1200" b="0" dirty="0">
                <a:solidFill>
                  <a:srgbClr val="000000"/>
                </a:solidFill>
              </a:rPr>
              <a:t>Capability to expand to 24-hour operations during an emergency</a:t>
            </a:r>
          </a:p>
          <a:p>
            <a:pPr marL="174625" indent="-174625">
              <a:buFont typeface="Arial" panose="020B0604020202020204" pitchFamily="34" charset="0"/>
              <a:buChar char="•"/>
            </a:pPr>
            <a:r>
              <a:rPr lang="en-US" sz="1200" b="0" dirty="0">
                <a:solidFill>
                  <a:srgbClr val="000000"/>
                </a:solidFill>
              </a:rPr>
              <a:t>Handover operations at night to State TMC</a:t>
            </a:r>
          </a:p>
          <a:p>
            <a:pPr marL="174625" indent="-174625">
              <a:buFont typeface="Arial" panose="020B0604020202020204" pitchFamily="34" charset="0"/>
              <a:buChar char="•"/>
            </a:pPr>
            <a:r>
              <a:rPr lang="en-US" sz="1200" b="0" dirty="0">
                <a:solidFill>
                  <a:srgbClr val="000000"/>
                </a:solidFill>
              </a:rPr>
              <a:t>Only day off is Christmas</a:t>
            </a:r>
          </a:p>
          <a:p>
            <a:endParaRPr lang="en-US" sz="1200" b="0" dirty="0">
              <a:solidFill>
                <a:srgbClr val="000000"/>
              </a:solidFill>
            </a:endParaRPr>
          </a:p>
        </p:txBody>
      </p:sp>
      <p:sp>
        <p:nvSpPr>
          <p:cNvPr id="19" name="Title 1">
            <a:extLst>
              <a:ext uri="{FF2B5EF4-FFF2-40B4-BE49-F238E27FC236}">
                <a16:creationId xmlns:a16="http://schemas.microsoft.com/office/drawing/2014/main" id="{D8B327CC-8A6D-4798-B273-9003DCDF21BB}"/>
              </a:ext>
            </a:extLst>
          </p:cNvPr>
          <p:cNvSpPr txBox="1">
            <a:spLocks/>
          </p:cNvSpPr>
          <p:nvPr/>
        </p:nvSpPr>
        <p:spPr>
          <a:xfrm>
            <a:off x="3561341" y="1553626"/>
            <a:ext cx="2768437" cy="2466365"/>
          </a:xfrm>
          <a:prstGeom prst="rect">
            <a:avLst/>
          </a:prstGeom>
          <a:noFill/>
          <a:ln w="19050">
            <a:solidFill>
              <a:srgbClr val="711C45"/>
            </a:solidFill>
          </a:ln>
        </p:spPr>
        <p:txBody>
          <a:bodyPr vert="horz" lIns="91440" tIns="45720" rIns="91440" bIns="45720" rtlCol="0" anchor="t">
            <a:normAutofit fontScale="97500" lnSpcReduction="10000"/>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pPr>
              <a:spcAft>
                <a:spcPts val="300"/>
              </a:spcAft>
            </a:pPr>
            <a:r>
              <a:rPr lang="en-US" sz="1200" dirty="0"/>
              <a:t>Technology</a:t>
            </a:r>
            <a:endParaRPr lang="en-US" sz="1200" b="0" dirty="0"/>
          </a:p>
          <a:p>
            <a:pPr marL="174625" indent="-174625">
              <a:buFont typeface="Arial" panose="020B0604020202020204" pitchFamily="34" charset="0"/>
              <a:buChar char="•"/>
            </a:pPr>
            <a:r>
              <a:rPr lang="en-US" sz="1200" b="0" dirty="0"/>
              <a:t>Use PAL Guide to enter events and control cameras</a:t>
            </a:r>
          </a:p>
          <a:p>
            <a:pPr marL="174625" indent="-174625">
              <a:buFont typeface="Arial" panose="020B0604020202020204" pitchFamily="34" charset="0"/>
              <a:buChar char="•"/>
            </a:pPr>
            <a:r>
              <a:rPr lang="en-US" sz="1200" b="0" dirty="0"/>
              <a:t>Access to cameras feeds throughout the state.</a:t>
            </a:r>
          </a:p>
          <a:p>
            <a:pPr marL="174625" indent="-174625">
              <a:buFont typeface="Arial" panose="020B0604020202020204" pitchFamily="34" charset="0"/>
              <a:buChar char="•"/>
            </a:pPr>
            <a:r>
              <a:rPr lang="en-US" sz="1200" b="0" dirty="0"/>
              <a:t>Access and control of cameras and DMS in the district to assist with incident response. </a:t>
            </a:r>
          </a:p>
          <a:p>
            <a:pPr marL="174625" indent="-174625">
              <a:buFont typeface="Arial" panose="020B0604020202020204" pitchFamily="34" charset="0"/>
              <a:buChar char="•"/>
            </a:pPr>
            <a:r>
              <a:rPr lang="en-US" sz="1200" b="0" dirty="0"/>
              <a:t>Communication via Motorola radios during emergencies</a:t>
            </a:r>
          </a:p>
          <a:p>
            <a:pPr marL="174625" indent="-174625">
              <a:buFont typeface="Arial" panose="020B0604020202020204" pitchFamily="34" charset="0"/>
              <a:buChar char="•"/>
            </a:pPr>
            <a:r>
              <a:rPr lang="en-US" sz="1200" b="0" dirty="0"/>
              <a:t>Utilize </a:t>
            </a:r>
            <a:r>
              <a:rPr lang="en-US" sz="1200" b="0" dirty="0" err="1"/>
              <a:t>Iteris</a:t>
            </a:r>
            <a:r>
              <a:rPr lang="en-US" sz="1200" b="0" dirty="0"/>
              <a:t> </a:t>
            </a:r>
            <a:r>
              <a:rPr lang="en-US" sz="1200" b="0" dirty="0" err="1"/>
              <a:t>Clearguide</a:t>
            </a:r>
            <a:r>
              <a:rPr lang="en-US" sz="1200" b="0" dirty="0"/>
              <a:t> for network performance data</a:t>
            </a:r>
          </a:p>
          <a:p>
            <a:pPr marL="174625" indent="-174625">
              <a:buFont typeface="Arial" panose="020B0604020202020204" pitchFamily="34" charset="0"/>
              <a:buChar char="•"/>
            </a:pPr>
            <a:r>
              <a:rPr lang="en-US" sz="1200" b="0" dirty="0"/>
              <a:t>Video Wall was upgraded in the last 2 years. Limited in controlling which video is shown on the video wall. </a:t>
            </a:r>
          </a:p>
          <a:p>
            <a:endParaRPr lang="en-US" dirty="0"/>
          </a:p>
        </p:txBody>
      </p:sp>
      <p:sp>
        <p:nvSpPr>
          <p:cNvPr id="20" name="Title 1">
            <a:extLst>
              <a:ext uri="{FF2B5EF4-FFF2-40B4-BE49-F238E27FC236}">
                <a16:creationId xmlns:a16="http://schemas.microsoft.com/office/drawing/2014/main" id="{F8B80284-ED98-4427-9970-2AA444BA8B8E}"/>
              </a:ext>
            </a:extLst>
          </p:cNvPr>
          <p:cNvSpPr txBox="1">
            <a:spLocks/>
          </p:cNvSpPr>
          <p:nvPr/>
        </p:nvSpPr>
        <p:spPr>
          <a:xfrm>
            <a:off x="528211" y="4201083"/>
            <a:ext cx="2768437" cy="2161617"/>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200">
                <a:solidFill>
                  <a:srgbClr val="000000"/>
                </a:solidFill>
              </a:rPr>
              <a:t>Performance Measures</a:t>
            </a:r>
          </a:p>
          <a:p>
            <a:pPr marL="174625" indent="-174625">
              <a:buFont typeface="Arial" panose="020B0604020202020204" pitchFamily="34" charset="0"/>
              <a:buChar char="•"/>
            </a:pPr>
            <a:r>
              <a:rPr lang="en-US" sz="1200" b="0">
                <a:solidFill>
                  <a:srgbClr val="000000"/>
                </a:solidFill>
              </a:rPr>
              <a:t>Time on-scene is captured</a:t>
            </a:r>
          </a:p>
          <a:p>
            <a:pPr marL="174625" indent="-174625">
              <a:buFont typeface="Arial" panose="020B0604020202020204" pitchFamily="34" charset="0"/>
              <a:buChar char="•"/>
            </a:pPr>
            <a:r>
              <a:rPr lang="en-US" sz="1200" b="0">
                <a:solidFill>
                  <a:srgbClr val="000000"/>
                </a:solidFill>
              </a:rPr>
              <a:t>Have previously tracked some metrics such as time on-scene when reports have been requested</a:t>
            </a:r>
          </a:p>
          <a:p>
            <a:pPr marL="174625" indent="-174625">
              <a:buFont typeface="Arial" panose="020B0604020202020204" pitchFamily="34" charset="0"/>
              <a:buChar char="•"/>
            </a:pPr>
            <a:r>
              <a:rPr lang="en-US" sz="1200" b="0">
                <a:solidFill>
                  <a:srgbClr val="000000"/>
                </a:solidFill>
              </a:rPr>
              <a:t>Data capture is less consistent when the report is not requested</a:t>
            </a:r>
          </a:p>
          <a:p>
            <a:pPr marL="174625" indent="-174625">
              <a:buFont typeface="Arial" panose="020B0604020202020204" pitchFamily="34" charset="0"/>
              <a:buChar char="•"/>
            </a:pPr>
            <a:endParaRPr lang="en-US" sz="1200" b="0">
              <a:solidFill>
                <a:srgbClr val="000000"/>
              </a:solidFill>
            </a:endParaRPr>
          </a:p>
          <a:p>
            <a:endParaRPr lang="en-US" sz="1200" b="0">
              <a:solidFill>
                <a:srgbClr val="000000"/>
              </a:solidFill>
            </a:endParaRPr>
          </a:p>
          <a:p>
            <a:endParaRPr lang="en-US" sz="1200" b="0">
              <a:solidFill>
                <a:srgbClr val="000000"/>
              </a:solidFill>
            </a:endParaRPr>
          </a:p>
          <a:p>
            <a:endParaRPr lang="en-US" sz="1200" b="0">
              <a:solidFill>
                <a:srgbClr val="000000"/>
              </a:solidFill>
            </a:endParaRPr>
          </a:p>
        </p:txBody>
      </p:sp>
      <p:sp>
        <p:nvSpPr>
          <p:cNvPr id="21" name="Title 1">
            <a:extLst>
              <a:ext uri="{FF2B5EF4-FFF2-40B4-BE49-F238E27FC236}">
                <a16:creationId xmlns:a16="http://schemas.microsoft.com/office/drawing/2014/main" id="{060A093C-337F-4A24-94D2-F0688B7DFB05}"/>
              </a:ext>
            </a:extLst>
          </p:cNvPr>
          <p:cNvSpPr txBox="1">
            <a:spLocks/>
          </p:cNvSpPr>
          <p:nvPr/>
        </p:nvSpPr>
        <p:spPr>
          <a:xfrm>
            <a:off x="3561340" y="4212107"/>
            <a:ext cx="2768437" cy="2150593"/>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200" dirty="0">
                <a:solidFill>
                  <a:srgbClr val="000000"/>
                </a:solidFill>
              </a:rPr>
              <a:t>Facility</a:t>
            </a:r>
          </a:p>
          <a:p>
            <a:pPr marL="174625" indent="-174625">
              <a:buFont typeface="Arial" panose="020B0604020202020204" pitchFamily="34" charset="0"/>
              <a:buChar char="•"/>
            </a:pPr>
            <a:r>
              <a:rPr lang="en-US" sz="1200" b="0" dirty="0">
                <a:solidFill>
                  <a:srgbClr val="000000"/>
                </a:solidFill>
              </a:rPr>
              <a:t>Facility built around 2008</a:t>
            </a:r>
          </a:p>
          <a:p>
            <a:pPr marL="174625" indent="-174625">
              <a:buFont typeface="Arial" panose="020B0604020202020204" pitchFamily="34" charset="0"/>
              <a:buChar char="•"/>
            </a:pPr>
            <a:r>
              <a:rPr lang="en-US" sz="1200" b="0" dirty="0">
                <a:solidFill>
                  <a:srgbClr val="000000"/>
                </a:solidFill>
              </a:rPr>
              <a:t>Shared with District Asphalt and Procurement Agency</a:t>
            </a:r>
          </a:p>
          <a:p>
            <a:pPr marL="174625" indent="-174625">
              <a:buFont typeface="Arial" panose="020B0604020202020204" pitchFamily="34" charset="0"/>
              <a:buChar char="•"/>
            </a:pPr>
            <a:r>
              <a:rPr lang="en-US" sz="1200" b="0" dirty="0">
                <a:solidFill>
                  <a:srgbClr val="000000"/>
                </a:solidFill>
              </a:rPr>
              <a:t>Small break area for staff</a:t>
            </a:r>
          </a:p>
          <a:p>
            <a:pPr marL="174625" indent="-174625">
              <a:buFont typeface="Arial" panose="020B0604020202020204" pitchFamily="34" charset="0"/>
              <a:buChar char="•"/>
            </a:pPr>
            <a:r>
              <a:rPr lang="en-US" sz="1200" b="0" dirty="0">
                <a:solidFill>
                  <a:srgbClr val="000000"/>
                </a:solidFill>
              </a:rPr>
              <a:t>Utilize meeting room overlooking the video wall during evacuations</a:t>
            </a:r>
          </a:p>
          <a:p>
            <a:pPr marL="174625" indent="-174625">
              <a:buFont typeface="Arial" panose="020B0604020202020204" pitchFamily="34" charset="0"/>
              <a:buChar char="•"/>
            </a:pPr>
            <a:r>
              <a:rPr lang="en-US" sz="1200" b="0" dirty="0">
                <a:solidFill>
                  <a:srgbClr val="000000"/>
                </a:solidFill>
              </a:rPr>
              <a:t>Sometimes during evacuations Highway Patrol and other first responders will come work out of the meeting room to improve coordination</a:t>
            </a:r>
          </a:p>
        </p:txBody>
      </p:sp>
      <p:sp>
        <p:nvSpPr>
          <p:cNvPr id="22" name="Title 1">
            <a:extLst>
              <a:ext uri="{FF2B5EF4-FFF2-40B4-BE49-F238E27FC236}">
                <a16:creationId xmlns:a16="http://schemas.microsoft.com/office/drawing/2014/main" id="{EB10BA9C-6256-44A5-838A-2D9974EFAA02}"/>
              </a:ext>
            </a:extLst>
          </p:cNvPr>
          <p:cNvSpPr txBox="1">
            <a:spLocks/>
          </p:cNvSpPr>
          <p:nvPr/>
        </p:nvSpPr>
        <p:spPr>
          <a:xfrm>
            <a:off x="528212" y="826898"/>
            <a:ext cx="5801567" cy="561462"/>
          </a:xfrm>
          <a:prstGeom prst="rect">
            <a:avLst/>
          </a:prstGeom>
          <a:noFill/>
          <a:ln w="19050">
            <a:solidFill>
              <a:srgbClr val="711C45"/>
            </a:solidFill>
          </a:ln>
        </p:spPr>
        <p:txBody>
          <a:bodyPr vert="horz" lIns="91440" tIns="45720" rIns="91440" bIns="45720" rtlCol="0" anchor="ctr">
            <a:normAutofit fontScale="900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300">
                <a:solidFill>
                  <a:srgbClr val="000000"/>
                </a:solidFill>
              </a:rPr>
              <a:t>Tour</a:t>
            </a:r>
          </a:p>
          <a:p>
            <a:pPr marL="174625" indent="-174625">
              <a:buFont typeface="Arial" panose="020B0604020202020204" pitchFamily="34" charset="0"/>
              <a:buChar char="•"/>
            </a:pPr>
            <a:r>
              <a:rPr lang="en-US" sz="1300" b="0">
                <a:solidFill>
                  <a:srgbClr val="000000"/>
                </a:solidFill>
              </a:rPr>
              <a:t>Monday, October 17, 2022, 1:00 pm – 1:30 pm </a:t>
            </a:r>
          </a:p>
          <a:p>
            <a:pPr marL="174625" indent="-174625">
              <a:buFont typeface="Arial" panose="020B0604020202020204" pitchFamily="34" charset="0"/>
              <a:buChar char="•"/>
            </a:pPr>
            <a:r>
              <a:rPr lang="en-US" sz="1300" b="0">
                <a:solidFill>
                  <a:srgbClr val="000000"/>
                </a:solidFill>
              </a:rPr>
              <a:t>Led by Josh Johnson, SCDOT</a:t>
            </a:r>
          </a:p>
        </p:txBody>
      </p:sp>
      <p:sp>
        <p:nvSpPr>
          <p:cNvPr id="38" name="Title 1">
            <a:extLst>
              <a:ext uri="{FF2B5EF4-FFF2-40B4-BE49-F238E27FC236}">
                <a16:creationId xmlns:a16="http://schemas.microsoft.com/office/drawing/2014/main" id="{23D298E9-9AF9-4CE3-A6B6-8312F3A794C7}"/>
              </a:ext>
            </a:extLst>
          </p:cNvPr>
          <p:cNvSpPr txBox="1">
            <a:spLocks/>
          </p:cNvSpPr>
          <p:nvPr/>
        </p:nvSpPr>
        <p:spPr>
          <a:xfrm>
            <a:off x="528210" y="6535879"/>
            <a:ext cx="5801567" cy="1054495"/>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200" dirty="0">
                <a:solidFill>
                  <a:srgbClr val="000000"/>
                </a:solidFill>
              </a:rPr>
              <a:t>Coordination</a:t>
            </a:r>
          </a:p>
          <a:p>
            <a:pPr marL="174625" indent="-174625">
              <a:buFont typeface="Arial" panose="020B0604020202020204" pitchFamily="34" charset="0"/>
              <a:buChar char="•"/>
            </a:pPr>
            <a:r>
              <a:rPr lang="en-US" sz="1200" b="0" dirty="0">
                <a:solidFill>
                  <a:srgbClr val="000000"/>
                </a:solidFill>
              </a:rPr>
              <a:t>Utilize TMC meeting room to coordinate with multiple agencies during evacuations and lane reversals</a:t>
            </a:r>
          </a:p>
          <a:p>
            <a:pPr marL="174625" indent="-174625">
              <a:buFont typeface="Arial" panose="020B0604020202020204" pitchFamily="34" charset="0"/>
              <a:buChar char="•"/>
            </a:pPr>
            <a:r>
              <a:rPr lang="en-US" sz="1200" b="0" dirty="0">
                <a:solidFill>
                  <a:srgbClr val="000000"/>
                </a:solidFill>
              </a:rPr>
              <a:t>Have ongoing communication with SHEP drivers as they respond to incidents</a:t>
            </a:r>
          </a:p>
          <a:p>
            <a:pPr marL="174625" indent="-174625">
              <a:buFont typeface="Arial" panose="020B0604020202020204" pitchFamily="34" charset="0"/>
              <a:buChar char="•"/>
            </a:pPr>
            <a:r>
              <a:rPr lang="en-US" sz="1200" b="0" dirty="0">
                <a:solidFill>
                  <a:srgbClr val="000000"/>
                </a:solidFill>
              </a:rPr>
              <a:t>No collaboration with Charleston TMC</a:t>
            </a:r>
          </a:p>
        </p:txBody>
      </p:sp>
      <p:sp>
        <p:nvSpPr>
          <p:cNvPr id="39" name="Title 1">
            <a:extLst>
              <a:ext uri="{FF2B5EF4-FFF2-40B4-BE49-F238E27FC236}">
                <a16:creationId xmlns:a16="http://schemas.microsoft.com/office/drawing/2014/main" id="{6399A9EF-12D0-4212-B01C-785809BE8D5F}"/>
              </a:ext>
            </a:extLst>
          </p:cNvPr>
          <p:cNvSpPr txBox="1">
            <a:spLocks/>
          </p:cNvSpPr>
          <p:nvPr/>
        </p:nvSpPr>
        <p:spPr>
          <a:xfrm>
            <a:off x="528210" y="7763553"/>
            <a:ext cx="5801567" cy="1054495"/>
          </a:xfrm>
          <a:prstGeom prst="rect">
            <a:avLst/>
          </a:prstGeom>
          <a:noFill/>
          <a:ln w="19050">
            <a:solidFill>
              <a:srgbClr val="711C45"/>
            </a:solidFill>
          </a:ln>
        </p:spPr>
        <p:txBody>
          <a:bodyPr vert="horz" lIns="91440" tIns="45720" rIns="91440" bIns="45720" rtlCol="0" anchor="t">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pPr>
              <a:spcAft>
                <a:spcPts val="300"/>
              </a:spcAft>
            </a:pPr>
            <a:r>
              <a:rPr lang="en-US" sz="1200" dirty="0">
                <a:solidFill>
                  <a:srgbClr val="000000"/>
                </a:solidFill>
              </a:rPr>
              <a:t>Noted Needs</a:t>
            </a:r>
          </a:p>
          <a:p>
            <a:pPr marL="171450" indent="-171450">
              <a:buFont typeface="Arial" panose="020B0604020202020204" pitchFamily="34" charset="0"/>
              <a:buChar char="•"/>
            </a:pPr>
            <a:r>
              <a:rPr lang="en-US" sz="1200" b="0" dirty="0">
                <a:solidFill>
                  <a:srgbClr val="000000"/>
                </a:solidFill>
              </a:rPr>
              <a:t>Camera access and video images experience significant lag time</a:t>
            </a:r>
          </a:p>
          <a:p>
            <a:pPr marL="171450" indent="-171450">
              <a:buFont typeface="Arial" panose="020B0604020202020204" pitchFamily="34" charset="0"/>
              <a:buChar char="•"/>
            </a:pPr>
            <a:r>
              <a:rPr lang="en-US" sz="1200" b="0" dirty="0">
                <a:solidFill>
                  <a:srgbClr val="000000"/>
                </a:solidFill>
              </a:rPr>
              <a:t>No automated vehicle location (AVL) technology on SHEP vehicles; Requires constant communication to manage location awareness and dispatch</a:t>
            </a:r>
          </a:p>
          <a:p>
            <a:pPr marL="171450" indent="-171450">
              <a:buFont typeface="Arial" panose="020B0604020202020204" pitchFamily="34" charset="0"/>
              <a:buChar char="•"/>
            </a:pPr>
            <a:r>
              <a:rPr lang="en-US" sz="1200" b="0" dirty="0">
                <a:solidFill>
                  <a:srgbClr val="000000"/>
                </a:solidFill>
              </a:rPr>
              <a:t>Extra </a:t>
            </a:r>
            <a:r>
              <a:rPr lang="en-US" sz="1200" b="0" dirty="0" err="1">
                <a:solidFill>
                  <a:srgbClr val="000000"/>
                </a:solidFill>
              </a:rPr>
              <a:t>Iteris</a:t>
            </a:r>
            <a:r>
              <a:rPr lang="en-US" sz="1200" b="0" dirty="0">
                <a:solidFill>
                  <a:srgbClr val="000000"/>
                </a:solidFill>
              </a:rPr>
              <a:t> display could support visualization of SHEP vehicle locations</a:t>
            </a:r>
          </a:p>
        </p:txBody>
      </p:sp>
    </p:spTree>
    <p:extLst>
      <p:ext uri="{BB962C8B-B14F-4D97-AF65-F5344CB8AC3E}">
        <p14:creationId xmlns:p14="http://schemas.microsoft.com/office/powerpoint/2010/main" val="2391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District 6 TMC</a:t>
            </a:r>
          </a:p>
        </p:txBody>
      </p:sp>
      <p:pic>
        <p:nvPicPr>
          <p:cNvPr id="3" name="Picture 2">
            <a:extLst>
              <a:ext uri="{FF2B5EF4-FFF2-40B4-BE49-F238E27FC236}">
                <a16:creationId xmlns:a16="http://schemas.microsoft.com/office/drawing/2014/main" id="{76D75246-3628-4946-B226-B015E21F86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17" y="873456"/>
            <a:ext cx="5801567" cy="4351176"/>
          </a:xfrm>
          <a:prstGeom prst="rect">
            <a:avLst/>
          </a:prstGeom>
          <a:noFill/>
          <a:ln w="19050">
            <a:solidFill>
              <a:srgbClr val="711C45"/>
            </a:solidFill>
          </a:ln>
        </p:spPr>
      </p:pic>
      <p:sp>
        <p:nvSpPr>
          <p:cNvPr id="12" name="Oval 11">
            <a:extLst>
              <a:ext uri="{FF2B5EF4-FFF2-40B4-BE49-F238E27FC236}">
                <a16:creationId xmlns:a16="http://schemas.microsoft.com/office/drawing/2014/main" id="{513780C1-6169-4A09-822A-5036760EE970}"/>
              </a:ext>
            </a:extLst>
          </p:cNvPr>
          <p:cNvSpPr/>
          <p:nvPr/>
        </p:nvSpPr>
        <p:spPr>
          <a:xfrm>
            <a:off x="1947285" y="3403156"/>
            <a:ext cx="365762" cy="413469"/>
          </a:xfrm>
          <a:prstGeom prst="ellipse">
            <a:avLst/>
          </a:prstGeom>
          <a:solidFill>
            <a:srgbClr val="60606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7C651C-E61E-49FA-B7BA-4B82AC6637F9}"/>
              </a:ext>
            </a:extLst>
          </p:cNvPr>
          <p:cNvSpPr/>
          <p:nvPr/>
        </p:nvSpPr>
        <p:spPr>
          <a:xfrm>
            <a:off x="4727835" y="3403156"/>
            <a:ext cx="491658" cy="430695"/>
          </a:xfrm>
          <a:prstGeom prst="ellipse">
            <a:avLst/>
          </a:prstGeom>
          <a:solidFill>
            <a:srgbClr val="60606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522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City of Charleston TMC</a:t>
            </a:r>
          </a:p>
        </p:txBody>
      </p:sp>
      <p:sp>
        <p:nvSpPr>
          <p:cNvPr id="18" name="Title 1">
            <a:extLst>
              <a:ext uri="{FF2B5EF4-FFF2-40B4-BE49-F238E27FC236}">
                <a16:creationId xmlns:a16="http://schemas.microsoft.com/office/drawing/2014/main" id="{A88DE340-AE4E-483F-89B5-AC759851C85B}"/>
              </a:ext>
            </a:extLst>
          </p:cNvPr>
          <p:cNvSpPr txBox="1">
            <a:spLocks/>
          </p:cNvSpPr>
          <p:nvPr/>
        </p:nvSpPr>
        <p:spPr>
          <a:xfrm>
            <a:off x="528211" y="1466370"/>
            <a:ext cx="2826361" cy="1172056"/>
          </a:xfrm>
          <a:prstGeom prst="rect">
            <a:avLst/>
          </a:prstGeom>
          <a:noFill/>
          <a:ln w="19050">
            <a:solidFill>
              <a:srgbClr val="711C45"/>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Staffing</a:t>
            </a:r>
          </a:p>
          <a:p>
            <a:pPr marL="171450" indent="-171450">
              <a:buFont typeface="Arial" panose="020B0604020202020204" pitchFamily="34" charset="0"/>
              <a:buChar char="•"/>
            </a:pPr>
            <a:r>
              <a:rPr lang="en-US" sz="1100" b="0">
                <a:solidFill>
                  <a:srgbClr val="000000"/>
                </a:solidFill>
              </a:rPr>
              <a:t>Staff is largely response driven</a:t>
            </a:r>
          </a:p>
          <a:p>
            <a:pPr marL="171450" indent="-171450">
              <a:buFont typeface="Arial" panose="020B0604020202020204" pitchFamily="34" charset="0"/>
              <a:buChar char="•"/>
            </a:pPr>
            <a:r>
              <a:rPr lang="en-US" sz="1100" b="0">
                <a:solidFill>
                  <a:srgbClr val="000000"/>
                </a:solidFill>
              </a:rPr>
              <a:t>City has budgeted for a technician role to staff the TMC for 12 hours a day / 5 days a week</a:t>
            </a:r>
          </a:p>
          <a:p>
            <a:pPr marL="171450" indent="-171450">
              <a:buFont typeface="Arial" panose="020B0604020202020204" pitchFamily="34" charset="0"/>
              <a:buChar char="•"/>
            </a:pPr>
            <a:r>
              <a:rPr lang="en-US" sz="1100" b="0">
                <a:solidFill>
                  <a:srgbClr val="000000"/>
                </a:solidFill>
              </a:rPr>
              <a:t>A technician is always on-call and the system can be accessed remotely</a:t>
            </a:r>
          </a:p>
        </p:txBody>
      </p:sp>
      <p:sp>
        <p:nvSpPr>
          <p:cNvPr id="19" name="Title 1">
            <a:extLst>
              <a:ext uri="{FF2B5EF4-FFF2-40B4-BE49-F238E27FC236}">
                <a16:creationId xmlns:a16="http://schemas.microsoft.com/office/drawing/2014/main" id="{D8B327CC-8A6D-4798-B273-9003DCDF21BB}"/>
              </a:ext>
            </a:extLst>
          </p:cNvPr>
          <p:cNvSpPr txBox="1">
            <a:spLocks/>
          </p:cNvSpPr>
          <p:nvPr/>
        </p:nvSpPr>
        <p:spPr>
          <a:xfrm>
            <a:off x="3503416" y="1466368"/>
            <a:ext cx="2826361" cy="7188533"/>
          </a:xfrm>
          <a:prstGeom prst="rect">
            <a:avLst/>
          </a:prstGeom>
          <a:noFill/>
          <a:ln w="19050">
            <a:solidFill>
              <a:srgbClr val="711C45"/>
            </a:solidFill>
          </a:ln>
        </p:spPr>
        <p:txBody>
          <a:bodyPr vert="horz" lIns="91440" tIns="45720" rIns="91440" bIns="45720" rtlCol="0" anchor="ctr">
            <a:noAutofit/>
          </a:bodyPr>
          <a:lstStyle>
            <a:defPPr>
              <a:defRPr lang="en-US"/>
            </a:defPPr>
            <a:lvl1pPr defTabSz="514338">
              <a:lnSpc>
                <a:spcPct val="90000"/>
              </a:lnSpc>
              <a:spcBef>
                <a:spcPct val="0"/>
              </a:spcBef>
              <a:buNone/>
              <a:defRPr sz="1600" b="1">
                <a:solidFill>
                  <a:srgbClr val="000000"/>
                </a:solidFill>
                <a:latin typeface="Arial" panose="020B0604020202020204" pitchFamily="34" charset="0"/>
                <a:ea typeface="+mj-ea"/>
                <a:cs typeface="Arial" panose="020B0604020202020204" pitchFamily="34" charset="0"/>
              </a:defRPr>
            </a:lvl1pPr>
          </a:lstStyle>
          <a:p>
            <a:r>
              <a:rPr lang="en-US" sz="1100" dirty="0"/>
              <a:t>Technology</a:t>
            </a:r>
            <a:endParaRPr lang="en-US" sz="1100" b="0" dirty="0"/>
          </a:p>
          <a:p>
            <a:pPr marL="174625" indent="-174625">
              <a:buFont typeface="Arial" panose="020B0604020202020204" pitchFamily="34" charset="0"/>
              <a:buChar char="•"/>
            </a:pPr>
            <a:r>
              <a:rPr lang="en-US" sz="1100" b="0" dirty="0"/>
              <a:t>City maintains approximately 200 traffic signals</a:t>
            </a:r>
          </a:p>
          <a:p>
            <a:pPr marL="174625" indent="-174625">
              <a:buFont typeface="Arial" panose="020B0604020202020204" pitchFamily="34" charset="0"/>
              <a:buChar char="•"/>
            </a:pPr>
            <a:r>
              <a:rPr lang="en-US" sz="1100" b="0" dirty="0"/>
              <a:t>Each controller has its own IP address and the City can pretime them individually or all at once. All equipment runs on 4G.</a:t>
            </a:r>
          </a:p>
          <a:p>
            <a:pPr marL="174625" indent="-174625">
              <a:buFont typeface="Arial" panose="020B0604020202020204" pitchFamily="34" charset="0"/>
              <a:buChar char="•"/>
            </a:pPr>
            <a:r>
              <a:rPr lang="en-US" sz="1100" b="0" dirty="0"/>
              <a:t>Most signals are connected with fiber, but a few outlying signals are connected with cellular. The City maintains 19 miles of communications cables and 48 miles of fiber optic cables. </a:t>
            </a:r>
          </a:p>
          <a:p>
            <a:pPr marL="174625" indent="-174625">
              <a:buFont typeface="Arial" panose="020B0604020202020204" pitchFamily="34" charset="0"/>
              <a:buChar char="•"/>
            </a:pPr>
            <a:r>
              <a:rPr lang="en-US" sz="1100" b="0" dirty="0"/>
              <a:t>Most of the signals can be remotely controlled from the TMC</a:t>
            </a:r>
          </a:p>
          <a:p>
            <a:pPr marL="174625" indent="-174625">
              <a:buFont typeface="Arial" panose="020B0604020202020204" pitchFamily="34" charset="0"/>
              <a:buChar char="•"/>
            </a:pPr>
            <a:r>
              <a:rPr lang="en-US" sz="1100" b="0" dirty="0"/>
              <a:t>City owns 15 cameras and has access to SCDOT cameras</a:t>
            </a:r>
          </a:p>
          <a:p>
            <a:pPr marL="174625" indent="-174625">
              <a:buFont typeface="Arial" panose="020B0604020202020204" pitchFamily="34" charset="0"/>
              <a:buChar char="•"/>
            </a:pPr>
            <a:r>
              <a:rPr lang="en-US" sz="1100" b="0" dirty="0"/>
              <a:t>Troy Mitchell and traffic signal technicians receive emails when a signal goes into flash</a:t>
            </a:r>
          </a:p>
          <a:p>
            <a:pPr marL="174625" indent="-174625">
              <a:buFont typeface="Arial" panose="020B0604020202020204" pitchFamily="34" charset="0"/>
              <a:buChar char="•"/>
            </a:pPr>
            <a:r>
              <a:rPr lang="en-US" sz="1100" b="0" dirty="0"/>
              <a:t>Battery backups at strategic locations and receive alerts on battery status</a:t>
            </a:r>
          </a:p>
          <a:p>
            <a:pPr marL="174625" indent="-174625">
              <a:buFont typeface="Arial" panose="020B0604020202020204" pitchFamily="34" charset="0"/>
              <a:buChar char="•"/>
            </a:pPr>
            <a:r>
              <a:rPr lang="en-US" sz="1100" b="0" dirty="0"/>
              <a:t>Have started installing electronic keys for cabinets. Transition of locks is finished along US-17. Folly Road is planned next. </a:t>
            </a:r>
          </a:p>
          <a:p>
            <a:pPr marL="174625" indent="-174625">
              <a:buFont typeface="Arial" panose="020B0604020202020204" pitchFamily="34" charset="0"/>
              <a:buChar char="•"/>
            </a:pPr>
            <a:r>
              <a:rPr lang="en-US" sz="1100" b="0" dirty="0"/>
              <a:t>The City Runs responsive signals along Glenn McConnell Parkway. Folly Road and Maybank Highway are the next two candidates. </a:t>
            </a:r>
          </a:p>
          <a:p>
            <a:pPr marL="174625" indent="-174625">
              <a:buFont typeface="Arial" panose="020B0604020202020204" pitchFamily="34" charset="0"/>
              <a:buChar char="•"/>
            </a:pPr>
            <a:r>
              <a:rPr lang="en-US" sz="1100" b="0" dirty="0"/>
              <a:t>Will be upgrading MAXVIEW ATMS later this year. Will be able to add intersection detector sensors and system loops for monitoring and speed data. </a:t>
            </a:r>
          </a:p>
          <a:p>
            <a:pPr marL="174625" indent="-174625">
              <a:buFont typeface="Arial" panose="020B0604020202020204" pitchFamily="34" charset="0"/>
              <a:buChar char="•"/>
            </a:pPr>
            <a:r>
              <a:rPr lang="en-US" sz="1100" b="0" dirty="0"/>
              <a:t>Currently, controllers run MAXTIME and are password protected. Can pull up Synchro in MAXTIME software. </a:t>
            </a:r>
          </a:p>
          <a:p>
            <a:pPr marL="174625" indent="-174625">
              <a:buFont typeface="Arial" panose="020B0604020202020204" pitchFamily="34" charset="0"/>
              <a:buChar char="•"/>
            </a:pPr>
            <a:r>
              <a:rPr lang="en-US" sz="1100" b="0" dirty="0"/>
              <a:t>Controllers are INTELIGHT. The city does most of the programming. </a:t>
            </a:r>
          </a:p>
          <a:p>
            <a:pPr marL="174625" indent="-174625">
              <a:buFont typeface="Arial" panose="020B0604020202020204" pitchFamily="34" charset="0"/>
              <a:buChar char="•"/>
            </a:pPr>
            <a:r>
              <a:rPr lang="en-US" sz="1100" b="0" dirty="0"/>
              <a:t>Controllers run on Linux which is not compatible with SCDOT District 6 systems. </a:t>
            </a:r>
          </a:p>
          <a:p>
            <a:pPr marL="174625" indent="-174625">
              <a:buFont typeface="Arial" panose="020B0604020202020204" pitchFamily="34" charset="0"/>
              <a:buChar char="•"/>
            </a:pPr>
            <a:r>
              <a:rPr lang="en-US" sz="1100" b="0" dirty="0"/>
              <a:t>The City will be replacing their Acyclica travel time destination units</a:t>
            </a:r>
          </a:p>
          <a:p>
            <a:pPr marL="174625" indent="-174625">
              <a:buFont typeface="Arial" panose="020B0604020202020204" pitchFamily="34" charset="0"/>
              <a:buChar char="•"/>
            </a:pPr>
            <a:r>
              <a:rPr lang="en-US" sz="1100" b="0" dirty="0"/>
              <a:t>The City is working on a connected vehicle pilot</a:t>
            </a:r>
          </a:p>
        </p:txBody>
      </p:sp>
      <p:sp>
        <p:nvSpPr>
          <p:cNvPr id="20" name="Title 1">
            <a:extLst>
              <a:ext uri="{FF2B5EF4-FFF2-40B4-BE49-F238E27FC236}">
                <a16:creationId xmlns:a16="http://schemas.microsoft.com/office/drawing/2014/main" id="{F8B80284-ED98-4427-9970-2AA444BA8B8E}"/>
              </a:ext>
            </a:extLst>
          </p:cNvPr>
          <p:cNvSpPr txBox="1">
            <a:spLocks/>
          </p:cNvSpPr>
          <p:nvPr/>
        </p:nvSpPr>
        <p:spPr>
          <a:xfrm>
            <a:off x="528208" y="2738396"/>
            <a:ext cx="2826361" cy="1131856"/>
          </a:xfrm>
          <a:prstGeom prst="rect">
            <a:avLst/>
          </a:prstGeom>
          <a:noFill/>
          <a:ln w="19050">
            <a:solidFill>
              <a:srgbClr val="711C45"/>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Performance Measures</a:t>
            </a:r>
          </a:p>
          <a:p>
            <a:pPr marL="174625" indent="-174625">
              <a:buFont typeface="Arial" panose="020B0604020202020204" pitchFamily="34" charset="0"/>
              <a:buChar char="•"/>
            </a:pPr>
            <a:r>
              <a:rPr lang="en-US" sz="1100" b="0">
                <a:solidFill>
                  <a:srgbClr val="000000"/>
                </a:solidFill>
              </a:rPr>
              <a:t>One of the goals of the TMC is to start tracking performance measures</a:t>
            </a:r>
          </a:p>
          <a:p>
            <a:pPr marL="174625" indent="-174625">
              <a:buFont typeface="Arial" panose="020B0604020202020204" pitchFamily="34" charset="0"/>
              <a:buChar char="•"/>
            </a:pPr>
            <a:r>
              <a:rPr lang="en-US" sz="1100" b="0">
                <a:solidFill>
                  <a:srgbClr val="000000"/>
                </a:solidFill>
              </a:rPr>
              <a:t>Would like to use available equipment and software to generate and track performance measures</a:t>
            </a:r>
          </a:p>
        </p:txBody>
      </p:sp>
      <p:sp>
        <p:nvSpPr>
          <p:cNvPr id="21" name="Title 1">
            <a:extLst>
              <a:ext uri="{FF2B5EF4-FFF2-40B4-BE49-F238E27FC236}">
                <a16:creationId xmlns:a16="http://schemas.microsoft.com/office/drawing/2014/main" id="{060A093C-337F-4A24-94D2-F0688B7DFB05}"/>
              </a:ext>
            </a:extLst>
          </p:cNvPr>
          <p:cNvSpPr txBox="1">
            <a:spLocks/>
          </p:cNvSpPr>
          <p:nvPr/>
        </p:nvSpPr>
        <p:spPr>
          <a:xfrm>
            <a:off x="528206" y="4681563"/>
            <a:ext cx="2826361" cy="1458740"/>
          </a:xfrm>
          <a:prstGeom prst="rect">
            <a:avLst/>
          </a:prstGeom>
          <a:noFill/>
          <a:ln w="19050">
            <a:solidFill>
              <a:srgbClr val="711C45"/>
            </a:solidFill>
          </a:ln>
        </p:spPr>
        <p:txBody>
          <a:bodyPr vert="horz" lIns="91440" tIns="45720" rIns="91440" bIns="45720" rtlCol="0" anchor="ctr">
            <a:normAutofit fontScale="97500" lnSpcReduction="100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Facility</a:t>
            </a:r>
          </a:p>
          <a:p>
            <a:pPr marL="174625" indent="-174625">
              <a:buFont typeface="Arial" panose="020B0604020202020204" pitchFamily="34" charset="0"/>
              <a:buChar char="•"/>
            </a:pPr>
            <a:r>
              <a:rPr lang="en-US" sz="1100" b="0">
                <a:solidFill>
                  <a:srgbClr val="000000"/>
                </a:solidFill>
              </a:rPr>
              <a:t>Upgraded video wall with new 50” flat-screen monitors a few years ago</a:t>
            </a:r>
          </a:p>
          <a:p>
            <a:pPr marL="174625" indent="-174625">
              <a:buFont typeface="Arial" panose="020B0604020202020204" pitchFamily="34" charset="0"/>
              <a:buChar char="•"/>
            </a:pPr>
            <a:r>
              <a:rPr lang="en-US" sz="1100" b="0">
                <a:solidFill>
                  <a:srgbClr val="000000"/>
                </a:solidFill>
              </a:rPr>
              <a:t>TV displaying INRIX Data</a:t>
            </a:r>
          </a:p>
          <a:p>
            <a:pPr marL="174625" indent="-174625">
              <a:buFont typeface="Arial" panose="020B0604020202020204" pitchFamily="34" charset="0"/>
              <a:buChar char="•"/>
            </a:pPr>
            <a:r>
              <a:rPr lang="en-US" sz="1100" b="0">
                <a:solidFill>
                  <a:srgbClr val="000000"/>
                </a:solidFill>
              </a:rPr>
              <a:t>Upgraded desks and computers last year </a:t>
            </a:r>
          </a:p>
          <a:p>
            <a:pPr marL="174625" indent="-174625">
              <a:buFont typeface="Arial" panose="020B0604020202020204" pitchFamily="34" charset="0"/>
              <a:buChar char="•"/>
            </a:pPr>
            <a:r>
              <a:rPr lang="en-US" sz="1100" b="0">
                <a:solidFill>
                  <a:srgbClr val="000000"/>
                </a:solidFill>
              </a:rPr>
              <a:t>Remodeling based on recommendations from 2017 study - </a:t>
            </a:r>
            <a:r>
              <a:rPr lang="en-US" sz="1100" b="0" i="1">
                <a:solidFill>
                  <a:schemeClr val="tx1">
                    <a:lumMod val="50000"/>
                  </a:schemeClr>
                </a:solidFill>
                <a:effectLst/>
                <a:ea typeface="Times New Roman" panose="02020603050405020304" pitchFamily="18" charset="0"/>
              </a:rPr>
              <a:t>Overview &amp; Assessment of Traffic Signal Operations</a:t>
            </a:r>
            <a:endParaRPr lang="en-US" sz="1100" b="0">
              <a:solidFill>
                <a:schemeClr val="tx1">
                  <a:lumMod val="50000"/>
                </a:schemeClr>
              </a:solidFill>
            </a:endParaRPr>
          </a:p>
        </p:txBody>
      </p:sp>
      <p:sp>
        <p:nvSpPr>
          <p:cNvPr id="22" name="Title 1">
            <a:extLst>
              <a:ext uri="{FF2B5EF4-FFF2-40B4-BE49-F238E27FC236}">
                <a16:creationId xmlns:a16="http://schemas.microsoft.com/office/drawing/2014/main" id="{EB10BA9C-6256-44A5-838A-2D9974EFAA02}"/>
              </a:ext>
            </a:extLst>
          </p:cNvPr>
          <p:cNvSpPr txBox="1">
            <a:spLocks/>
          </p:cNvSpPr>
          <p:nvPr/>
        </p:nvSpPr>
        <p:spPr>
          <a:xfrm>
            <a:off x="528212" y="826898"/>
            <a:ext cx="5801567" cy="561462"/>
          </a:xfrm>
          <a:prstGeom prst="rect">
            <a:avLst/>
          </a:prstGeom>
          <a:noFill/>
          <a:ln w="19050">
            <a:solidFill>
              <a:srgbClr val="711C45"/>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Tour</a:t>
            </a:r>
          </a:p>
          <a:p>
            <a:pPr marL="174625" indent="-174625">
              <a:buFont typeface="Arial" panose="020B0604020202020204" pitchFamily="34" charset="0"/>
              <a:buChar char="•"/>
            </a:pPr>
            <a:r>
              <a:rPr lang="en-US" sz="1100" b="0">
                <a:solidFill>
                  <a:srgbClr val="000000"/>
                </a:solidFill>
              </a:rPr>
              <a:t>Wednesday, August 24, 2022, 9:00 am – 9:30 am </a:t>
            </a:r>
          </a:p>
          <a:p>
            <a:pPr marL="174625" indent="-174625">
              <a:buFont typeface="Arial" panose="020B0604020202020204" pitchFamily="34" charset="0"/>
              <a:buChar char="•"/>
            </a:pPr>
            <a:r>
              <a:rPr lang="en-US" sz="1100" b="0">
                <a:solidFill>
                  <a:srgbClr val="000000"/>
                </a:solidFill>
              </a:rPr>
              <a:t>Led by Troy Mitchell, City of Charleston</a:t>
            </a:r>
          </a:p>
        </p:txBody>
      </p:sp>
      <p:sp>
        <p:nvSpPr>
          <p:cNvPr id="38" name="Title 1">
            <a:extLst>
              <a:ext uri="{FF2B5EF4-FFF2-40B4-BE49-F238E27FC236}">
                <a16:creationId xmlns:a16="http://schemas.microsoft.com/office/drawing/2014/main" id="{23D298E9-9AF9-4CE3-A6B6-8312F3A794C7}"/>
              </a:ext>
            </a:extLst>
          </p:cNvPr>
          <p:cNvSpPr txBox="1">
            <a:spLocks/>
          </p:cNvSpPr>
          <p:nvPr/>
        </p:nvSpPr>
        <p:spPr>
          <a:xfrm>
            <a:off x="528206" y="3970221"/>
            <a:ext cx="2826361" cy="611372"/>
          </a:xfrm>
          <a:prstGeom prst="rect">
            <a:avLst/>
          </a:prstGeom>
          <a:noFill/>
          <a:ln w="19050">
            <a:solidFill>
              <a:srgbClr val="711C45"/>
            </a:solidFill>
          </a:ln>
        </p:spPr>
        <p:txBody>
          <a:bodyPr vert="horz" lIns="91440" tIns="45720" rIns="91440" bIns="45720" rtlCol="0" anchor="ctr">
            <a:normAutofit fontScale="97500"/>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Coordination</a:t>
            </a:r>
          </a:p>
          <a:p>
            <a:pPr marL="171450" indent="-171450">
              <a:buFont typeface="Arial" panose="020B0604020202020204" pitchFamily="34" charset="0"/>
              <a:buChar char="•"/>
            </a:pPr>
            <a:r>
              <a:rPr lang="en-US" sz="1100" b="0">
                <a:solidFill>
                  <a:srgbClr val="000000"/>
                </a:solidFill>
              </a:rPr>
              <a:t>Do not communicate regularly with the SCDOT District 6 TMC. </a:t>
            </a:r>
          </a:p>
        </p:txBody>
      </p:sp>
      <p:sp>
        <p:nvSpPr>
          <p:cNvPr id="39" name="Title 1">
            <a:extLst>
              <a:ext uri="{FF2B5EF4-FFF2-40B4-BE49-F238E27FC236}">
                <a16:creationId xmlns:a16="http://schemas.microsoft.com/office/drawing/2014/main" id="{6399A9EF-12D0-4212-B01C-785809BE8D5F}"/>
              </a:ext>
            </a:extLst>
          </p:cNvPr>
          <p:cNvSpPr txBox="1">
            <a:spLocks/>
          </p:cNvSpPr>
          <p:nvPr/>
        </p:nvSpPr>
        <p:spPr>
          <a:xfrm>
            <a:off x="528206" y="6240272"/>
            <a:ext cx="2826361" cy="2414629"/>
          </a:xfrm>
          <a:prstGeom prst="rect">
            <a:avLst/>
          </a:prstGeom>
          <a:noFill/>
          <a:ln w="19050">
            <a:solidFill>
              <a:srgbClr val="711C45"/>
            </a:solidFill>
          </a:ln>
        </p:spPr>
        <p:txBody>
          <a:bodyPr vert="horz" lIns="91440" tIns="45720" rIns="91440" bIns="45720" rtlCol="0" anchor="ctr">
            <a:noAutofit/>
          </a:bodyPr>
          <a:lstStyle>
            <a:lvl1pPr algn="l" defTabSz="514338" rtl="0" eaLnBrk="1" latinLnBrk="0" hangingPunct="1">
              <a:lnSpc>
                <a:spcPct val="90000"/>
              </a:lnSpc>
              <a:spcBef>
                <a:spcPct val="0"/>
              </a:spcBef>
              <a:buNone/>
              <a:defRPr sz="2025" b="1" kern="1200">
                <a:solidFill>
                  <a:schemeClr val="bg1"/>
                </a:solidFill>
                <a:latin typeface="Arial" panose="020B0604020202020204" pitchFamily="34" charset="0"/>
                <a:ea typeface="+mj-ea"/>
                <a:cs typeface="Arial" panose="020B0604020202020204" pitchFamily="34" charset="0"/>
              </a:defRPr>
            </a:lvl1pPr>
          </a:lstStyle>
          <a:p>
            <a:r>
              <a:rPr lang="en-US" sz="1100">
                <a:solidFill>
                  <a:srgbClr val="000000"/>
                </a:solidFill>
              </a:rPr>
              <a:t>Noted Needs</a:t>
            </a:r>
          </a:p>
          <a:p>
            <a:pPr marL="171450" indent="-171450">
              <a:buFont typeface="Arial" panose="020B0604020202020204" pitchFamily="34" charset="0"/>
              <a:buChar char="•"/>
            </a:pPr>
            <a:r>
              <a:rPr lang="en-US" sz="1100" b="0">
                <a:solidFill>
                  <a:srgbClr val="000000"/>
                </a:solidFill>
              </a:rPr>
              <a:t>Will need better coordination (cameras, data, etc.) with SCDOT District 6 TMC for the LCRT. </a:t>
            </a:r>
          </a:p>
          <a:p>
            <a:pPr marL="171450" indent="-171450">
              <a:buFont typeface="Arial" panose="020B0604020202020204" pitchFamily="34" charset="0"/>
              <a:buChar char="•"/>
            </a:pPr>
            <a:r>
              <a:rPr lang="en-US" sz="1100" b="0">
                <a:solidFill>
                  <a:srgbClr val="000000"/>
                </a:solidFill>
              </a:rPr>
              <a:t>The City is working on a Connected Vehicle pilot project. </a:t>
            </a:r>
          </a:p>
          <a:p>
            <a:pPr marL="171450" indent="-171450">
              <a:buFont typeface="Arial" panose="020B0604020202020204" pitchFamily="34" charset="0"/>
              <a:buChar char="•"/>
            </a:pPr>
            <a:r>
              <a:rPr lang="en-US" sz="1100" b="0">
                <a:solidFill>
                  <a:srgbClr val="000000"/>
                </a:solidFill>
              </a:rPr>
              <a:t>The City would like to document and build out its corridors. This year, the City is working on plotting all system routes and speeds</a:t>
            </a:r>
          </a:p>
          <a:p>
            <a:pPr marL="171450" indent="-171450">
              <a:buFont typeface="Arial" panose="020B0604020202020204" pitchFamily="34" charset="0"/>
              <a:buChar char="•"/>
            </a:pPr>
            <a:r>
              <a:rPr lang="en-US" sz="1100" b="0">
                <a:solidFill>
                  <a:srgbClr val="000000"/>
                </a:solidFill>
              </a:rPr>
              <a:t>The City has been unable to fill several operator positions. Some of the positions have been open for around two years. They have had difficulty finding candidates to interview. </a:t>
            </a:r>
          </a:p>
        </p:txBody>
      </p:sp>
    </p:spTree>
    <p:extLst>
      <p:ext uri="{BB962C8B-B14F-4D97-AF65-F5344CB8AC3E}">
        <p14:creationId xmlns:p14="http://schemas.microsoft.com/office/powerpoint/2010/main" val="152441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02BE-F6B2-4CC0-AD11-307CF7A951A1}"/>
              </a:ext>
            </a:extLst>
          </p:cNvPr>
          <p:cNvSpPr>
            <a:spLocks noGrp="1"/>
          </p:cNvSpPr>
          <p:nvPr>
            <p:ph type="title"/>
          </p:nvPr>
        </p:nvSpPr>
        <p:spPr>
          <a:xfrm>
            <a:off x="528218" y="350363"/>
            <a:ext cx="5801567" cy="303356"/>
          </a:xfrm>
          <a:solidFill>
            <a:srgbClr val="711C45"/>
          </a:solidFill>
        </p:spPr>
        <p:txBody>
          <a:bodyPr>
            <a:normAutofit fontScale="90000"/>
          </a:bodyPr>
          <a:lstStyle/>
          <a:p>
            <a:r>
              <a:rPr lang="en-US" sz="1600"/>
              <a:t>City of Charleston TMC</a:t>
            </a:r>
          </a:p>
        </p:txBody>
      </p:sp>
      <p:pic>
        <p:nvPicPr>
          <p:cNvPr id="3" name="Picture 2">
            <a:extLst>
              <a:ext uri="{FF2B5EF4-FFF2-40B4-BE49-F238E27FC236}">
                <a16:creationId xmlns:a16="http://schemas.microsoft.com/office/drawing/2014/main" id="{359177D3-B456-48F5-A6DA-411661EA09D3}"/>
              </a:ext>
            </a:extLst>
          </p:cNvPr>
          <p:cNvPicPr>
            <a:picLocks noChangeAspect="1"/>
          </p:cNvPicPr>
          <p:nvPr/>
        </p:nvPicPr>
        <p:blipFill>
          <a:blip r:embed="rId3"/>
          <a:stretch>
            <a:fillRect/>
          </a:stretch>
        </p:blipFill>
        <p:spPr>
          <a:xfrm>
            <a:off x="823577" y="839559"/>
            <a:ext cx="5210845" cy="3908134"/>
          </a:xfrm>
          <a:prstGeom prst="rect">
            <a:avLst/>
          </a:prstGeom>
          <a:noFill/>
          <a:ln w="19050">
            <a:solidFill>
              <a:srgbClr val="711C45"/>
            </a:solidFill>
          </a:ln>
        </p:spPr>
      </p:pic>
      <p:pic>
        <p:nvPicPr>
          <p:cNvPr id="4" name="Picture 3">
            <a:extLst>
              <a:ext uri="{FF2B5EF4-FFF2-40B4-BE49-F238E27FC236}">
                <a16:creationId xmlns:a16="http://schemas.microsoft.com/office/drawing/2014/main" id="{F9C7D460-C284-4C5B-B953-63C3AE761700}"/>
              </a:ext>
            </a:extLst>
          </p:cNvPr>
          <p:cNvPicPr>
            <a:picLocks noChangeAspect="1"/>
          </p:cNvPicPr>
          <p:nvPr/>
        </p:nvPicPr>
        <p:blipFill>
          <a:blip r:embed="rId4"/>
          <a:stretch>
            <a:fillRect/>
          </a:stretch>
        </p:blipFill>
        <p:spPr>
          <a:xfrm>
            <a:off x="823576" y="4933533"/>
            <a:ext cx="5210845" cy="3908134"/>
          </a:xfrm>
          <a:prstGeom prst="rect">
            <a:avLst/>
          </a:prstGeom>
          <a:noFill/>
          <a:ln w="19050">
            <a:solidFill>
              <a:srgbClr val="711C45"/>
            </a:solidFill>
          </a:ln>
        </p:spPr>
      </p:pic>
    </p:spTree>
    <p:extLst>
      <p:ext uri="{BB962C8B-B14F-4D97-AF65-F5344CB8AC3E}">
        <p14:creationId xmlns:p14="http://schemas.microsoft.com/office/powerpoint/2010/main" val="2933407380"/>
      </p:ext>
    </p:extLst>
  </p:cSld>
  <p:clrMapOvr>
    <a:masterClrMapping/>
  </p:clrMapOvr>
</p:sld>
</file>

<file path=ppt/theme/theme1.xml><?xml version="1.0" encoding="utf-8"?>
<a:theme xmlns:a="http://schemas.openxmlformats.org/drawingml/2006/main" name="Office Theme">
  <a:themeElements>
    <a:clrScheme name="Custom 1">
      <a:dk1>
        <a:srgbClr val="3F3F3F"/>
      </a:dk1>
      <a:lt1>
        <a:sysClr val="window" lastClr="FFFFFF"/>
      </a:lt1>
      <a:dk2>
        <a:srgbClr val="3A617A"/>
      </a:dk2>
      <a:lt2>
        <a:srgbClr val="BFBFBF"/>
      </a:lt2>
      <a:accent1>
        <a:srgbClr val="3A617A"/>
      </a:accent1>
      <a:accent2>
        <a:srgbClr val="71ADB7"/>
      </a:accent2>
      <a:accent3>
        <a:srgbClr val="B5C327"/>
      </a:accent3>
      <a:accent4>
        <a:srgbClr val="DE6420"/>
      </a:accent4>
      <a:accent5>
        <a:srgbClr val="FCF6B0"/>
      </a:accent5>
      <a:accent6>
        <a:srgbClr val="BFDEE0"/>
      </a:accent6>
      <a:hlink>
        <a:srgbClr val="A20C33"/>
      </a:hlink>
      <a:folHlink>
        <a:srgbClr val="A20C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755bcf-e487-4d71-bf85-4f235f88096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AE3F4790B940458A663D135DE469C6" ma:contentTypeVersion="10" ma:contentTypeDescription="Create a new document." ma:contentTypeScope="" ma:versionID="86e5a4861550c6dc2738d89129984653">
  <xsd:schema xmlns:xsd="http://www.w3.org/2001/XMLSchema" xmlns:xs="http://www.w3.org/2001/XMLSchema" xmlns:p="http://schemas.microsoft.com/office/2006/metadata/properties" xmlns:ns2="22755bcf-e487-4d71-bf85-4f235f880963" xmlns:ns3="3a2a8a47-f6c6-4215-a748-ebafa981ce06" targetNamespace="http://schemas.microsoft.com/office/2006/metadata/properties" ma:root="true" ma:fieldsID="1a8ae485bc3c5ec8f12440aa65d17539" ns2:_="" ns3:_="">
    <xsd:import namespace="22755bcf-e487-4d71-bf85-4f235f880963"/>
    <xsd:import namespace="3a2a8a47-f6c6-4215-a748-ebafa981ce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55bcf-e487-4d71-bf85-4f235f8809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2a8a47-f6c6-4215-a748-ebafa981ce0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AEA6F2-75B6-41F5-9671-59DD97087930}">
  <ds:schemaRefs>
    <ds:schemaRef ds:uri="0561c532-9e34-41ef-9cd0-31e9cdf4e1d7"/>
    <ds:schemaRef ds:uri="22755bcf-e487-4d71-bf85-4f235f880963"/>
    <ds:schemaRef ds:uri="7754abc3-73b5-4705-b0f0-90a575be835e"/>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B67E0A3-1338-4C3E-9086-A8A1AB26F0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55bcf-e487-4d71-bf85-4f235f880963"/>
    <ds:schemaRef ds:uri="3a2a8a47-f6c6-4215-a748-ebafa981ce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FD9B2C-E869-4A1B-84A2-30662B715B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10720</Words>
  <Application>Microsoft Office PowerPoint</Application>
  <PresentationFormat>Letter Paper (8.5x11 in)</PresentationFormat>
  <Paragraphs>1337</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CHATS Regional ITS Architecture  Baseline Inventory Summary </vt:lpstr>
      <vt:lpstr>CHATS Regional ITS Architecture Baseline Inventory Summary</vt:lpstr>
      <vt:lpstr>Baseline Inventory Focus Areas</vt:lpstr>
      <vt:lpstr>Process</vt:lpstr>
      <vt:lpstr>Traffic Management Centers</vt:lpstr>
      <vt:lpstr>District 6 TMC</vt:lpstr>
      <vt:lpstr>District 6 TMC</vt:lpstr>
      <vt:lpstr>City of Charleston TMC</vt:lpstr>
      <vt:lpstr>City of Charleston TMC</vt:lpstr>
      <vt:lpstr>SCDOT Statewide TMC (Columbia)</vt:lpstr>
      <vt:lpstr>SCDOT Statewide TMC (Columbia)</vt:lpstr>
      <vt:lpstr>Traffic Management Centers – Gap Assessment</vt:lpstr>
      <vt:lpstr>Traffic Management Centers – Strategy Identification</vt:lpstr>
      <vt:lpstr>Arterial and Signal Coordination</vt:lpstr>
      <vt:lpstr>City of Charleston</vt:lpstr>
      <vt:lpstr>City of North Charleston</vt:lpstr>
      <vt:lpstr>Arterial and Signal Coordination</vt:lpstr>
      <vt:lpstr>Arterial and Signal Coordination</vt:lpstr>
      <vt:lpstr>Arterial and Signal Coordination – Strategy Identification</vt:lpstr>
      <vt:lpstr>Charleston County TRAINFO Pilot</vt:lpstr>
      <vt:lpstr>Real Time at Grade Crossing Information</vt:lpstr>
      <vt:lpstr>Performance Measures</vt:lpstr>
      <vt:lpstr>Performance Measures – Strategy Identification</vt:lpstr>
      <vt:lpstr>PowerPoint Presentation</vt:lpstr>
      <vt:lpstr>Transit</vt:lpstr>
      <vt:lpstr>Freight and Port Management </vt:lpstr>
      <vt:lpstr>Data Flows</vt:lpstr>
      <vt:lpstr>SCDOT Statewide TMC</vt:lpstr>
      <vt:lpstr>SCDOT District 6 TMC</vt:lpstr>
      <vt:lpstr>CARTA</vt:lpstr>
      <vt:lpstr>Alastar</vt:lpstr>
      <vt:lpstr>Data Flows</vt:lpstr>
      <vt:lpstr>Data Flows – Strategy Identification</vt:lpstr>
      <vt:lpstr>ITS Education</vt:lpstr>
      <vt:lpstr>ITS Education – Best Practices Summary</vt:lpstr>
      <vt:lpstr>Project List</vt:lpstr>
      <vt:lpstr>PowerPoint Presentation</vt:lpstr>
      <vt:lpstr>References</vt:lpstr>
      <vt:lpstr>References</vt:lpstr>
      <vt:lpstr>References</vt:lpstr>
      <vt:lpstr>References</vt:lpstr>
      <vt:lpstr>APPENDIX </vt:lpstr>
      <vt:lpstr>Appendix B – Preliminary Baseline Inventory Summary Table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Firmwide Communications Brownbag</dc:title>
  <dc:creator>Cleary, Chelsea</dc:creator>
  <cp:lastModifiedBy>Dale, Jeff</cp:lastModifiedBy>
  <cp:revision>2</cp:revision>
  <dcterms:created xsi:type="dcterms:W3CDTF">2019-10-09T17:04:53Z</dcterms:created>
  <dcterms:modified xsi:type="dcterms:W3CDTF">2023-03-21T15:10:43Z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0x010100800EB1D648B92A4DA163D2F393EBF9C3</vt:lpwstr>
  </property>
  <property fmtid="{D5CDD505-2E9C-101B-9397-08002B2CF9AE}" pid="3" name="MediaServiceImageTags">
    <vt:lpwstr/>
  </property>
</Properties>
</file>